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 b="def" i="def"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77" name="Shape 7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914400" y="2125979"/>
            <a:ext cx="10363200" cy="1440181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828800" y="3840479"/>
            <a:ext cx="8534400" cy="1714501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xfrm>
            <a:off x="4047744" y="483234"/>
            <a:ext cx="4096511" cy="696595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xfrm>
            <a:off x="603250" y="1168400"/>
            <a:ext cx="10991850" cy="434086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 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4047744" y="483234"/>
            <a:ext cx="4096511" cy="696595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idx="1"/>
          </p:nvPr>
        </p:nvSpPr>
        <p:spPr>
          <a:xfrm>
            <a:off x="603250" y="1168400"/>
            <a:ext cx="10991850" cy="434086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xfrm>
            <a:off x="4047744" y="483234"/>
            <a:ext cx="4096511" cy="696595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609600" y="1577339"/>
            <a:ext cx="5303521" cy="4526281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xfrm>
            <a:off x="4047744" y="483234"/>
            <a:ext cx="4096511" cy="696595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4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 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itle Text"/>
          <p:cNvSpPr txBox="1"/>
          <p:nvPr>
            <p:ph type="title"/>
          </p:nvPr>
        </p:nvSpPr>
        <p:spPr>
          <a:xfrm>
            <a:off x="4047744" y="483234"/>
            <a:ext cx="4096511" cy="696595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5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 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609600" y="274637"/>
            <a:ext cx="109728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337974" y="6377940"/>
            <a:ext cx="244426" cy="24164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>
            <a:lvl1pPr algn="r">
              <a:defRPr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4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4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4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4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4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4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4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4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4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457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914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1371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18288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22860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2743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3200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3657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3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4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5.jpe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.png"/><Relationship Id="rId3" Type="http://schemas.openxmlformats.org/officeDocument/2006/relationships/image" Target="../media/image6.jpe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.png"/><Relationship Id="rId3" Type="http://schemas.openxmlformats.org/officeDocument/2006/relationships/image" Target="../media/image7.jpe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6.png"/><Relationship Id="rId3" Type="http://schemas.openxmlformats.org/officeDocument/2006/relationships/image" Target="../media/image8.jpe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7.png"/><Relationship Id="rId3" Type="http://schemas.openxmlformats.org/officeDocument/2006/relationships/image" Target="../media/image9.jpe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8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9.png"/><Relationship Id="rId3" Type="http://schemas.openxmlformats.org/officeDocument/2006/relationships/image" Target="../media/image13.pn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image" Target="../media/image16.pn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0.jpeg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object 2"/>
          <p:cNvSpPr txBox="1"/>
          <p:nvPr>
            <p:ph type="title"/>
          </p:nvPr>
        </p:nvSpPr>
        <p:spPr>
          <a:xfrm>
            <a:off x="1998345" y="629869"/>
            <a:ext cx="8194676" cy="1366520"/>
          </a:xfrm>
          <a:prstGeom prst="rect">
            <a:avLst/>
          </a:prstGeom>
        </p:spPr>
        <p:txBody>
          <a:bodyPr/>
          <a:lstStyle/>
          <a:p>
            <a:pPr indent="12700">
              <a:defRPr b="0" sz="8800">
                <a:latin typeface="Impact"/>
                <a:ea typeface="Impact"/>
                <a:cs typeface="Impact"/>
                <a:sym typeface="Impact"/>
              </a:defRPr>
            </a:pPr>
            <a:r>
              <a:t>ANXIETY</a:t>
            </a:r>
            <a:r>
              <a:rPr spc="-100"/>
              <a:t> DISORDER</a:t>
            </a:r>
          </a:p>
        </p:txBody>
      </p:sp>
      <p:sp>
        <p:nvSpPr>
          <p:cNvPr id="80" name="object 3"/>
          <p:cNvSpPr txBox="1"/>
          <p:nvPr/>
        </p:nvSpPr>
        <p:spPr>
          <a:xfrm>
            <a:off x="4955283" y="5894387"/>
            <a:ext cx="3004044" cy="8180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indent="12700">
              <a:spcBef>
                <a:spcPts val="100"/>
              </a:spcBef>
              <a:defRPr>
                <a:latin typeface="Arial"/>
                <a:ea typeface="Arial"/>
                <a:cs typeface="Arial"/>
                <a:sym typeface="Arial"/>
              </a:defRPr>
            </a:pPr>
            <a:r>
              <a:t>BY </a:t>
            </a:r>
            <a:r>
              <a:t>Dr Arpit Jaiswal</a:t>
            </a:r>
          </a:p>
          <a:p>
            <a:pPr indent="12700">
              <a:spcBef>
                <a:spcPts val="100"/>
              </a:spcBef>
              <a:defRPr>
                <a:latin typeface="Arial"/>
                <a:ea typeface="Arial"/>
                <a:cs typeface="Arial"/>
                <a:sym typeface="Arial"/>
              </a:defRPr>
            </a:pPr>
            <a:r>
              <a:t>      Assistant Professor</a:t>
            </a:r>
          </a:p>
          <a:p>
            <a:pPr indent="12700">
              <a:spcBef>
                <a:spcPts val="100"/>
              </a:spcBef>
              <a:defRPr>
                <a:latin typeface="Arial"/>
                <a:ea typeface="Arial"/>
                <a:cs typeface="Arial"/>
                <a:sym typeface="Arial"/>
              </a:defRPr>
            </a:pPr>
            <a:r>
              <a:t>      Department of Psychiatry</a:t>
            </a:r>
          </a:p>
        </p:txBody>
      </p:sp>
      <p:sp>
        <p:nvSpPr>
          <p:cNvPr id="81" name="object 4"/>
          <p:cNvSpPr/>
          <p:nvPr/>
        </p:nvSpPr>
        <p:spPr>
          <a:xfrm>
            <a:off x="1984247" y="2037588"/>
            <a:ext cx="8202170" cy="3717036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object 2"/>
          <p:cNvSpPr/>
          <p:nvPr/>
        </p:nvSpPr>
        <p:spPr>
          <a:xfrm>
            <a:off x="3968784" y="648763"/>
            <a:ext cx="4251381" cy="458193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84" name="object 3"/>
          <p:cNvSpPr txBox="1"/>
          <p:nvPr>
            <p:ph type="title"/>
          </p:nvPr>
        </p:nvSpPr>
        <p:spPr>
          <a:xfrm>
            <a:off x="3940302" y="483234"/>
            <a:ext cx="4311016" cy="696596"/>
          </a:xfrm>
          <a:prstGeom prst="rect">
            <a:avLst/>
          </a:prstGeom>
        </p:spPr>
        <p:txBody>
          <a:bodyPr/>
          <a:lstStyle/>
          <a:p>
            <a:pPr indent="12700">
              <a:spcBef>
                <a:spcPts val="100"/>
              </a:spcBef>
              <a:defRPr>
                <a:solidFill>
                  <a:srgbClr val="7CB6EE"/>
                </a:solidFill>
              </a:defRPr>
            </a:pPr>
            <a:r>
              <a:t>INTRODUCTI</a:t>
            </a:r>
            <a:r>
              <a:rPr spc="-100"/>
              <a:t>O</a:t>
            </a:r>
            <a:r>
              <a:t>N</a:t>
            </a:r>
          </a:p>
        </p:txBody>
      </p:sp>
      <p:sp>
        <p:nvSpPr>
          <p:cNvPr id="85" name="object 4"/>
          <p:cNvSpPr txBox="1"/>
          <p:nvPr/>
        </p:nvSpPr>
        <p:spPr>
          <a:xfrm>
            <a:off x="688339" y="1634312"/>
            <a:ext cx="10459722" cy="40126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355600" marR="1086485" indent="-342900">
              <a:spcBef>
                <a:spcPts val="100"/>
              </a:spcBef>
              <a:buSzPct val="100000"/>
              <a:buChar char="•"/>
              <a:tabLst>
                <a:tab pos="342900" algn="l"/>
                <a:tab pos="355600" algn="l"/>
              </a:tabLst>
              <a:defRPr sz="3200">
                <a:latin typeface="Arial"/>
                <a:ea typeface="Arial"/>
                <a:cs typeface="Arial"/>
                <a:sym typeface="Arial"/>
              </a:defRPr>
            </a:pPr>
            <a:r>
              <a:t>Anxiety is the subjective experience of </a:t>
            </a:r>
            <a:r>
              <a:rPr spc="-5"/>
              <a:t>fear </a:t>
            </a:r>
            <a:r>
              <a:t>and</a:t>
            </a:r>
            <a:r>
              <a:rPr spc="-125"/>
              <a:t> </a:t>
            </a:r>
            <a:r>
              <a:rPr spc="-5"/>
              <a:t>its  </a:t>
            </a:r>
            <a:r>
              <a:t>physical</a:t>
            </a:r>
            <a:r>
              <a:rPr spc="-35"/>
              <a:t> </a:t>
            </a:r>
            <a:r>
              <a:rPr spc="-5"/>
              <a:t>manifestation</a:t>
            </a:r>
          </a:p>
          <a:p>
            <a:pPr marL="355600" indent="-342900">
              <a:spcBef>
                <a:spcPts val="700"/>
              </a:spcBef>
              <a:buSzPct val="100000"/>
              <a:buChar char="•"/>
              <a:tabLst>
                <a:tab pos="342900" algn="l"/>
                <a:tab pos="355600" algn="l"/>
              </a:tabLst>
              <a:defRPr sz="3200">
                <a:latin typeface="Arial"/>
                <a:ea typeface="Arial"/>
                <a:cs typeface="Arial"/>
                <a:sym typeface="Arial"/>
              </a:defRPr>
            </a:pPr>
            <a:r>
              <a:t>it </a:t>
            </a:r>
            <a:r>
              <a:rPr spc="-10"/>
              <a:t>is </a:t>
            </a:r>
            <a:r>
              <a:t>common, normal response to</a:t>
            </a:r>
            <a:r>
              <a:rPr spc="-70"/>
              <a:t> </a:t>
            </a:r>
            <a:r>
              <a:t>threat</a:t>
            </a:r>
          </a:p>
          <a:p>
            <a:pPr marL="355600" marR="16509" indent="-342900">
              <a:spcBef>
                <a:spcPts val="700"/>
              </a:spcBef>
              <a:buSzPct val="100000"/>
              <a:buFont typeface="Arial"/>
              <a:buChar char="•"/>
              <a:tabLst>
                <a:tab pos="342900" algn="l"/>
                <a:tab pos="355600" algn="l"/>
              </a:tabLst>
              <a:defRPr b="1" sz="3200">
                <a:latin typeface="Arial"/>
                <a:ea typeface="Arial"/>
                <a:cs typeface="Arial"/>
                <a:sym typeface="Arial"/>
              </a:defRPr>
            </a:pPr>
            <a:r>
              <a:t>Pathological anxiety </a:t>
            </a:r>
            <a:r>
              <a:rPr b="0"/>
              <a:t>is </a:t>
            </a:r>
            <a:r>
              <a:rPr b="0" spc="-5"/>
              <a:t>inappropriate </a:t>
            </a:r>
            <a:r>
              <a:rPr b="0"/>
              <a:t>(there is </a:t>
            </a:r>
            <a:r>
              <a:rPr b="0" spc="-5"/>
              <a:t>either</a:t>
            </a:r>
            <a:r>
              <a:rPr b="0" spc="-170"/>
              <a:t> </a:t>
            </a:r>
            <a:r>
              <a:rPr b="0"/>
              <a:t>no  real source of fear or the source is not </a:t>
            </a:r>
            <a:r>
              <a:rPr b="0" spc="-5"/>
              <a:t>sufficient </a:t>
            </a:r>
            <a:r>
              <a:rPr b="0"/>
              <a:t>to  account for </a:t>
            </a:r>
            <a:r>
              <a:rPr b="0" spc="-5"/>
              <a:t>the </a:t>
            </a:r>
            <a:r>
              <a:rPr b="0"/>
              <a:t>severity of </a:t>
            </a:r>
            <a:r>
              <a:rPr b="0" spc="-5"/>
              <a:t>the</a:t>
            </a:r>
            <a:r>
              <a:rPr b="0" spc="-85"/>
              <a:t> </a:t>
            </a:r>
            <a:r>
              <a:rPr b="0"/>
              <a:t>symptoms)</a:t>
            </a:r>
          </a:p>
          <a:p>
            <a:pPr marL="355600" marR="5080" indent="-342900">
              <a:spcBef>
                <a:spcPts val="700"/>
              </a:spcBef>
              <a:buSzPct val="100000"/>
              <a:buChar char="•"/>
              <a:tabLst>
                <a:tab pos="342900" algn="l"/>
                <a:tab pos="355600" algn="l"/>
              </a:tabLst>
              <a:defRPr sz="3200">
                <a:latin typeface="Arial"/>
                <a:ea typeface="Arial"/>
                <a:cs typeface="Arial"/>
                <a:sym typeface="Arial"/>
              </a:defRPr>
            </a:pPr>
            <a:r>
              <a:t>People with anxiety </a:t>
            </a:r>
            <a:r>
              <a:rPr spc="-20"/>
              <a:t>disorder, </a:t>
            </a:r>
            <a:r>
              <a:t>the symptoms will</a:t>
            </a:r>
            <a:r>
              <a:rPr spc="-114"/>
              <a:t> </a:t>
            </a:r>
            <a:r>
              <a:rPr spc="-5"/>
              <a:t>interfere  </a:t>
            </a:r>
            <a:r>
              <a:t>with </a:t>
            </a:r>
            <a:r>
              <a:rPr spc="-5"/>
              <a:t>daily functioning </a:t>
            </a:r>
            <a:r>
              <a:t>and interpersonal</a:t>
            </a:r>
            <a:r>
              <a:rPr spc="-40"/>
              <a:t> </a:t>
            </a:r>
            <a:r>
              <a:rPr spc="-5"/>
              <a:t>relationship.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object 2"/>
          <p:cNvSpPr txBox="1"/>
          <p:nvPr/>
        </p:nvSpPr>
        <p:spPr>
          <a:xfrm>
            <a:off x="688339" y="1634312"/>
            <a:ext cx="10701022" cy="25140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355600" marR="762634" indent="-342900">
              <a:spcBef>
                <a:spcPts val="100"/>
              </a:spcBef>
              <a:buSzPct val="100000"/>
              <a:buChar char="•"/>
              <a:tabLst>
                <a:tab pos="342900" algn="l"/>
                <a:tab pos="355600" algn="l"/>
              </a:tabLst>
              <a:defRPr sz="3200">
                <a:latin typeface="Arial"/>
                <a:ea typeface="Arial"/>
                <a:cs typeface="Arial"/>
                <a:sym typeface="Arial"/>
              </a:defRPr>
            </a:pPr>
            <a:r>
              <a:t>Anxiety disorder are associated with</a:t>
            </a:r>
            <a:r>
              <a:rPr spc="-70"/>
              <a:t> </a:t>
            </a:r>
            <a:r>
              <a:rPr spc="-5"/>
              <a:t>neurotransmitter  inbalances, including</a:t>
            </a:r>
            <a:r>
              <a:rPr spc="-20"/>
              <a:t> </a:t>
            </a:r>
            <a:r>
              <a:t>:</a:t>
            </a:r>
          </a:p>
          <a:p>
            <a:pPr marL="355600" indent="-342900">
              <a:spcBef>
                <a:spcPts val="700"/>
              </a:spcBef>
              <a:buSzPct val="100000"/>
              <a:buFont typeface="Arial"/>
              <a:buChar char="•"/>
              <a:tabLst>
                <a:tab pos="342900" algn="l"/>
                <a:tab pos="355600" algn="l"/>
              </a:tabLst>
              <a:defRPr b="1" sz="3200">
                <a:solidFill>
                  <a:srgbClr val="2C87E4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Increase </a:t>
            </a:r>
            <a:r>
              <a:rPr b="0">
                <a:solidFill>
                  <a:srgbClr val="000000"/>
                </a:solidFill>
              </a:rPr>
              <a:t>activity of</a:t>
            </a:r>
            <a:r>
              <a:rPr b="0" spc="-65">
                <a:solidFill>
                  <a:srgbClr val="000000"/>
                </a:solidFill>
              </a:rPr>
              <a:t> </a:t>
            </a:r>
            <a:r>
              <a:rPr b="0" spc="-5">
                <a:solidFill>
                  <a:srgbClr val="000000"/>
                </a:solidFill>
              </a:rPr>
              <a:t>noradrenaline</a:t>
            </a:r>
          </a:p>
          <a:p>
            <a:pPr marL="355600" marR="5080" indent="-342900">
              <a:spcBef>
                <a:spcPts val="700"/>
              </a:spcBef>
              <a:buSzPct val="100000"/>
              <a:buFont typeface="Arial"/>
              <a:buChar char="•"/>
              <a:tabLst>
                <a:tab pos="342900" algn="l"/>
                <a:tab pos="355600" algn="l"/>
              </a:tabLst>
              <a:defRPr b="1" sz="3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Reduce </a:t>
            </a:r>
            <a:r>
              <a:rPr b="0">
                <a:solidFill>
                  <a:srgbClr val="000000"/>
                </a:solidFill>
              </a:rPr>
              <a:t>activity of </a:t>
            </a:r>
            <a:r>
              <a:rPr b="0" spc="-5">
                <a:solidFill>
                  <a:srgbClr val="000000"/>
                </a:solidFill>
              </a:rPr>
              <a:t>gamma-aminobutyric </a:t>
            </a:r>
            <a:r>
              <a:rPr b="0">
                <a:solidFill>
                  <a:srgbClr val="000000"/>
                </a:solidFill>
              </a:rPr>
              <a:t>acid (GABA)</a:t>
            </a:r>
            <a:r>
              <a:rPr b="0" spc="-120">
                <a:solidFill>
                  <a:srgbClr val="000000"/>
                </a:solidFill>
              </a:rPr>
              <a:t> </a:t>
            </a:r>
            <a:r>
              <a:rPr b="0" spc="-5">
                <a:solidFill>
                  <a:srgbClr val="000000"/>
                </a:solidFill>
              </a:rPr>
              <a:t>and  </a:t>
            </a:r>
            <a:r>
              <a:rPr b="0">
                <a:solidFill>
                  <a:srgbClr val="000000"/>
                </a:solidFill>
              </a:rPr>
              <a:t>serotonin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object 2"/>
          <p:cNvSpPr/>
          <p:nvPr/>
        </p:nvSpPr>
        <p:spPr>
          <a:xfrm>
            <a:off x="1912625" y="624125"/>
            <a:ext cx="8597439" cy="5373528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object 2"/>
          <p:cNvSpPr/>
          <p:nvPr/>
        </p:nvSpPr>
        <p:spPr>
          <a:xfrm>
            <a:off x="1716483" y="700835"/>
            <a:ext cx="9039784" cy="5638205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object 2"/>
          <p:cNvSpPr/>
          <p:nvPr/>
        </p:nvSpPr>
        <p:spPr>
          <a:xfrm>
            <a:off x="50291" y="274320"/>
            <a:ext cx="12091418" cy="635508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FEAED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96" name="object 3"/>
          <p:cNvSpPr/>
          <p:nvPr/>
        </p:nvSpPr>
        <p:spPr>
          <a:xfrm>
            <a:off x="-1" y="140206"/>
            <a:ext cx="10189466" cy="5652518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97" name="object 4"/>
          <p:cNvSpPr txBox="1"/>
          <p:nvPr/>
        </p:nvSpPr>
        <p:spPr>
          <a:xfrm>
            <a:off x="9041638" y="1379853"/>
            <a:ext cx="2666365" cy="26595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R="5080" indent="12700">
              <a:spcBef>
                <a:spcPts val="100"/>
              </a:spcBef>
              <a:defRPr b="1">
                <a:latin typeface="Arial"/>
                <a:ea typeface="Arial"/>
                <a:cs typeface="Arial"/>
                <a:sym typeface="Arial"/>
              </a:defRPr>
            </a:pPr>
            <a:r>
              <a:t>It is thought that the  </a:t>
            </a:r>
            <a:r>
              <a:rPr spc="-5"/>
              <a:t>central neurotransmitter  </a:t>
            </a:r>
            <a:r>
              <a:t>serotonin, </a:t>
            </a:r>
            <a:r>
              <a:rPr spc="-5"/>
              <a:t>noradrenalin  and gamma-  aminobutyric acid  </a:t>
            </a:r>
            <a:r>
              <a:rPr spc="-15"/>
              <a:t>(GABA) </a:t>
            </a:r>
            <a:r>
              <a:rPr spc="-5"/>
              <a:t>are  dysregulated </a:t>
            </a:r>
            <a:r>
              <a:t>in </a:t>
            </a:r>
            <a:r>
              <a:rPr spc="-5"/>
              <a:t>anxiety  disorders. </a:t>
            </a:r>
            <a:r>
              <a:rPr spc="-10"/>
              <a:t>Evidence </a:t>
            </a:r>
            <a:r>
              <a:t>for  their </a:t>
            </a:r>
            <a:r>
              <a:rPr spc="-10"/>
              <a:t>involvement </a:t>
            </a:r>
            <a:r>
              <a:t>is  </a:t>
            </a:r>
            <a:r>
              <a:rPr spc="-5"/>
              <a:t>complex.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object 2"/>
          <p:cNvSpPr txBox="1"/>
          <p:nvPr>
            <p:ph type="title"/>
          </p:nvPr>
        </p:nvSpPr>
        <p:spPr>
          <a:xfrm>
            <a:off x="1346071" y="483234"/>
            <a:ext cx="9498967" cy="696596"/>
          </a:xfrm>
          <a:prstGeom prst="rect">
            <a:avLst/>
          </a:prstGeom>
        </p:spPr>
        <p:txBody>
          <a:bodyPr/>
          <a:lstStyle/>
          <a:p>
            <a:pPr indent="12700">
              <a:spcBef>
                <a:spcPts val="100"/>
              </a:spcBef>
            </a:pPr>
            <a:r>
              <a:t>BIOLOGICAL CAUSES OF</a:t>
            </a:r>
            <a:r>
              <a:rPr spc="-400"/>
              <a:t> </a:t>
            </a:r>
            <a:r>
              <a:t>ANXIETY</a:t>
            </a:r>
          </a:p>
        </p:txBody>
      </p:sp>
      <p:graphicFrame>
        <p:nvGraphicFramePr>
          <p:cNvPr id="100" name="object 3"/>
          <p:cNvGraphicFramePr/>
          <p:nvPr/>
        </p:nvGraphicFramePr>
        <p:xfrm>
          <a:off x="603250" y="1168400"/>
          <a:ext cx="10972800" cy="432815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486400"/>
                <a:gridCol w="5486400"/>
              </a:tblGrid>
              <a:tr h="640079">
                <a:tc>
                  <a:txBody>
                    <a:bodyPr/>
                    <a:lstStyle/>
                    <a:p>
                      <a:pPr indent="91439" algn="l">
                        <a:spcBef>
                          <a:spcPts val="300"/>
                        </a:spcBef>
                        <a:defRPr b="1" spc="-1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MEDICAL </a:t>
                      </a:r>
                      <a:r>
                        <a:rPr spc="-15"/>
                        <a:t>CAUSES </a:t>
                      </a:r>
                      <a:r>
                        <a:rPr spc="0"/>
                        <a:t>OF </a:t>
                      </a:r>
                      <a:r>
                        <a:t>ANXIETY</a:t>
                      </a:r>
                      <a:r>
                        <a:rPr spc="25"/>
                        <a:t> </a:t>
                      </a:r>
                      <a:r>
                        <a:rPr spc="-5"/>
                        <a:t>DISORDERS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rgbClr val="FA97C4"/>
                    </a:solidFill>
                  </a:tcPr>
                </a:tc>
                <a:tc>
                  <a:txBody>
                    <a:bodyPr/>
                    <a:lstStyle/>
                    <a:p>
                      <a:pPr marR="976630" indent="92075" algn="l">
                        <a:spcBef>
                          <a:spcPts val="300"/>
                        </a:spcBef>
                        <a:defRPr b="1" spc="-2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MEDICATION </a:t>
                      </a:r>
                      <a:r>
                        <a:rPr spc="0"/>
                        <a:t>OR </a:t>
                      </a:r>
                      <a:r>
                        <a:rPr spc="-25"/>
                        <a:t>SUBSTANCE </a:t>
                      </a:r>
                      <a:r>
                        <a:rPr spc="-5"/>
                        <a:t>INDUCED  </a:t>
                      </a:r>
                      <a:r>
                        <a:rPr spc="-10"/>
                        <a:t>ANXIETY</a:t>
                      </a:r>
                      <a:r>
                        <a:rPr spc="10"/>
                        <a:t> </a:t>
                      </a:r>
                      <a:r>
                        <a:rPr spc="-5"/>
                        <a:t>DISORDER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rgbClr val="FFC000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</a:pPr>
                      <a:r>
                        <a:rPr spc="-10">
                          <a:latin typeface="Arial"/>
                          <a:ea typeface="Arial"/>
                          <a:cs typeface="Arial"/>
                          <a:sym typeface="Arial"/>
                        </a:rPr>
                        <a:t>Hyperthyroidism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FA97C4"/>
                    </a:solidFill>
                  </a:tcPr>
                </a:tc>
                <a:tc>
                  <a:txBody>
                    <a:bodyPr/>
                    <a:lstStyle/>
                    <a:p>
                      <a:pPr indent="92075" algn="l">
                        <a:spcBef>
                          <a:spcPts val="300"/>
                        </a:spcBef>
                        <a:defRPr spc="-1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Caffeine </a:t>
                      </a:r>
                      <a:r>
                        <a:rPr spc="-5"/>
                        <a:t>intake and </a:t>
                      </a:r>
                      <a:r>
                        <a:t>withdrawal</a:t>
                      </a:r>
                      <a:r>
                        <a:rPr spc="55"/>
                        <a:t> </a:t>
                      </a:r>
                      <a:r>
                        <a:t>Theophylline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FFC000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91439" algn="l">
                        <a:spcBef>
                          <a:spcPts val="300"/>
                        </a:spcBef>
                        <a:defRPr spc="-1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Vitamin </a:t>
                      </a:r>
                      <a:r>
                        <a:rPr spc="-5"/>
                        <a:t>B12</a:t>
                      </a:r>
                      <a:r>
                        <a:rPr spc="10"/>
                        <a:t> </a:t>
                      </a:r>
                      <a:r>
                        <a:rPr spc="-5"/>
                        <a:t>deficiency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FA97C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</a:pPr>
                      <a:r>
                        <a:rPr spc="-5">
                          <a:latin typeface="Arial"/>
                          <a:ea typeface="Arial"/>
                          <a:cs typeface="Arial"/>
                          <a:sym typeface="Arial"/>
                        </a:rPr>
                        <a:t>Amphetamines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FFC000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</a:pPr>
                      <a:r>
                        <a:rPr spc="-10">
                          <a:latin typeface="Arial"/>
                          <a:ea typeface="Arial"/>
                          <a:cs typeface="Arial"/>
                          <a:sym typeface="Arial"/>
                        </a:rPr>
                        <a:t>Hypoxia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FA97C4"/>
                    </a:solidFill>
                  </a:tcPr>
                </a:tc>
                <a:tc>
                  <a:txBody>
                    <a:bodyPr/>
                    <a:lstStyle/>
                    <a:p>
                      <a:pPr indent="92075" algn="l">
                        <a:spcBef>
                          <a:spcPts val="300"/>
                        </a:spcBef>
                        <a:defRPr spc="-5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Alcohol and sedative</a:t>
                      </a:r>
                      <a:r>
                        <a:rPr spc="25"/>
                        <a:t> </a:t>
                      </a:r>
                      <a:r>
                        <a:rPr spc="-10"/>
                        <a:t>withdrawal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FFC000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91439" algn="l">
                        <a:spcBef>
                          <a:spcPts val="300"/>
                        </a:spcBef>
                        <a:defRPr spc="-5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Neurological disorders </a:t>
                      </a:r>
                      <a:r>
                        <a:rPr spc="-20"/>
                        <a:t>(epilepsy, </a:t>
                      </a:r>
                      <a:r>
                        <a:t>brain</a:t>
                      </a:r>
                      <a:r>
                        <a:rPr spc="104"/>
                        <a:t> </a:t>
                      </a:r>
                      <a:r>
                        <a:t>tumours,</a:t>
                      </a:r>
                    </a:p>
                    <a:p>
                      <a:pPr indent="91439" algn="l">
                        <a:defRPr spc="-5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multiple sclerosis, cerebrovascular disease,</a:t>
                      </a:r>
                      <a:r>
                        <a:rPr spc="40"/>
                        <a:t> </a:t>
                      </a:r>
                      <a:r>
                        <a:t>etc)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FA97C4"/>
                    </a:solidFill>
                  </a:tcPr>
                </a:tc>
                <a:tc>
                  <a:txBody>
                    <a:bodyPr/>
                    <a:lstStyle/>
                    <a:p>
                      <a:pPr indent="92075" algn="l">
                        <a:spcBef>
                          <a:spcPts val="300"/>
                        </a:spcBef>
                        <a:defRPr spc="-5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Other illicit drug</a:t>
                      </a:r>
                      <a:r>
                        <a:rPr spc="20"/>
                        <a:t> </a:t>
                      </a:r>
                      <a:r>
                        <a:rPr spc="-10"/>
                        <a:t>withdrawal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FFC000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91439" algn="l">
                        <a:spcBef>
                          <a:spcPts val="300"/>
                        </a:spcBef>
                        <a:defRPr spc="-5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Cardiovascular</a:t>
                      </a:r>
                      <a:r>
                        <a:rPr spc="25"/>
                        <a:t> </a:t>
                      </a:r>
                      <a:r>
                        <a:t>disease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FA97C4"/>
                    </a:solidFill>
                  </a:tcPr>
                </a:tc>
                <a:tc>
                  <a:txBody>
                    <a:bodyPr/>
                    <a:lstStyle/>
                    <a:p>
                      <a:pPr indent="92075" algn="l">
                        <a:spcBef>
                          <a:spcPts val="300"/>
                        </a:spcBef>
                        <a:defRPr spc="-5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Mercury or arsenic</a:t>
                      </a:r>
                      <a:r>
                        <a:rPr spc="15"/>
                        <a:t> </a:t>
                      </a:r>
                      <a:r>
                        <a:t>toxicity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FFC000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</a:pPr>
                      <a:r>
                        <a:rPr spc="-5">
                          <a:latin typeface="Arial"/>
                          <a:ea typeface="Arial"/>
                          <a:cs typeface="Arial"/>
                          <a:sym typeface="Arial"/>
                        </a:rPr>
                        <a:t>Anemia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FA97C4"/>
                    </a:solidFill>
                  </a:tcPr>
                </a:tc>
                <a:tc>
                  <a:txBody>
                    <a:bodyPr/>
                    <a:lstStyle/>
                    <a:p>
                      <a:pPr indent="92075" algn="l">
                        <a:spcBef>
                          <a:spcPts val="300"/>
                        </a:spcBef>
                        <a:defRPr spc="-5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Organophosphate or benzene</a:t>
                      </a:r>
                      <a:r>
                        <a:rPr spc="40"/>
                        <a:t> </a:t>
                      </a:r>
                      <a:r>
                        <a:t>toxicity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FFC000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</a:pPr>
                      <a:r>
                        <a:rPr spc="-5">
                          <a:latin typeface="Arial"/>
                          <a:ea typeface="Arial"/>
                          <a:cs typeface="Arial"/>
                          <a:sym typeface="Arial"/>
                        </a:rPr>
                        <a:t>Pheochromocytoma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FA97C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</a:pPr>
                      <a:r>
                        <a:rPr spc="-5">
                          <a:latin typeface="Arial"/>
                          <a:ea typeface="Arial"/>
                          <a:cs typeface="Arial"/>
                          <a:sym typeface="Arial"/>
                        </a:rPr>
                        <a:t>Penicillin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FFC000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</a:pPr>
                      <a:r>
                        <a:rPr spc="-10">
                          <a:latin typeface="Arial"/>
                          <a:ea typeface="Arial"/>
                          <a:cs typeface="Arial"/>
                          <a:sym typeface="Arial"/>
                        </a:rPr>
                        <a:t>Hypoglycemia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FA97C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</a:pPr>
                      <a:r>
                        <a:rPr spc="-5">
                          <a:latin typeface="Arial"/>
                          <a:ea typeface="Arial"/>
                          <a:cs typeface="Arial"/>
                          <a:sym typeface="Arial"/>
                        </a:rPr>
                        <a:t>Sulfonamides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FFC000"/>
                    </a:solidFill>
                  </a:tcPr>
                </a:tc>
              </a:tr>
              <a:tr h="380999">
                <a:tc>
                  <a:txBody>
                    <a:bodyPr/>
                    <a:lstStyle/>
                    <a:p>
                      <a:pPr algn="l">
                        <a:defRPr sz="1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FA97C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</a:pPr>
                      <a:r>
                        <a:rPr spc="-5">
                          <a:latin typeface="Arial"/>
                          <a:ea typeface="Arial"/>
                          <a:cs typeface="Arial"/>
                          <a:sym typeface="Arial"/>
                        </a:rPr>
                        <a:t>Antidepressant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object 2"/>
          <p:cNvSpPr txBox="1"/>
          <p:nvPr>
            <p:ph type="title"/>
          </p:nvPr>
        </p:nvSpPr>
        <p:spPr>
          <a:xfrm>
            <a:off x="2743579" y="129031"/>
            <a:ext cx="6704332" cy="696597"/>
          </a:xfrm>
          <a:prstGeom prst="rect">
            <a:avLst/>
          </a:prstGeom>
        </p:spPr>
        <p:txBody>
          <a:bodyPr/>
          <a:lstStyle/>
          <a:p>
            <a:pPr indent="12700">
              <a:spcBef>
                <a:spcPts val="100"/>
              </a:spcBef>
              <a:defRPr spc="-100"/>
            </a:pPr>
            <a:r>
              <a:t>SYMPTOMS </a:t>
            </a:r>
            <a:r>
              <a:rPr spc="0"/>
              <a:t>OF</a:t>
            </a:r>
            <a:r>
              <a:rPr spc="-300"/>
              <a:t> </a:t>
            </a:r>
            <a:r>
              <a:rPr spc="0"/>
              <a:t>ANXIETY</a:t>
            </a:r>
          </a:p>
        </p:txBody>
      </p:sp>
      <p:graphicFrame>
        <p:nvGraphicFramePr>
          <p:cNvPr id="103" name="object 3"/>
          <p:cNvGraphicFramePr/>
          <p:nvPr/>
        </p:nvGraphicFramePr>
        <p:xfrm>
          <a:off x="603250" y="1168400"/>
          <a:ext cx="10972800" cy="347471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2428240"/>
                <a:gridCol w="8544560"/>
              </a:tblGrid>
              <a:tr h="640079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</a:pPr>
                      <a:r>
                        <a:rPr b="1" spc="-1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CARDIAC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indent="91439" algn="l">
                        <a:spcBef>
                          <a:spcPts val="300"/>
                        </a:spcBef>
                        <a:defRPr spc="-5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Palpitation, tachycardia,</a:t>
                      </a:r>
                      <a:r>
                        <a:rPr spc="50"/>
                        <a:t> </a:t>
                      </a:r>
                      <a:r>
                        <a:rPr spc="-10"/>
                        <a:t>hypertension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E7E7E7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</a:pPr>
                      <a:r>
                        <a:rPr b="1" spc="-2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PULMONARY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indent="91439" algn="l">
                        <a:spcBef>
                          <a:spcPts val="300"/>
                        </a:spcBef>
                        <a:defRPr spc="-5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Shortness </a:t>
                      </a:r>
                      <a:r>
                        <a:rPr spc="0"/>
                        <a:t>of </a:t>
                      </a:r>
                      <a:r>
                        <a:t>breath, choking</a:t>
                      </a:r>
                      <a:r>
                        <a:rPr spc="20"/>
                        <a:t> </a:t>
                      </a:r>
                      <a:r>
                        <a:t>sensation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E7E7E7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</a:pPr>
                      <a:r>
                        <a:rPr b="1" spc="-5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NEUROLOGICAL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R="635634" indent="91439" algn="l">
                        <a:spcBef>
                          <a:spcPts val="300"/>
                        </a:spcBef>
                        <a:defRPr spc="-5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Dizziness, light headedness, </a:t>
                      </a:r>
                      <a:r>
                        <a:rPr spc="-10"/>
                        <a:t>hyperreflexia, mydriasis </a:t>
                      </a:r>
                      <a:r>
                        <a:t>(pupil dilation), </a:t>
                      </a:r>
                      <a:r>
                        <a:rPr spc="0"/>
                        <a:t>tremors,  </a:t>
                      </a:r>
                      <a:r>
                        <a:t>tingling in </a:t>
                      </a:r>
                      <a:r>
                        <a:rPr spc="0"/>
                        <a:t>the </a:t>
                      </a:r>
                      <a:r>
                        <a:t>peripheral</a:t>
                      </a:r>
                      <a:r>
                        <a:rPr spc="15"/>
                        <a:t> </a:t>
                      </a:r>
                      <a:r>
                        <a:t>extremities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E7E7E7"/>
                    </a:solidFill>
                  </a:tcPr>
                </a:tc>
              </a:tr>
              <a:tr h="640079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</a:pPr>
                      <a:r>
                        <a:rPr b="1" spc="-5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PSYCHOLOGICAL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indent="91439" algn="l">
                        <a:spcBef>
                          <a:spcPts val="300"/>
                        </a:spcBef>
                        <a:defRPr spc="-5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Restlessness (pacing), “butterflies in </a:t>
                      </a:r>
                      <a:r>
                        <a:rPr spc="0"/>
                        <a:t>the</a:t>
                      </a:r>
                      <a:r>
                        <a:rPr spc="15"/>
                        <a:t> </a:t>
                      </a:r>
                      <a:r>
                        <a:t>stomach”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E7E7E7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</a:pPr>
                      <a:r>
                        <a:rPr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OTHER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indent="91439" algn="l">
                        <a:spcBef>
                          <a:spcPts val="300"/>
                        </a:spcBef>
                        <a:defRPr spc="-1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Sweating, </a:t>
                      </a:r>
                      <a:r>
                        <a:rPr spc="-5"/>
                        <a:t>gastrointestinal, urinary urgency and</a:t>
                      </a:r>
                      <a:r>
                        <a:rPr spc="120"/>
                        <a:t> </a:t>
                      </a:r>
                      <a:r>
                        <a:rPr spc="-5"/>
                        <a:t>frequency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E7E7E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object 2"/>
          <p:cNvSpPr txBox="1"/>
          <p:nvPr>
            <p:ph type="title"/>
          </p:nvPr>
        </p:nvSpPr>
        <p:spPr>
          <a:xfrm>
            <a:off x="1685924" y="483234"/>
            <a:ext cx="8818882" cy="696596"/>
          </a:xfrm>
          <a:prstGeom prst="rect">
            <a:avLst/>
          </a:prstGeom>
        </p:spPr>
        <p:txBody>
          <a:bodyPr/>
          <a:lstStyle/>
          <a:p>
            <a:pPr indent="12700">
              <a:spcBef>
                <a:spcPts val="100"/>
              </a:spcBef>
            </a:pPr>
            <a:r>
              <a:t>TYPES OF ANXIETY</a:t>
            </a:r>
            <a:r>
              <a:rPr spc="-400"/>
              <a:t> </a:t>
            </a:r>
            <a:r>
              <a:t>DISORDERS</a:t>
            </a:r>
          </a:p>
        </p:txBody>
      </p:sp>
      <p:sp>
        <p:nvSpPr>
          <p:cNvPr id="106" name="object 3"/>
          <p:cNvSpPr txBox="1"/>
          <p:nvPr/>
        </p:nvSpPr>
        <p:spPr>
          <a:xfrm>
            <a:off x="688340" y="1636419"/>
            <a:ext cx="8126094" cy="3699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527684" indent="-515619">
              <a:spcBef>
                <a:spcPts val="700"/>
              </a:spcBef>
              <a:buSzPct val="100000"/>
              <a:buAutoNum type="arabicPeriod" startAt="1"/>
              <a:tabLst>
                <a:tab pos="520700" algn="l"/>
                <a:tab pos="520700" algn="l"/>
              </a:tabLst>
              <a:defRPr spc="-45" sz="2800">
                <a:latin typeface="Arial"/>
                <a:ea typeface="Arial"/>
                <a:cs typeface="Arial"/>
                <a:sym typeface="Arial"/>
              </a:defRPr>
            </a:pPr>
            <a:r>
              <a:t>PANIC</a:t>
            </a:r>
            <a:r>
              <a:rPr spc="-10"/>
              <a:t> </a:t>
            </a:r>
            <a:r>
              <a:rPr spc="-5"/>
              <a:t>DISORDER</a:t>
            </a:r>
          </a:p>
          <a:p>
            <a:pPr marL="527684" indent="-515619">
              <a:spcBef>
                <a:spcPts val="600"/>
              </a:spcBef>
              <a:buSzPct val="100000"/>
              <a:buAutoNum type="arabicPeriod" startAt="1"/>
              <a:tabLst>
                <a:tab pos="520700" algn="l"/>
                <a:tab pos="520700" algn="l"/>
              </a:tabLst>
              <a:defRPr spc="-45" sz="2800">
                <a:latin typeface="Arial"/>
                <a:ea typeface="Arial"/>
                <a:cs typeface="Arial"/>
                <a:sym typeface="Arial"/>
              </a:defRPr>
            </a:pPr>
            <a:r>
              <a:t>PANIC </a:t>
            </a:r>
            <a:r>
              <a:rPr spc="-75"/>
              <a:t>ATTACK</a:t>
            </a:r>
            <a:r>
              <a:rPr spc="-100"/>
              <a:t> </a:t>
            </a:r>
            <a:r>
              <a:rPr spc="-10"/>
              <a:t> </a:t>
            </a:r>
          </a:p>
          <a:p>
            <a:pPr marL="527684" indent="-515619">
              <a:spcBef>
                <a:spcPts val="600"/>
              </a:spcBef>
              <a:buSzPct val="100000"/>
              <a:buAutoNum type="arabicPeriod" startAt="1"/>
              <a:tabLst>
                <a:tab pos="520700" algn="l"/>
                <a:tab pos="520700" algn="l"/>
              </a:tabLst>
              <a:defRPr spc="-10" sz="2800">
                <a:latin typeface="Arial"/>
                <a:ea typeface="Arial"/>
                <a:cs typeface="Arial"/>
                <a:sym typeface="Arial"/>
              </a:defRPr>
            </a:pPr>
            <a:r>
              <a:t>SPECIFIC</a:t>
            </a:r>
            <a:r>
              <a:rPr spc="15"/>
              <a:t> </a:t>
            </a:r>
            <a:r>
              <a:rPr spc="-5"/>
              <a:t>PHOBIA</a:t>
            </a:r>
          </a:p>
          <a:p>
            <a:pPr marL="527684" indent="-515619">
              <a:spcBef>
                <a:spcPts val="600"/>
              </a:spcBef>
              <a:buSzPct val="100000"/>
              <a:buAutoNum type="arabicPeriod" startAt="1"/>
              <a:tabLst>
                <a:tab pos="520700" algn="l"/>
                <a:tab pos="520700" algn="l"/>
              </a:tabLst>
              <a:defRPr spc="-10" sz="2800">
                <a:latin typeface="Arial"/>
                <a:ea typeface="Arial"/>
                <a:cs typeface="Arial"/>
                <a:sym typeface="Arial"/>
              </a:defRPr>
            </a:pPr>
            <a:r>
              <a:t>AGORAPHOBIA</a:t>
            </a:r>
          </a:p>
          <a:p>
            <a:pPr marL="527684" indent="-515619">
              <a:spcBef>
                <a:spcPts val="600"/>
              </a:spcBef>
              <a:buSzPct val="100000"/>
              <a:buAutoNum type="arabicPeriod" startAt="1"/>
              <a:tabLst>
                <a:tab pos="520700" algn="l"/>
                <a:tab pos="520700" algn="l"/>
              </a:tabLst>
              <a:defRPr spc="-5" sz="2800">
                <a:latin typeface="Arial"/>
                <a:ea typeface="Arial"/>
                <a:cs typeface="Arial"/>
                <a:sym typeface="Arial"/>
              </a:defRPr>
            </a:pPr>
            <a:r>
              <a:t>SOCIAL ANXIETY</a:t>
            </a:r>
            <a:r>
              <a:rPr spc="-290"/>
              <a:t> </a:t>
            </a:r>
            <a:r>
              <a:t>DISORDER</a:t>
            </a:r>
          </a:p>
          <a:p>
            <a:pPr marL="527684" indent="-515619">
              <a:spcBef>
                <a:spcPts val="600"/>
              </a:spcBef>
              <a:buSzPct val="100000"/>
              <a:buAutoNum type="arabicPeriod" startAt="1"/>
              <a:tabLst>
                <a:tab pos="520700" algn="l"/>
                <a:tab pos="520700" algn="l"/>
              </a:tabLst>
              <a:defRPr spc="-10" sz="2800">
                <a:latin typeface="Arial"/>
                <a:ea typeface="Arial"/>
                <a:cs typeface="Arial"/>
                <a:sym typeface="Arial"/>
              </a:defRPr>
            </a:pPr>
            <a:r>
              <a:t>GENERALISED </a:t>
            </a:r>
            <a:r>
              <a:rPr spc="-5"/>
              <a:t>ANXIETY</a:t>
            </a:r>
            <a:r>
              <a:rPr spc="-155"/>
              <a:t> </a:t>
            </a:r>
            <a:r>
              <a:rPr spc="-5"/>
              <a:t>DISORDER</a:t>
            </a:r>
          </a:p>
          <a:p>
            <a:pPr marL="12700" marR="5080">
              <a:lnSpc>
                <a:spcPct val="120000"/>
              </a:lnSpc>
              <a:buSzPct val="100000"/>
              <a:buAutoNum type="arabicPeriod" startAt="1"/>
              <a:tabLst>
                <a:tab pos="520700" algn="l"/>
                <a:tab pos="520700" algn="l"/>
              </a:tabLst>
              <a:defRPr spc="-5" sz="2800">
                <a:latin typeface="Arial"/>
                <a:ea typeface="Arial"/>
                <a:cs typeface="Arial"/>
                <a:sym typeface="Arial"/>
              </a:defRPr>
            </a:pPr>
            <a:r>
              <a:t>ANXIETY DISORDER 2°MEDICAL</a:t>
            </a:r>
            <a:r>
              <a:rPr spc="-160"/>
              <a:t> </a:t>
            </a:r>
            <a:r>
              <a:t>CONDITION  </a:t>
            </a:r>
            <a:r>
              <a:rPr spc="-10"/>
              <a:t>10.SUBSTANCE-INDUCED </a:t>
            </a:r>
            <a:r>
              <a:t>ANXIETY</a:t>
            </a:r>
            <a:r>
              <a:rPr spc="-135"/>
              <a:t> </a:t>
            </a:r>
            <a:r>
              <a:t>DISORDER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object 2"/>
          <p:cNvSpPr/>
          <p:nvPr/>
        </p:nvSpPr>
        <p:spPr>
          <a:xfrm>
            <a:off x="3709389" y="648763"/>
            <a:ext cx="4800270" cy="458193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109" name="object 3"/>
          <p:cNvSpPr txBox="1"/>
          <p:nvPr>
            <p:ph type="title"/>
          </p:nvPr>
        </p:nvSpPr>
        <p:spPr>
          <a:xfrm>
            <a:off x="3681221" y="483234"/>
            <a:ext cx="4830446" cy="696596"/>
          </a:xfrm>
          <a:prstGeom prst="rect">
            <a:avLst/>
          </a:prstGeom>
        </p:spPr>
        <p:txBody>
          <a:bodyPr/>
          <a:lstStyle/>
          <a:p>
            <a:pPr indent="12700">
              <a:spcBef>
                <a:spcPts val="100"/>
              </a:spcBef>
              <a:defRPr spc="-100">
                <a:solidFill>
                  <a:srgbClr val="7CB6EE"/>
                </a:solidFill>
              </a:defRPr>
            </a:pPr>
            <a:r>
              <a:t>PANIC </a:t>
            </a:r>
            <a:r>
              <a:rPr spc="0"/>
              <a:t>DISORDER</a:t>
            </a:r>
          </a:p>
        </p:txBody>
      </p:sp>
      <p:sp>
        <p:nvSpPr>
          <p:cNvPr id="110" name="object 4"/>
          <p:cNvSpPr txBox="1"/>
          <p:nvPr/>
        </p:nvSpPr>
        <p:spPr>
          <a:xfrm>
            <a:off x="688340" y="1638553"/>
            <a:ext cx="5010151" cy="10568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R="5080" indent="12700">
              <a:spcBef>
                <a:spcPts val="100"/>
              </a:spcBef>
              <a:defRPr spc="-5" sz="2400">
                <a:latin typeface="Arial"/>
                <a:ea typeface="Arial"/>
                <a:cs typeface="Arial"/>
                <a:sym typeface="Arial"/>
              </a:defRPr>
            </a:pPr>
            <a:r>
              <a:t>People with panic disorder </a:t>
            </a:r>
            <a:r>
              <a:rPr spc="0"/>
              <a:t>may </a:t>
            </a:r>
            <a:r>
              <a:t>have  </a:t>
            </a:r>
            <a:r>
              <a:rPr spc="0"/>
              <a:t>recurrent </a:t>
            </a:r>
            <a:r>
              <a:t>sudden and repeated  </a:t>
            </a:r>
            <a:r>
              <a:rPr spc="0"/>
              <a:t>attacks</a:t>
            </a:r>
          </a:p>
        </p:txBody>
      </p:sp>
      <p:sp>
        <p:nvSpPr>
          <p:cNvPr id="111" name="object 5"/>
          <p:cNvSpPr txBox="1"/>
          <p:nvPr/>
        </p:nvSpPr>
        <p:spPr>
          <a:xfrm>
            <a:off x="688340" y="2787546"/>
            <a:ext cx="4461510" cy="31556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527684" indent="-515619">
              <a:spcBef>
                <a:spcPts val="400"/>
              </a:spcBef>
              <a:buSzPct val="100000"/>
              <a:buAutoNum type="romanLcPeriod" startAt="1"/>
              <a:tabLst>
                <a:tab pos="520700" algn="l"/>
                <a:tab pos="520700" algn="l"/>
              </a:tabLst>
              <a:defRPr spc="-5" sz="1600">
                <a:latin typeface="Arial"/>
                <a:ea typeface="Arial"/>
                <a:cs typeface="Arial"/>
                <a:sym typeface="Arial"/>
              </a:defRPr>
            </a:pPr>
            <a:r>
              <a:t>Palpitation</a:t>
            </a:r>
          </a:p>
          <a:p>
            <a:pPr marL="527684" indent="-515619">
              <a:spcBef>
                <a:spcPts val="300"/>
              </a:spcBef>
              <a:buSzPct val="100000"/>
              <a:buAutoNum type="romanLcPeriod" startAt="1"/>
              <a:tabLst>
                <a:tab pos="520700" algn="l"/>
                <a:tab pos="520700" algn="l"/>
              </a:tabLst>
              <a:defRPr spc="-5" sz="1600">
                <a:latin typeface="Arial"/>
                <a:ea typeface="Arial"/>
                <a:cs typeface="Arial"/>
                <a:sym typeface="Arial"/>
              </a:defRPr>
            </a:pPr>
            <a:r>
              <a:t>sweating</a:t>
            </a:r>
          </a:p>
          <a:p>
            <a:pPr marL="527684" indent="-515619">
              <a:spcBef>
                <a:spcPts val="300"/>
              </a:spcBef>
              <a:buSzPct val="100000"/>
              <a:buAutoNum type="romanLcPeriod" startAt="1"/>
              <a:tabLst>
                <a:tab pos="520700" algn="l"/>
                <a:tab pos="520700" algn="l"/>
              </a:tabLst>
              <a:defRPr spc="-5" sz="1600">
                <a:latin typeface="Arial"/>
                <a:ea typeface="Arial"/>
                <a:cs typeface="Arial"/>
                <a:sym typeface="Arial"/>
              </a:defRPr>
            </a:pPr>
            <a:r>
              <a:t>sensation of SOB</a:t>
            </a:r>
          </a:p>
          <a:p>
            <a:pPr marL="527684" indent="-515619">
              <a:spcBef>
                <a:spcPts val="300"/>
              </a:spcBef>
              <a:buSzPct val="100000"/>
              <a:buAutoNum type="romanLcPeriod" startAt="1"/>
              <a:tabLst>
                <a:tab pos="520700" algn="l"/>
                <a:tab pos="520700" algn="l"/>
              </a:tabLst>
              <a:defRPr spc="-5" sz="1600">
                <a:latin typeface="Arial"/>
                <a:ea typeface="Arial"/>
                <a:cs typeface="Arial"/>
                <a:sym typeface="Arial"/>
              </a:defRPr>
            </a:pPr>
            <a:r>
              <a:t>feelings of</a:t>
            </a:r>
            <a:r>
              <a:rPr spc="0"/>
              <a:t> </a:t>
            </a:r>
            <a:r>
              <a:t>choking</a:t>
            </a:r>
          </a:p>
          <a:p>
            <a:pPr marL="527684" indent="-515619">
              <a:spcBef>
                <a:spcPts val="300"/>
              </a:spcBef>
              <a:buSzPct val="100000"/>
              <a:buAutoNum type="romanLcPeriod" startAt="1"/>
              <a:tabLst>
                <a:tab pos="520700" algn="l"/>
                <a:tab pos="520700" algn="l"/>
              </a:tabLst>
              <a:defRPr spc="-5" sz="1600">
                <a:latin typeface="Arial"/>
                <a:ea typeface="Arial"/>
                <a:cs typeface="Arial"/>
                <a:sym typeface="Arial"/>
              </a:defRPr>
            </a:pPr>
            <a:r>
              <a:t>chest pain or</a:t>
            </a:r>
            <a:r>
              <a:rPr spc="0"/>
              <a:t> </a:t>
            </a:r>
            <a:r>
              <a:t>discomfort</a:t>
            </a:r>
          </a:p>
          <a:p>
            <a:pPr marL="527684" indent="-515619">
              <a:spcBef>
                <a:spcPts val="300"/>
              </a:spcBef>
              <a:buSzPct val="100000"/>
              <a:buAutoNum type="romanLcPeriod" startAt="1"/>
              <a:tabLst>
                <a:tab pos="520700" algn="l"/>
                <a:tab pos="520700" algn="l"/>
              </a:tabLst>
              <a:defRPr spc="-5" sz="1600">
                <a:latin typeface="Arial"/>
                <a:ea typeface="Arial"/>
                <a:cs typeface="Arial"/>
                <a:sym typeface="Arial"/>
              </a:defRPr>
            </a:pPr>
            <a:r>
              <a:t>nausea or abdominal distress</a:t>
            </a:r>
          </a:p>
          <a:p>
            <a:pPr marL="527684" indent="-515619">
              <a:spcBef>
                <a:spcPts val="300"/>
              </a:spcBef>
              <a:buSzPct val="100000"/>
              <a:buAutoNum type="romanLcPeriod" startAt="1"/>
              <a:tabLst>
                <a:tab pos="520700" algn="l"/>
                <a:tab pos="520700" algn="l"/>
              </a:tabLst>
              <a:defRPr spc="-5" sz="1600">
                <a:latin typeface="Arial"/>
                <a:ea typeface="Arial"/>
                <a:cs typeface="Arial"/>
                <a:sym typeface="Arial"/>
              </a:defRPr>
            </a:pPr>
            <a:r>
              <a:t>feeling </a:t>
            </a:r>
            <a:r>
              <a:rPr spc="-30"/>
              <a:t>dizzy, </a:t>
            </a:r>
            <a:r>
              <a:rPr spc="-20"/>
              <a:t>unsteady, </a:t>
            </a:r>
            <a:r>
              <a:t>light headed or</a:t>
            </a:r>
            <a:r>
              <a:rPr spc="125"/>
              <a:t> </a:t>
            </a:r>
            <a:r>
              <a:t>faint</a:t>
            </a:r>
          </a:p>
          <a:p>
            <a:pPr marL="527684" indent="-515619">
              <a:spcBef>
                <a:spcPts val="300"/>
              </a:spcBef>
              <a:buSzPct val="100000"/>
              <a:buAutoNum type="romanLcPeriod" startAt="1"/>
              <a:tabLst>
                <a:tab pos="520700" algn="l"/>
                <a:tab pos="520700" algn="l"/>
              </a:tabLst>
              <a:defRPr spc="-5" sz="1600">
                <a:latin typeface="Arial"/>
                <a:ea typeface="Arial"/>
                <a:cs typeface="Arial"/>
                <a:sym typeface="Arial"/>
              </a:defRPr>
            </a:pPr>
            <a:r>
              <a:t>chills or heat</a:t>
            </a:r>
            <a:r>
              <a:rPr spc="-20"/>
              <a:t> </a:t>
            </a:r>
            <a:r>
              <a:t>sensation</a:t>
            </a:r>
          </a:p>
          <a:p>
            <a:pPr marL="527684" indent="-515619">
              <a:spcBef>
                <a:spcPts val="300"/>
              </a:spcBef>
              <a:buSzPct val="100000"/>
              <a:buAutoNum type="romanLcPeriod" startAt="1"/>
              <a:tabLst>
                <a:tab pos="520700" algn="l"/>
                <a:tab pos="520700" algn="l"/>
              </a:tabLst>
              <a:defRPr spc="-5" sz="1600">
                <a:latin typeface="Arial"/>
                <a:ea typeface="Arial"/>
                <a:cs typeface="Arial"/>
                <a:sym typeface="Arial"/>
              </a:defRPr>
            </a:pPr>
            <a:r>
              <a:t>paresthesias</a:t>
            </a:r>
          </a:p>
          <a:p>
            <a:pPr marL="527684" indent="-515619">
              <a:spcBef>
                <a:spcPts val="300"/>
              </a:spcBef>
              <a:buSzPct val="100000"/>
              <a:buAutoNum type="romanLcPeriod" startAt="1"/>
              <a:tabLst>
                <a:tab pos="520700" algn="l"/>
                <a:tab pos="520700" algn="l"/>
              </a:tabLst>
              <a:defRPr spc="-5" sz="1600">
                <a:latin typeface="Arial"/>
                <a:ea typeface="Arial"/>
                <a:cs typeface="Arial"/>
                <a:sym typeface="Arial"/>
              </a:defRPr>
            </a:pPr>
            <a:r>
              <a:t>derealization or depersonalization</a:t>
            </a:r>
          </a:p>
          <a:p>
            <a:pPr marL="527684" indent="-515619">
              <a:spcBef>
                <a:spcPts val="300"/>
              </a:spcBef>
              <a:buSzPct val="100000"/>
              <a:buAutoNum type="romanLcPeriod" startAt="1"/>
              <a:tabLst>
                <a:tab pos="520700" algn="l"/>
                <a:tab pos="520700" algn="l"/>
              </a:tabLst>
              <a:defRPr spc="-5" sz="1600">
                <a:latin typeface="Arial"/>
                <a:ea typeface="Arial"/>
                <a:cs typeface="Arial"/>
                <a:sym typeface="Arial"/>
              </a:defRPr>
            </a:pPr>
            <a:r>
              <a:t>fear of losing </a:t>
            </a:r>
            <a:r>
              <a:rPr spc="-10"/>
              <a:t>control </a:t>
            </a:r>
            <a:r>
              <a:t>or “going</a:t>
            </a:r>
            <a:r>
              <a:rPr spc="40"/>
              <a:t> </a:t>
            </a:r>
            <a:r>
              <a:t>crazy</a:t>
            </a:r>
          </a:p>
          <a:p>
            <a:pPr marL="527684" indent="-515619">
              <a:spcBef>
                <a:spcPts val="300"/>
              </a:spcBef>
              <a:buSzPct val="100000"/>
              <a:buAutoNum type="romanLcPeriod" startAt="1"/>
              <a:tabLst>
                <a:tab pos="520700" algn="l"/>
                <a:tab pos="520700" algn="l"/>
              </a:tabLst>
              <a:defRPr spc="-5" sz="1600">
                <a:latin typeface="Arial"/>
                <a:ea typeface="Arial"/>
                <a:cs typeface="Arial"/>
                <a:sym typeface="Arial"/>
              </a:defRPr>
            </a:pPr>
            <a:r>
              <a:t>fear of</a:t>
            </a:r>
            <a:r>
              <a:rPr spc="25"/>
              <a:t> </a:t>
            </a:r>
            <a:r>
              <a:rPr spc="-10"/>
              <a:t>dying</a:t>
            </a:r>
          </a:p>
        </p:txBody>
      </p:sp>
      <p:sp>
        <p:nvSpPr>
          <p:cNvPr id="112" name="object 6"/>
          <p:cNvSpPr/>
          <p:nvPr/>
        </p:nvSpPr>
        <p:spPr>
          <a:xfrm>
            <a:off x="6112764" y="2080260"/>
            <a:ext cx="5657089" cy="3767329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object 2"/>
          <p:cNvSpPr/>
          <p:nvPr/>
        </p:nvSpPr>
        <p:spPr>
          <a:xfrm>
            <a:off x="3709389" y="314616"/>
            <a:ext cx="4800270" cy="457627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115" name="object 3"/>
          <p:cNvSpPr txBox="1"/>
          <p:nvPr>
            <p:ph type="title"/>
          </p:nvPr>
        </p:nvSpPr>
        <p:spPr>
          <a:xfrm>
            <a:off x="3681221" y="147954"/>
            <a:ext cx="4830446" cy="696597"/>
          </a:xfrm>
          <a:prstGeom prst="rect">
            <a:avLst/>
          </a:prstGeom>
        </p:spPr>
        <p:txBody>
          <a:bodyPr/>
          <a:lstStyle/>
          <a:p>
            <a:pPr indent="12700">
              <a:spcBef>
                <a:spcPts val="100"/>
              </a:spcBef>
              <a:defRPr spc="-100">
                <a:solidFill>
                  <a:srgbClr val="7CB6EE"/>
                </a:solidFill>
              </a:defRPr>
            </a:pPr>
            <a:r>
              <a:t>PANIC </a:t>
            </a:r>
            <a:r>
              <a:rPr spc="0"/>
              <a:t>DISORDER</a:t>
            </a:r>
          </a:p>
        </p:txBody>
      </p:sp>
      <p:sp>
        <p:nvSpPr>
          <p:cNvPr id="116" name="object 4"/>
          <p:cNvSpPr txBox="1"/>
          <p:nvPr/>
        </p:nvSpPr>
        <p:spPr>
          <a:xfrm>
            <a:off x="688340" y="1634312"/>
            <a:ext cx="10823576" cy="38348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355600" marR="142239" indent="-342900">
              <a:spcBef>
                <a:spcPts val="100"/>
              </a:spcBef>
              <a:buSzPct val="100000"/>
              <a:buChar char="•"/>
              <a:tabLst>
                <a:tab pos="342900" algn="l"/>
                <a:tab pos="355600" algn="l"/>
              </a:tabLst>
              <a:defRPr sz="3200">
                <a:latin typeface="Arial"/>
                <a:ea typeface="Arial"/>
                <a:cs typeface="Arial"/>
                <a:sym typeface="Arial"/>
              </a:defRPr>
            </a:pPr>
            <a:r>
              <a:t>The </a:t>
            </a:r>
            <a:r>
              <a:rPr spc="-5"/>
              <a:t>individual </a:t>
            </a:r>
            <a:r>
              <a:t>experiences recurrent unexpected </a:t>
            </a:r>
            <a:r>
              <a:rPr spc="-5"/>
              <a:t>panic  </a:t>
            </a:r>
            <a:r>
              <a:t>attacks and is persistently concerned or worried </a:t>
            </a:r>
            <a:r>
              <a:rPr spc="-5"/>
              <a:t>about  </a:t>
            </a:r>
            <a:r>
              <a:t>having more </a:t>
            </a:r>
            <a:r>
              <a:rPr spc="-5"/>
              <a:t>panic </a:t>
            </a:r>
            <a:r>
              <a:t>attacks or changes his or her</a:t>
            </a:r>
            <a:r>
              <a:rPr spc="-140"/>
              <a:t> </a:t>
            </a:r>
            <a:r>
              <a:t>behavior  </a:t>
            </a:r>
            <a:r>
              <a:rPr spc="-5"/>
              <a:t>in maladaptive </a:t>
            </a:r>
            <a:r>
              <a:t>ways because of </a:t>
            </a:r>
            <a:r>
              <a:rPr spc="-5"/>
              <a:t>the panic </a:t>
            </a:r>
            <a:r>
              <a:t>attacks </a:t>
            </a:r>
            <a:r>
              <a:rPr spc="-5"/>
              <a:t>(e.g.  </a:t>
            </a:r>
            <a:r>
              <a:t>avoidance </a:t>
            </a:r>
            <a:r>
              <a:rPr spc="-10"/>
              <a:t>of </a:t>
            </a:r>
            <a:r>
              <a:t>exercise or of </a:t>
            </a:r>
            <a:r>
              <a:rPr spc="-5"/>
              <a:t>unfamiliar</a:t>
            </a:r>
            <a:r>
              <a:rPr spc="-55"/>
              <a:t> </a:t>
            </a:r>
            <a:r>
              <a:t>locations).</a:t>
            </a:r>
          </a:p>
          <a:p>
            <a:pPr marL="355600" marR="5080" indent="-342900">
              <a:spcBef>
                <a:spcPts val="700"/>
              </a:spcBef>
              <a:buSzPct val="100000"/>
              <a:buChar char="•"/>
              <a:tabLst>
                <a:tab pos="342900" algn="l"/>
                <a:tab pos="355600" algn="l"/>
              </a:tabLst>
              <a:defRPr sz="3200">
                <a:latin typeface="Arial"/>
                <a:ea typeface="Arial"/>
                <a:cs typeface="Arial"/>
                <a:sym typeface="Arial"/>
              </a:defRPr>
            </a:pPr>
            <a:r>
              <a:t>Panic attacks are abrupt surges of </a:t>
            </a:r>
            <a:r>
              <a:rPr spc="-5"/>
              <a:t>intense fear </a:t>
            </a:r>
            <a:r>
              <a:t>or intense  discomfort </a:t>
            </a:r>
            <a:r>
              <a:rPr spc="-5"/>
              <a:t>that </a:t>
            </a:r>
            <a:r>
              <a:t>reach a </a:t>
            </a:r>
            <a:r>
              <a:rPr spc="-5"/>
              <a:t>peak within </a:t>
            </a:r>
            <a:r>
              <a:t>minutes,</a:t>
            </a:r>
            <a:r>
              <a:rPr spc="-75"/>
              <a:t> </a:t>
            </a:r>
            <a:r>
              <a:t>accompanied  by physical </a:t>
            </a:r>
            <a:r>
              <a:rPr spc="-5"/>
              <a:t>and/or </a:t>
            </a:r>
            <a:r>
              <a:t>cognitive</a:t>
            </a:r>
            <a:r>
              <a:rPr spc="-35"/>
              <a:t> </a:t>
            </a:r>
            <a:r>
              <a:t>symptoms.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object 2"/>
          <p:cNvSpPr/>
          <p:nvPr/>
        </p:nvSpPr>
        <p:spPr>
          <a:xfrm>
            <a:off x="3709389" y="314616"/>
            <a:ext cx="4800270" cy="457627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119" name="object 3"/>
          <p:cNvSpPr txBox="1"/>
          <p:nvPr>
            <p:ph type="title"/>
          </p:nvPr>
        </p:nvSpPr>
        <p:spPr>
          <a:xfrm>
            <a:off x="3681221" y="147954"/>
            <a:ext cx="4830446" cy="696597"/>
          </a:xfrm>
          <a:prstGeom prst="rect">
            <a:avLst/>
          </a:prstGeom>
        </p:spPr>
        <p:txBody>
          <a:bodyPr/>
          <a:lstStyle/>
          <a:p>
            <a:pPr indent="12700">
              <a:spcBef>
                <a:spcPts val="100"/>
              </a:spcBef>
              <a:defRPr spc="-100">
                <a:solidFill>
                  <a:srgbClr val="7CB6EE"/>
                </a:solidFill>
              </a:defRPr>
            </a:pPr>
            <a:r>
              <a:t>PANIC </a:t>
            </a:r>
            <a:r>
              <a:rPr spc="0"/>
              <a:t>DISORDER</a:t>
            </a:r>
          </a:p>
        </p:txBody>
      </p:sp>
      <p:sp>
        <p:nvSpPr>
          <p:cNvPr id="120" name="object 4"/>
          <p:cNvSpPr txBox="1"/>
          <p:nvPr/>
        </p:nvSpPr>
        <p:spPr>
          <a:xfrm>
            <a:off x="688339" y="1634312"/>
            <a:ext cx="10619742" cy="28950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355600" marR="262890" indent="-342900">
              <a:spcBef>
                <a:spcPts val="100"/>
              </a:spcBef>
              <a:buSzPct val="100000"/>
              <a:buChar char="•"/>
              <a:tabLst>
                <a:tab pos="342900" algn="l"/>
                <a:tab pos="355600" algn="l"/>
              </a:tabLst>
              <a:defRPr spc="-5" sz="3200">
                <a:latin typeface="Arial"/>
                <a:ea typeface="Arial"/>
                <a:cs typeface="Arial"/>
                <a:sym typeface="Arial"/>
              </a:defRPr>
            </a:pPr>
            <a:r>
              <a:t>Limited-symptoms panic </a:t>
            </a:r>
            <a:r>
              <a:rPr spc="0"/>
              <a:t>attacks </a:t>
            </a:r>
            <a:r>
              <a:t>include </a:t>
            </a:r>
            <a:r>
              <a:rPr spc="0"/>
              <a:t>fewer than</a:t>
            </a:r>
            <a:r>
              <a:rPr spc="-75"/>
              <a:t> </a:t>
            </a:r>
            <a:r>
              <a:t>four  </a:t>
            </a:r>
            <a:r>
              <a:rPr spc="0"/>
              <a:t>symptoms.</a:t>
            </a:r>
          </a:p>
          <a:p>
            <a:pPr marL="355600" marR="5080" indent="-342900">
              <a:spcBef>
                <a:spcPts val="700"/>
              </a:spcBef>
              <a:buSzPct val="100000"/>
              <a:buChar char="•"/>
              <a:tabLst>
                <a:tab pos="342900" algn="l"/>
                <a:tab pos="355600" algn="l"/>
              </a:tabLst>
              <a:defRPr sz="3200">
                <a:latin typeface="Arial"/>
                <a:ea typeface="Arial"/>
                <a:cs typeface="Arial"/>
                <a:sym typeface="Arial"/>
              </a:defRPr>
            </a:pPr>
            <a:r>
              <a:t>Panic attacks may be expected, such as </a:t>
            </a:r>
            <a:r>
              <a:rPr spc="-10"/>
              <a:t>in </a:t>
            </a:r>
            <a:r>
              <a:t>response to</a:t>
            </a:r>
            <a:r>
              <a:rPr spc="-150"/>
              <a:t> </a:t>
            </a:r>
            <a:r>
              <a:t>a  typically feared object or </a:t>
            </a:r>
            <a:r>
              <a:rPr spc="-5"/>
              <a:t>situation </a:t>
            </a:r>
            <a:r>
              <a:t>or unexpected,  </a:t>
            </a:r>
            <a:r>
              <a:rPr spc="-5"/>
              <a:t>meaning that the panic </a:t>
            </a:r>
            <a:r>
              <a:t>attack </a:t>
            </a:r>
            <a:r>
              <a:rPr spc="-5"/>
              <a:t>occurs for no apparent  </a:t>
            </a:r>
            <a:r>
              <a:t>reason.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object 2"/>
          <p:cNvSpPr/>
          <p:nvPr/>
        </p:nvSpPr>
        <p:spPr>
          <a:xfrm>
            <a:off x="3451121" y="648763"/>
            <a:ext cx="5277185" cy="458193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123" name="object 3"/>
          <p:cNvSpPr txBox="1"/>
          <p:nvPr>
            <p:ph type="title"/>
          </p:nvPr>
        </p:nvSpPr>
        <p:spPr>
          <a:xfrm>
            <a:off x="3441953" y="483234"/>
            <a:ext cx="5309236" cy="696596"/>
          </a:xfrm>
          <a:prstGeom prst="rect">
            <a:avLst/>
          </a:prstGeom>
        </p:spPr>
        <p:txBody>
          <a:bodyPr/>
          <a:lstStyle/>
          <a:p>
            <a:pPr indent="12700">
              <a:spcBef>
                <a:spcPts val="100"/>
              </a:spcBef>
              <a:defRPr>
                <a:solidFill>
                  <a:srgbClr val="7CB6EE"/>
                </a:solidFill>
              </a:defRPr>
            </a:pPr>
            <a:r>
              <a:t>SPECIFIC</a:t>
            </a:r>
            <a:r>
              <a:rPr spc="-100"/>
              <a:t> </a:t>
            </a:r>
            <a:r>
              <a:t>PHOBIAS</a:t>
            </a:r>
          </a:p>
        </p:txBody>
      </p:sp>
      <p:sp>
        <p:nvSpPr>
          <p:cNvPr id="124" name="object 4"/>
          <p:cNvSpPr txBox="1"/>
          <p:nvPr/>
        </p:nvSpPr>
        <p:spPr>
          <a:xfrm>
            <a:off x="688340" y="1639189"/>
            <a:ext cx="5216526" cy="42789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355600" marR="95250" indent="-342900">
              <a:spcBef>
                <a:spcPts val="100"/>
              </a:spcBef>
              <a:buSzPct val="100000"/>
              <a:buFont typeface="Arial"/>
              <a:buChar char="•"/>
              <a:tabLst>
                <a:tab pos="419100" algn="l"/>
                <a:tab pos="419100" algn="l"/>
              </a:tabLst>
            </a:pPr>
            <a:r>
              <a:t>	</a:t>
            </a:r>
            <a:r>
              <a:rPr sz="2000">
                <a:latin typeface="Arial"/>
                <a:ea typeface="Arial"/>
                <a:cs typeface="Arial"/>
                <a:sym typeface="Arial"/>
              </a:rPr>
              <a:t>Individuals with specific phobia are</a:t>
            </a:r>
            <a:r>
              <a:rPr spc="-125" sz="200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>
                <a:latin typeface="Arial"/>
                <a:ea typeface="Arial"/>
                <a:cs typeface="Arial"/>
                <a:sym typeface="Arial"/>
              </a:rPr>
              <a:t>fearful  or anxious about or avoidant of  circumscribed objects or</a:t>
            </a:r>
            <a:r>
              <a:rPr spc="-90" sz="200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>
                <a:latin typeface="Arial"/>
                <a:ea typeface="Arial"/>
                <a:cs typeface="Arial"/>
                <a:sym typeface="Arial"/>
              </a:rPr>
              <a:t>situations.</a:t>
            </a: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marL="355600" marR="67310" indent="-342900">
              <a:spcBef>
                <a:spcPts val="400"/>
              </a:spcBef>
              <a:buSzPct val="100000"/>
              <a:buChar char="•"/>
              <a:tabLst>
                <a:tab pos="342900" algn="l"/>
                <a:tab pos="355600" algn="l"/>
              </a:tabLst>
              <a:defRPr sz="2000">
                <a:latin typeface="Arial"/>
                <a:ea typeface="Arial"/>
                <a:cs typeface="Arial"/>
                <a:sym typeface="Arial"/>
              </a:defRPr>
            </a:pPr>
            <a:r>
              <a:t>A specific cognitive ideation is not</a:t>
            </a:r>
            <a:r>
              <a:rPr spc="-245"/>
              <a:t> </a:t>
            </a:r>
            <a:r>
              <a:t>featured  in </a:t>
            </a:r>
            <a:r>
              <a:rPr spc="-4"/>
              <a:t>this </a:t>
            </a:r>
            <a:r>
              <a:rPr spc="-15"/>
              <a:t>disorder, </a:t>
            </a:r>
            <a:r>
              <a:t>as it is in </a:t>
            </a:r>
            <a:r>
              <a:rPr spc="-4"/>
              <a:t>other </a:t>
            </a:r>
            <a:r>
              <a:t>anxiety  disorders</a:t>
            </a:r>
            <a:r>
              <a:rPr spc="-55"/>
              <a:t> </a:t>
            </a:r>
            <a:r>
              <a:t>.</a:t>
            </a:r>
          </a:p>
          <a:p>
            <a:pPr marL="355600" marR="5080" indent="-342900">
              <a:spcBef>
                <a:spcPts val="400"/>
              </a:spcBef>
              <a:buSzPct val="100000"/>
              <a:buChar char="•"/>
              <a:tabLst>
                <a:tab pos="342900" algn="l"/>
                <a:tab pos="355600" algn="l"/>
              </a:tabLst>
              <a:defRPr sz="2000">
                <a:latin typeface="Arial"/>
                <a:ea typeface="Arial"/>
                <a:cs typeface="Arial"/>
                <a:sym typeface="Arial"/>
              </a:defRPr>
            </a:pPr>
            <a:r>
              <a:t>The </a:t>
            </a:r>
            <a:r>
              <a:rPr spc="-19"/>
              <a:t>fear, anxiety, </a:t>
            </a:r>
            <a:r>
              <a:t>or avoidance is almost  always immediately induced by the phobic  situation, to the degree that is persistent</a:t>
            </a:r>
            <a:r>
              <a:rPr spc="-195"/>
              <a:t> </a:t>
            </a:r>
            <a:r>
              <a:t>an  out of proportion to the actual risk</a:t>
            </a:r>
            <a:r>
              <a:rPr spc="-180"/>
              <a:t> </a:t>
            </a:r>
            <a:r>
              <a:t>posed.</a:t>
            </a:r>
          </a:p>
          <a:p>
            <a:pPr marL="355600" marR="42544" indent="-342900">
              <a:spcBef>
                <a:spcPts val="400"/>
              </a:spcBef>
              <a:buSzPct val="100000"/>
              <a:buChar char="•"/>
              <a:tabLst>
                <a:tab pos="342900" algn="l"/>
                <a:tab pos="355600" algn="l"/>
              </a:tabLst>
              <a:defRPr sz="2000">
                <a:latin typeface="Arial"/>
                <a:ea typeface="Arial"/>
                <a:cs typeface="Arial"/>
                <a:sym typeface="Arial"/>
              </a:defRPr>
            </a:pPr>
            <a:r>
              <a:t>There are various </a:t>
            </a:r>
            <a:r>
              <a:rPr spc="-4"/>
              <a:t>types </a:t>
            </a:r>
            <a:r>
              <a:t>of specific  phobias: animal, natural environment,  </a:t>
            </a:r>
            <a:r>
              <a:rPr spc="-9"/>
              <a:t>blood-injection-injury, </a:t>
            </a:r>
            <a:r>
              <a:t>situational, and</a:t>
            </a:r>
            <a:r>
              <a:rPr spc="-45"/>
              <a:t> </a:t>
            </a:r>
            <a:r>
              <a:t>other  situations.</a:t>
            </a:r>
          </a:p>
        </p:txBody>
      </p:sp>
      <p:sp>
        <p:nvSpPr>
          <p:cNvPr id="125" name="object 5"/>
          <p:cNvSpPr/>
          <p:nvPr/>
        </p:nvSpPr>
        <p:spPr>
          <a:xfrm>
            <a:off x="6800088" y="1397508"/>
            <a:ext cx="4680205" cy="4931665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object 2"/>
          <p:cNvSpPr/>
          <p:nvPr/>
        </p:nvSpPr>
        <p:spPr>
          <a:xfrm>
            <a:off x="2215020" y="648763"/>
            <a:ext cx="7769956" cy="458193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128" name="object 3"/>
          <p:cNvSpPr txBox="1"/>
          <p:nvPr>
            <p:ph type="title"/>
          </p:nvPr>
        </p:nvSpPr>
        <p:spPr>
          <a:xfrm>
            <a:off x="2205607" y="483234"/>
            <a:ext cx="7780657" cy="696596"/>
          </a:xfrm>
          <a:prstGeom prst="rect">
            <a:avLst/>
          </a:prstGeom>
        </p:spPr>
        <p:txBody>
          <a:bodyPr/>
          <a:lstStyle/>
          <a:p>
            <a:pPr indent="12700">
              <a:spcBef>
                <a:spcPts val="100"/>
              </a:spcBef>
              <a:defRPr>
                <a:solidFill>
                  <a:srgbClr val="7CB6EE"/>
                </a:solidFill>
              </a:defRPr>
            </a:pPr>
            <a:r>
              <a:t>SOCIAL ANXIETY</a:t>
            </a:r>
            <a:r>
              <a:rPr spc="-500"/>
              <a:t> </a:t>
            </a:r>
            <a:r>
              <a:t>DISORDER</a:t>
            </a:r>
          </a:p>
        </p:txBody>
      </p:sp>
      <p:sp>
        <p:nvSpPr>
          <p:cNvPr id="129" name="object 4"/>
          <p:cNvSpPr txBox="1"/>
          <p:nvPr/>
        </p:nvSpPr>
        <p:spPr>
          <a:xfrm>
            <a:off x="688339" y="1638553"/>
            <a:ext cx="5950587" cy="47398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355600" marR="122554" indent="-342900">
              <a:spcBef>
                <a:spcPts val="100"/>
              </a:spcBef>
              <a:buSzPct val="100000"/>
              <a:buChar char="•"/>
              <a:tabLst>
                <a:tab pos="342900" algn="l"/>
                <a:tab pos="355600" algn="l"/>
              </a:tabLst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The </a:t>
            </a:r>
            <a:r>
              <a:rPr spc="-5"/>
              <a:t>individual is </a:t>
            </a:r>
            <a:r>
              <a:t>fearful </a:t>
            </a:r>
            <a:r>
              <a:rPr spc="-5"/>
              <a:t>or anxious about  or avoidant </a:t>
            </a:r>
            <a:r>
              <a:t>of </a:t>
            </a:r>
            <a:r>
              <a:rPr spc="-5"/>
              <a:t>social interactions and  situations </a:t>
            </a:r>
            <a:r>
              <a:t>that </a:t>
            </a:r>
            <a:r>
              <a:rPr spc="-5"/>
              <a:t>involve </a:t>
            </a:r>
            <a:r>
              <a:t>the </a:t>
            </a:r>
            <a:r>
              <a:rPr spc="-5"/>
              <a:t>possibility </a:t>
            </a:r>
            <a:r>
              <a:t>of  </a:t>
            </a:r>
            <a:r>
              <a:rPr spc="-5"/>
              <a:t>being</a:t>
            </a:r>
            <a:r>
              <a:rPr spc="15"/>
              <a:t> </a:t>
            </a:r>
            <a:r>
              <a:t>scrutinized.</a:t>
            </a:r>
          </a:p>
          <a:p>
            <a:pPr marL="355600" marR="5080" indent="-342900">
              <a:spcBef>
                <a:spcPts val="500"/>
              </a:spcBef>
              <a:buSzPct val="100000"/>
              <a:buChar char="•"/>
              <a:tabLst>
                <a:tab pos="342900" algn="l"/>
                <a:tab pos="355600" algn="l"/>
              </a:tabLst>
              <a:defRPr spc="-5" sz="2400">
                <a:latin typeface="Arial"/>
                <a:ea typeface="Arial"/>
                <a:cs typeface="Arial"/>
                <a:sym typeface="Arial"/>
              </a:defRPr>
            </a:pPr>
            <a:r>
              <a:t>These include social interactions such as  meeting unfamiliar people, situations in  which </a:t>
            </a:r>
            <a:r>
              <a:rPr spc="0"/>
              <a:t>the </a:t>
            </a:r>
            <a:r>
              <a:t>individual may be </a:t>
            </a:r>
            <a:r>
              <a:rPr spc="0"/>
              <a:t>observed  </a:t>
            </a:r>
            <a:r>
              <a:t>eating or drinking, and </a:t>
            </a:r>
            <a:r>
              <a:rPr spc="0"/>
              <a:t>situations </a:t>
            </a:r>
            <a:r>
              <a:t>in which  the individual </a:t>
            </a:r>
            <a:r>
              <a:rPr spc="0"/>
              <a:t>performs </a:t>
            </a:r>
            <a:r>
              <a:rPr spc="-10"/>
              <a:t>in </a:t>
            </a:r>
            <a:r>
              <a:rPr spc="0"/>
              <a:t>front </a:t>
            </a:r>
            <a:r>
              <a:t>of</a:t>
            </a:r>
            <a:r>
              <a:rPr spc="30"/>
              <a:t> </a:t>
            </a:r>
            <a:r>
              <a:rPr spc="0"/>
              <a:t>others.</a:t>
            </a:r>
          </a:p>
          <a:p>
            <a:pPr marL="355600" marR="19684" indent="-342900">
              <a:spcBef>
                <a:spcPts val="500"/>
              </a:spcBef>
              <a:buSzPct val="100000"/>
              <a:buChar char="•"/>
              <a:tabLst>
                <a:tab pos="342900" algn="l"/>
                <a:tab pos="355600" algn="l"/>
              </a:tabLst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The </a:t>
            </a:r>
            <a:r>
              <a:rPr spc="-5"/>
              <a:t>cognitive ideation </a:t>
            </a:r>
            <a:r>
              <a:t>is </a:t>
            </a:r>
            <a:r>
              <a:rPr spc="-5"/>
              <a:t>being negatively  evaluated by </a:t>
            </a:r>
            <a:r>
              <a:t>others, </a:t>
            </a:r>
            <a:r>
              <a:rPr spc="-5"/>
              <a:t>by being  </a:t>
            </a:r>
            <a:r>
              <a:t>embarrassed, </a:t>
            </a:r>
            <a:r>
              <a:rPr spc="-5"/>
              <a:t>humiliated, or </a:t>
            </a:r>
            <a:r>
              <a:t>rejected, </a:t>
            </a:r>
            <a:r>
              <a:rPr spc="-10"/>
              <a:t>or  offending</a:t>
            </a:r>
            <a:r>
              <a:rPr spc="20"/>
              <a:t> </a:t>
            </a:r>
            <a:r>
              <a:t>others.</a:t>
            </a:r>
          </a:p>
        </p:txBody>
      </p:sp>
      <p:sp>
        <p:nvSpPr>
          <p:cNvPr id="130" name="object 5"/>
          <p:cNvSpPr/>
          <p:nvPr/>
        </p:nvSpPr>
        <p:spPr>
          <a:xfrm>
            <a:off x="7575214" y="2404872"/>
            <a:ext cx="3948204" cy="2915412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object 2"/>
          <p:cNvSpPr/>
          <p:nvPr/>
        </p:nvSpPr>
        <p:spPr>
          <a:xfrm>
            <a:off x="1272062" y="648763"/>
            <a:ext cx="9665394" cy="458193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133" name="object 3"/>
          <p:cNvSpPr txBox="1"/>
          <p:nvPr>
            <p:ph type="title"/>
          </p:nvPr>
        </p:nvSpPr>
        <p:spPr>
          <a:xfrm>
            <a:off x="1253133" y="483234"/>
            <a:ext cx="9685657" cy="696596"/>
          </a:xfrm>
          <a:prstGeom prst="rect">
            <a:avLst/>
          </a:prstGeom>
        </p:spPr>
        <p:txBody>
          <a:bodyPr/>
          <a:lstStyle/>
          <a:p>
            <a:pPr indent="12700">
              <a:spcBef>
                <a:spcPts val="100"/>
              </a:spcBef>
              <a:defRPr>
                <a:solidFill>
                  <a:srgbClr val="7CB6EE"/>
                </a:solidFill>
              </a:defRPr>
            </a:pPr>
            <a:r>
              <a:t>GENERALIZED ANXIETY</a:t>
            </a:r>
            <a:r>
              <a:rPr spc="-400"/>
              <a:t> </a:t>
            </a:r>
            <a:r>
              <a:t>DISORDER</a:t>
            </a:r>
          </a:p>
        </p:txBody>
      </p:sp>
      <p:sp>
        <p:nvSpPr>
          <p:cNvPr id="134" name="object 4"/>
          <p:cNvSpPr txBox="1"/>
          <p:nvPr/>
        </p:nvSpPr>
        <p:spPr>
          <a:xfrm>
            <a:off x="688339" y="1640077"/>
            <a:ext cx="5166362" cy="4361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355600" marR="307340" indent="-342900">
              <a:spcBef>
                <a:spcPts val="100"/>
              </a:spcBef>
              <a:buSzPct val="100000"/>
              <a:buChar char="•"/>
              <a:tabLst>
                <a:tab pos="342900" algn="l"/>
                <a:tab pos="355600" algn="l"/>
              </a:tabLst>
              <a:defRPr spc="-5">
                <a:latin typeface="Arial"/>
                <a:ea typeface="Arial"/>
                <a:cs typeface="Arial"/>
                <a:sym typeface="Arial"/>
              </a:defRPr>
            </a:pPr>
            <a:r>
              <a:t>Excessive </a:t>
            </a:r>
            <a:r>
              <a:rPr spc="-10"/>
              <a:t>worry </a:t>
            </a:r>
            <a:r>
              <a:t>about a variety </a:t>
            </a:r>
            <a:r>
              <a:rPr spc="0"/>
              <a:t>of </a:t>
            </a:r>
            <a:r>
              <a:rPr spc="-10"/>
              <a:t>everyday  </a:t>
            </a:r>
            <a:r>
              <a:t>problems that causes them </a:t>
            </a:r>
            <a:r>
              <a:rPr spc="0"/>
              <a:t>to </a:t>
            </a:r>
            <a:r>
              <a:t>feel tense and  distressed. They </a:t>
            </a:r>
            <a:r>
              <a:rPr spc="-10"/>
              <a:t>worry </a:t>
            </a:r>
            <a:r>
              <a:t>about health issues,  finance, family </a:t>
            </a:r>
            <a:r>
              <a:rPr spc="0"/>
              <a:t>member’s </a:t>
            </a:r>
            <a:r>
              <a:rPr spc="-10"/>
              <a:t>wellbeing </a:t>
            </a:r>
            <a:r>
              <a:t>or</a:t>
            </a:r>
            <a:r>
              <a:rPr spc="75"/>
              <a:t> </a:t>
            </a:r>
            <a:r>
              <a:t>safety</a:t>
            </a:r>
          </a:p>
          <a:p>
            <a:pPr marR="79375" indent="355600">
              <a:defRPr spc="-5">
                <a:latin typeface="Arial"/>
                <a:ea typeface="Arial"/>
                <a:cs typeface="Arial"/>
                <a:sym typeface="Arial"/>
              </a:defRPr>
            </a:pPr>
            <a:r>
              <a:t>issues or something negative </a:t>
            </a:r>
            <a:r>
              <a:rPr spc="-15"/>
              <a:t>will </a:t>
            </a:r>
            <a:r>
              <a:t>happen even  though </a:t>
            </a:r>
            <a:r>
              <a:rPr spc="0"/>
              <a:t>the </a:t>
            </a:r>
            <a:r>
              <a:t>situation does not </a:t>
            </a:r>
            <a:r>
              <a:rPr spc="-10"/>
              <a:t>warrant </a:t>
            </a:r>
            <a:r>
              <a:t>such  </a:t>
            </a:r>
            <a:r>
              <a:rPr spc="-10"/>
              <a:t>worries. </a:t>
            </a:r>
            <a:r>
              <a:rPr spc="0"/>
              <a:t>Often </a:t>
            </a:r>
            <a:r>
              <a:t>they have trouble falling asleep  or </a:t>
            </a:r>
            <a:r>
              <a:rPr spc="-10"/>
              <a:t>staying</a:t>
            </a:r>
            <a:r>
              <a:rPr spc="30"/>
              <a:t> </a:t>
            </a:r>
            <a:r>
              <a:rPr spc="-10"/>
              <a:t>asleep.</a:t>
            </a:r>
          </a:p>
          <a:p>
            <a:pPr marL="355600" marR="5080" indent="-342900">
              <a:spcBef>
                <a:spcPts val="400"/>
              </a:spcBef>
              <a:buSzPct val="100000"/>
              <a:buChar char="•"/>
              <a:tabLst>
                <a:tab pos="342900" algn="l"/>
                <a:tab pos="355600" algn="l"/>
              </a:tabLst>
              <a:defRPr spc="-10">
                <a:latin typeface="Arial"/>
                <a:ea typeface="Arial"/>
                <a:cs typeface="Arial"/>
                <a:sym typeface="Arial"/>
              </a:defRPr>
            </a:pPr>
            <a:r>
              <a:t>Physical </a:t>
            </a:r>
            <a:r>
              <a:rPr spc="-5"/>
              <a:t>symptoms include fatigue, headaches,  light-headedness, chest or stomach discomfort,  shortness of breath, nausea or having </a:t>
            </a:r>
            <a:r>
              <a:rPr spc="0"/>
              <a:t>to </a:t>
            </a:r>
            <a:r>
              <a:rPr spc="-5"/>
              <a:t>go </a:t>
            </a:r>
            <a:r>
              <a:rPr spc="0"/>
              <a:t>to  </a:t>
            </a:r>
            <a:r>
              <a:rPr spc="-5"/>
              <a:t>the toilet </a:t>
            </a:r>
            <a:r>
              <a:rPr spc="-20"/>
              <a:t>frequently.</a:t>
            </a:r>
          </a:p>
          <a:p>
            <a:pPr marL="355600" marR="14604" indent="-342900">
              <a:spcBef>
                <a:spcPts val="400"/>
              </a:spcBef>
              <a:buSzPct val="100000"/>
              <a:buChar char="•"/>
              <a:tabLst>
                <a:tab pos="342900" algn="l"/>
                <a:tab pos="355600" algn="l"/>
              </a:tabLst>
              <a:defRPr>
                <a:latin typeface="Arial"/>
                <a:ea typeface="Arial"/>
                <a:cs typeface="Arial"/>
                <a:sym typeface="Arial"/>
              </a:defRPr>
            </a:pPr>
            <a:r>
              <a:t>GAD </a:t>
            </a:r>
            <a:r>
              <a:rPr spc="-5"/>
              <a:t>develops </a:t>
            </a:r>
            <a:r>
              <a:rPr spc="-30"/>
              <a:t>slowly. </a:t>
            </a:r>
            <a:r>
              <a:t>It </a:t>
            </a:r>
            <a:r>
              <a:rPr spc="-5"/>
              <a:t>often </a:t>
            </a:r>
            <a:r>
              <a:t>starts </a:t>
            </a:r>
            <a:r>
              <a:rPr spc="-5"/>
              <a:t>during </a:t>
            </a:r>
            <a:r>
              <a:t>the  </a:t>
            </a:r>
            <a:r>
              <a:rPr spc="-5"/>
              <a:t>teen </a:t>
            </a:r>
            <a:r>
              <a:rPr spc="-10"/>
              <a:t>years </a:t>
            </a:r>
            <a:r>
              <a:rPr spc="-5"/>
              <a:t>or </a:t>
            </a:r>
            <a:r>
              <a:rPr spc="-10"/>
              <a:t>young </a:t>
            </a:r>
            <a:r>
              <a:rPr spc="-5"/>
              <a:t>adulthood. Symptoms </a:t>
            </a:r>
            <a:r>
              <a:t>may  </a:t>
            </a:r>
            <a:r>
              <a:rPr spc="-5"/>
              <a:t>get better </a:t>
            </a:r>
            <a:r>
              <a:rPr spc="-10"/>
              <a:t>or worse </a:t>
            </a:r>
            <a:r>
              <a:t>at </a:t>
            </a:r>
            <a:r>
              <a:rPr spc="-10"/>
              <a:t>different </a:t>
            </a:r>
            <a:r>
              <a:rPr spc="-5"/>
              <a:t>times and </a:t>
            </a:r>
            <a:r>
              <a:t>often  </a:t>
            </a:r>
            <a:r>
              <a:rPr spc="-5"/>
              <a:t>are </a:t>
            </a:r>
            <a:r>
              <a:rPr spc="-10"/>
              <a:t>worse </a:t>
            </a:r>
            <a:r>
              <a:rPr spc="-5"/>
              <a:t>during </a:t>
            </a:r>
            <a:r>
              <a:t>times of</a:t>
            </a:r>
            <a:r>
              <a:rPr spc="40"/>
              <a:t> </a:t>
            </a:r>
            <a:r>
              <a:t>stress.</a:t>
            </a:r>
          </a:p>
        </p:txBody>
      </p:sp>
      <p:sp>
        <p:nvSpPr>
          <p:cNvPr id="135" name="object 5"/>
          <p:cNvSpPr/>
          <p:nvPr/>
        </p:nvSpPr>
        <p:spPr>
          <a:xfrm>
            <a:off x="6939877" y="1893769"/>
            <a:ext cx="4507174" cy="4339391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object 2"/>
          <p:cNvSpPr/>
          <p:nvPr/>
        </p:nvSpPr>
        <p:spPr>
          <a:xfrm>
            <a:off x="3945766" y="648763"/>
            <a:ext cx="4297419" cy="458193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138" name="object 3"/>
          <p:cNvSpPr txBox="1"/>
          <p:nvPr>
            <p:ph type="title"/>
          </p:nvPr>
        </p:nvSpPr>
        <p:spPr>
          <a:xfrm>
            <a:off x="3955541" y="483234"/>
            <a:ext cx="4281171" cy="696596"/>
          </a:xfrm>
          <a:prstGeom prst="rect">
            <a:avLst/>
          </a:prstGeom>
        </p:spPr>
        <p:txBody>
          <a:bodyPr/>
          <a:lstStyle/>
          <a:p>
            <a:pPr indent="12700">
              <a:spcBef>
                <a:spcPts val="100"/>
              </a:spcBef>
              <a:defRPr>
                <a:solidFill>
                  <a:srgbClr val="7CB6EE"/>
                </a:solidFill>
              </a:defRPr>
            </a:pPr>
            <a:r>
              <a:t>AGORAPH</a:t>
            </a:r>
            <a:r>
              <a:rPr spc="-100"/>
              <a:t>O</a:t>
            </a:r>
            <a:r>
              <a:t>BIA</a:t>
            </a:r>
          </a:p>
        </p:txBody>
      </p:sp>
      <p:sp>
        <p:nvSpPr>
          <p:cNvPr id="139" name="object 4"/>
          <p:cNvSpPr txBox="1"/>
          <p:nvPr/>
        </p:nvSpPr>
        <p:spPr>
          <a:xfrm>
            <a:off x="688339" y="1638553"/>
            <a:ext cx="5036822" cy="39270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355600" marR="291465" indent="-342900" algn="just">
              <a:spcBef>
                <a:spcPts val="100"/>
              </a:spcBef>
              <a:buSzPct val="100000"/>
              <a:buChar char="•"/>
              <a:tabLst>
                <a:tab pos="355600" algn="l"/>
              </a:tabLst>
              <a:defRPr spc="-5" sz="2400">
                <a:latin typeface="Arial"/>
                <a:ea typeface="Arial"/>
                <a:cs typeface="Arial"/>
                <a:sym typeface="Arial"/>
              </a:defRPr>
            </a:pPr>
            <a:r>
              <a:t>Individuals with agoraphobia are  </a:t>
            </a:r>
            <a:r>
              <a:rPr spc="0"/>
              <a:t>fearful </a:t>
            </a:r>
            <a:r>
              <a:t>and anxious about </a:t>
            </a:r>
            <a:r>
              <a:rPr spc="0"/>
              <a:t>two </a:t>
            </a:r>
            <a:r>
              <a:t>or  more </a:t>
            </a:r>
            <a:r>
              <a:rPr spc="0"/>
              <a:t>of the </a:t>
            </a:r>
            <a:r>
              <a:t>following</a:t>
            </a:r>
            <a:r>
              <a:rPr spc="40"/>
              <a:t> </a:t>
            </a:r>
            <a:r>
              <a:t>situations:</a:t>
            </a:r>
          </a:p>
          <a:p>
            <a:pPr marL="355600" indent="-342900" algn="just">
              <a:spcBef>
                <a:spcPts val="500"/>
              </a:spcBef>
              <a:buSzPct val="100000"/>
              <a:buChar char="•"/>
              <a:tabLst>
                <a:tab pos="355600" algn="l"/>
              </a:tabLst>
              <a:defRPr spc="-5" sz="2400">
                <a:latin typeface="Arial"/>
                <a:ea typeface="Arial"/>
                <a:cs typeface="Arial"/>
                <a:sym typeface="Arial"/>
              </a:defRPr>
            </a:pPr>
            <a:r>
              <a:t>using public</a:t>
            </a:r>
            <a:r>
              <a:rPr spc="45"/>
              <a:t> </a:t>
            </a:r>
            <a:r>
              <a:rPr spc="0"/>
              <a:t>transportation,</a:t>
            </a:r>
          </a:p>
          <a:p>
            <a:pPr marL="355600" indent="-342900" algn="just">
              <a:spcBef>
                <a:spcPts val="500"/>
              </a:spcBef>
              <a:buSzPct val="100000"/>
              <a:buChar char="•"/>
              <a:tabLst>
                <a:tab pos="355600" algn="l"/>
              </a:tabLst>
              <a:defRPr spc="-5" sz="2400">
                <a:latin typeface="Arial"/>
                <a:ea typeface="Arial"/>
                <a:cs typeface="Arial"/>
                <a:sym typeface="Arial"/>
              </a:defRPr>
            </a:pPr>
            <a:r>
              <a:t>being </a:t>
            </a:r>
            <a:r>
              <a:rPr spc="0"/>
              <a:t>in open</a:t>
            </a:r>
            <a:r>
              <a:rPr spc="25"/>
              <a:t> </a:t>
            </a:r>
            <a:r>
              <a:rPr spc="0"/>
              <a:t>spaces,</a:t>
            </a:r>
          </a:p>
          <a:p>
            <a:pPr marL="355600" indent="-342900" algn="just">
              <a:spcBef>
                <a:spcPts val="500"/>
              </a:spcBef>
              <a:buSzPct val="100000"/>
              <a:buChar char="•"/>
              <a:tabLst>
                <a:tab pos="355600" algn="l"/>
              </a:tabLst>
              <a:defRPr spc="-5" sz="2400">
                <a:latin typeface="Arial"/>
                <a:ea typeface="Arial"/>
                <a:cs typeface="Arial"/>
                <a:sym typeface="Arial"/>
              </a:defRPr>
            </a:pPr>
            <a:r>
              <a:t>being in enclosed</a:t>
            </a:r>
            <a:r>
              <a:rPr spc="65"/>
              <a:t> </a:t>
            </a:r>
            <a:r>
              <a:t>places,</a:t>
            </a:r>
          </a:p>
          <a:p>
            <a:pPr marL="355600" indent="-342900" algn="just">
              <a:spcBef>
                <a:spcPts val="500"/>
              </a:spcBef>
              <a:buSzPct val="100000"/>
              <a:buChar char="•"/>
              <a:tabLst>
                <a:tab pos="355600" algn="l"/>
              </a:tabLst>
              <a:defRPr spc="-5" sz="2400">
                <a:latin typeface="Arial"/>
                <a:ea typeface="Arial"/>
                <a:cs typeface="Arial"/>
                <a:sym typeface="Arial"/>
              </a:defRPr>
            </a:pPr>
            <a:r>
              <a:t>standing in line</a:t>
            </a:r>
            <a:r>
              <a:rPr spc="50"/>
              <a:t> </a:t>
            </a:r>
            <a:r>
              <a:t>or</a:t>
            </a:r>
          </a:p>
          <a:p>
            <a:pPr marL="355600" indent="-342900" algn="just">
              <a:spcBef>
                <a:spcPts val="500"/>
              </a:spcBef>
              <a:buSzPct val="100000"/>
              <a:buChar char="•"/>
              <a:tabLst>
                <a:tab pos="355600" algn="l"/>
              </a:tabLst>
              <a:defRPr spc="-5" sz="2400">
                <a:latin typeface="Arial"/>
                <a:ea typeface="Arial"/>
                <a:cs typeface="Arial"/>
                <a:sym typeface="Arial"/>
              </a:defRPr>
            </a:pPr>
            <a:r>
              <a:t>being in a crowd,</a:t>
            </a:r>
            <a:r>
              <a:rPr spc="40"/>
              <a:t> </a:t>
            </a:r>
            <a:r>
              <a:t>or</a:t>
            </a:r>
          </a:p>
          <a:p>
            <a:pPr marL="355600" indent="-342900" algn="just">
              <a:spcBef>
                <a:spcPts val="500"/>
              </a:spcBef>
              <a:buSzPct val="100000"/>
              <a:buChar char="•"/>
              <a:tabLst>
                <a:tab pos="355600" algn="l"/>
              </a:tabLst>
              <a:defRPr spc="-5" sz="2400">
                <a:latin typeface="Arial"/>
                <a:ea typeface="Arial"/>
                <a:cs typeface="Arial"/>
                <a:sym typeface="Arial"/>
              </a:defRPr>
            </a:pPr>
            <a:r>
              <a:t>being </a:t>
            </a:r>
            <a:r>
              <a:rPr spc="0"/>
              <a:t>outside of the home alone</a:t>
            </a:r>
            <a:r>
              <a:rPr spc="-20"/>
              <a:t> </a:t>
            </a:r>
            <a:r>
              <a:rPr spc="0"/>
              <a:t>in</a:t>
            </a:r>
          </a:p>
          <a:p>
            <a:pPr indent="355600" algn="just">
              <a:defRPr spc="-5" sz="2400">
                <a:latin typeface="Arial"/>
                <a:ea typeface="Arial"/>
                <a:cs typeface="Arial"/>
                <a:sym typeface="Arial"/>
              </a:defRPr>
            </a:pPr>
            <a:r>
              <a:t>other</a:t>
            </a:r>
            <a:r>
              <a:rPr spc="0"/>
              <a:t> </a:t>
            </a:r>
            <a:r>
              <a:t>situations.</a:t>
            </a:r>
          </a:p>
        </p:txBody>
      </p:sp>
      <p:sp>
        <p:nvSpPr>
          <p:cNvPr id="140" name="object 5"/>
          <p:cNvSpPr/>
          <p:nvPr/>
        </p:nvSpPr>
        <p:spPr>
          <a:xfrm>
            <a:off x="6396228" y="1600200"/>
            <a:ext cx="4994149" cy="452628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object 2"/>
          <p:cNvSpPr/>
          <p:nvPr/>
        </p:nvSpPr>
        <p:spPr>
          <a:xfrm>
            <a:off x="1632270" y="639619"/>
            <a:ext cx="8898110" cy="458192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143" name="object 3"/>
          <p:cNvSpPr txBox="1"/>
          <p:nvPr>
            <p:ph type="title"/>
          </p:nvPr>
        </p:nvSpPr>
        <p:spPr>
          <a:xfrm>
            <a:off x="1631059" y="483234"/>
            <a:ext cx="8930007" cy="696596"/>
          </a:xfrm>
          <a:prstGeom prst="rect">
            <a:avLst/>
          </a:prstGeom>
        </p:spPr>
        <p:txBody>
          <a:bodyPr/>
          <a:lstStyle/>
          <a:p>
            <a:pPr indent="12700">
              <a:spcBef>
                <a:spcPts val="100"/>
              </a:spcBef>
            </a:pPr>
            <a:r>
              <a:t>ASSESSMENT AND</a:t>
            </a:r>
            <a:r>
              <a:rPr spc="-300"/>
              <a:t> </a:t>
            </a:r>
            <a:r>
              <a:rPr spc="-100"/>
              <a:t>EVALUATION</a:t>
            </a:r>
          </a:p>
        </p:txBody>
      </p:sp>
      <p:sp>
        <p:nvSpPr>
          <p:cNvPr id="144" name="object 4"/>
          <p:cNvSpPr txBox="1"/>
          <p:nvPr/>
        </p:nvSpPr>
        <p:spPr>
          <a:xfrm>
            <a:off x="688340" y="1638905"/>
            <a:ext cx="10769601" cy="37762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292734" indent="-280670">
              <a:spcBef>
                <a:spcPts val="500"/>
              </a:spcBef>
              <a:buSzPct val="100000"/>
              <a:buAutoNum type="arabicPeriod" startAt="1"/>
              <a:tabLst>
                <a:tab pos="292100" algn="l"/>
              </a:tabLst>
              <a:defRPr sz="2000">
                <a:latin typeface="Arial"/>
                <a:ea typeface="Arial"/>
                <a:cs typeface="Arial"/>
                <a:sym typeface="Arial"/>
              </a:defRPr>
            </a:pPr>
            <a:r>
              <a:t>Performing a diagnostic</a:t>
            </a:r>
            <a:r>
              <a:rPr spc="-75"/>
              <a:t> </a:t>
            </a:r>
            <a:r>
              <a:t>evaluation</a:t>
            </a:r>
          </a:p>
          <a:p>
            <a:pPr indent="12700">
              <a:spcBef>
                <a:spcPts val="400"/>
              </a:spcBef>
              <a:defRPr sz="2000">
                <a:latin typeface="Arial"/>
                <a:ea typeface="Arial"/>
                <a:cs typeface="Arial"/>
                <a:sym typeface="Arial"/>
              </a:defRPr>
            </a:pPr>
            <a:r>
              <a:t>Psychiatric evaluation and physical examination is</a:t>
            </a:r>
            <a:r>
              <a:rPr spc="-95"/>
              <a:t> </a:t>
            </a:r>
            <a:r>
              <a:rPr spc="-15"/>
              <a:t>necessary.</a:t>
            </a:r>
          </a:p>
          <a:p>
            <a:pPr marR="5080" indent="12700">
              <a:spcBef>
                <a:spcPts val="400"/>
              </a:spcBef>
              <a:defRPr sz="2000">
                <a:latin typeface="Arial"/>
                <a:ea typeface="Arial"/>
                <a:cs typeface="Arial"/>
                <a:sym typeface="Arial"/>
              </a:defRPr>
            </a:pPr>
            <a:r>
              <a:t>It includes history of present illness, current symptoms, past psychiatric </a:t>
            </a:r>
            <a:r>
              <a:rPr spc="-19"/>
              <a:t>history, </a:t>
            </a:r>
            <a:r>
              <a:t>general medical  history and history of substance use, personal history (eg. psychological development, </a:t>
            </a:r>
            <a:r>
              <a:rPr spc="-4"/>
              <a:t>life  </a:t>
            </a:r>
            <a:r>
              <a:t>events and response to those events), social, occupational and family history; review of the  patient's medications; physical and mental status examination and adequate diagnostic tool</a:t>
            </a:r>
            <a:r>
              <a:rPr spc="-204"/>
              <a:t> </a:t>
            </a:r>
            <a:r>
              <a:t>and  criteria.</a:t>
            </a:r>
          </a:p>
          <a:p>
            <a:pPr>
              <a:defRPr sz="2900">
                <a:latin typeface="Arial"/>
                <a:ea typeface="Arial"/>
                <a:cs typeface="Arial"/>
                <a:sym typeface="Arial"/>
              </a:defRPr>
            </a:pPr>
          </a:p>
          <a:p>
            <a:pPr marL="292734" indent="-280670">
              <a:buSzPct val="100000"/>
              <a:buAutoNum type="arabicPeriod" startAt="2"/>
              <a:tabLst>
                <a:tab pos="292100" algn="l"/>
              </a:tabLst>
              <a:defRPr sz="2000">
                <a:latin typeface="Arial"/>
                <a:ea typeface="Arial"/>
                <a:cs typeface="Arial"/>
                <a:sym typeface="Arial"/>
              </a:defRPr>
            </a:pPr>
            <a:r>
              <a:t>Evaluating particular</a:t>
            </a:r>
            <a:r>
              <a:rPr spc="-30"/>
              <a:t> </a:t>
            </a:r>
            <a:r>
              <a:t>symptoms</a:t>
            </a:r>
          </a:p>
          <a:p>
            <a:pPr marR="227965" indent="12700">
              <a:spcBef>
                <a:spcPts val="400"/>
              </a:spcBef>
              <a:defRPr sz="2000">
                <a:latin typeface="Arial"/>
                <a:ea typeface="Arial"/>
                <a:cs typeface="Arial"/>
                <a:sym typeface="Arial"/>
              </a:defRPr>
            </a:pPr>
            <a:r>
              <a:t>Patients experience excessive anxiety but many of them experience panic attacks, which</a:t>
            </a:r>
            <a:r>
              <a:rPr spc="-229"/>
              <a:t> </a:t>
            </a:r>
            <a:r>
              <a:t>may  worsen the clinical picture. The prolonged illness may cause depressive symptoms with  emergence of suicidality and substance</a:t>
            </a:r>
            <a:r>
              <a:rPr spc="-145"/>
              <a:t> </a:t>
            </a:r>
            <a:r>
              <a:t>abuse.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object 2"/>
          <p:cNvSpPr txBox="1"/>
          <p:nvPr/>
        </p:nvSpPr>
        <p:spPr>
          <a:xfrm>
            <a:off x="688339" y="2077718"/>
            <a:ext cx="10567672" cy="18315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indent="12700">
              <a:spcBef>
                <a:spcPts val="600"/>
              </a:spcBef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3. </a:t>
            </a:r>
            <a:r>
              <a:rPr spc="-5"/>
              <a:t>Evaluating </a:t>
            </a:r>
            <a:r>
              <a:t>severity </a:t>
            </a:r>
            <a:r>
              <a:rPr spc="-5"/>
              <a:t>of functional</a:t>
            </a:r>
            <a:r>
              <a:rPr spc="60"/>
              <a:t> </a:t>
            </a:r>
            <a:r>
              <a:rPr spc="-5"/>
              <a:t>impairment</a:t>
            </a:r>
          </a:p>
          <a:p>
            <a:pPr marR="5080" indent="12700">
              <a:spcBef>
                <a:spcPts val="500"/>
              </a:spcBef>
              <a:defRPr spc="-5" sz="2400">
                <a:latin typeface="Arial"/>
                <a:ea typeface="Arial"/>
                <a:cs typeface="Arial"/>
                <a:sym typeface="Arial"/>
              </a:defRPr>
            </a:pPr>
            <a:r>
              <a:t>Many </a:t>
            </a:r>
            <a:r>
              <a:rPr spc="0"/>
              <a:t>may </a:t>
            </a:r>
            <a:r>
              <a:t>continue </a:t>
            </a:r>
            <a:r>
              <a:rPr spc="0"/>
              <a:t>to </a:t>
            </a:r>
            <a:r>
              <a:t>function in their social and occupational lives with some  impairment, </a:t>
            </a:r>
            <a:r>
              <a:rPr spc="0"/>
              <a:t>others may </a:t>
            </a:r>
            <a:r>
              <a:t>become severely incapacitated and give up their jobs  and social duties. The </a:t>
            </a:r>
            <a:r>
              <a:rPr spc="0"/>
              <a:t>impairment in </a:t>
            </a:r>
            <a:r>
              <a:rPr spc="-10"/>
              <a:t>different </a:t>
            </a:r>
            <a:r>
              <a:t>areas </a:t>
            </a:r>
            <a:r>
              <a:rPr spc="0"/>
              <a:t>can be </a:t>
            </a:r>
            <a:r>
              <a:t>assessed </a:t>
            </a:r>
            <a:r>
              <a:rPr spc="0"/>
              <a:t>self-  </a:t>
            </a:r>
            <a:r>
              <a:t>administered visual analog</a:t>
            </a:r>
            <a:r>
              <a:rPr spc="65"/>
              <a:t> </a:t>
            </a:r>
            <a:r>
              <a:t>scale.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0" name="object 2"/>
          <p:cNvGrpSpPr/>
          <p:nvPr/>
        </p:nvGrpSpPr>
        <p:grpSpPr>
          <a:xfrm>
            <a:off x="3997450" y="2205227"/>
            <a:ext cx="4197098" cy="2935227"/>
            <a:chOff x="0" y="0"/>
            <a:chExt cx="4197096" cy="2935225"/>
          </a:xfrm>
        </p:grpSpPr>
        <p:sp>
          <p:nvSpPr>
            <p:cNvPr id="148" name="object 3"/>
            <p:cNvSpPr/>
            <p:nvPr/>
          </p:nvSpPr>
          <p:spPr>
            <a:xfrm>
              <a:off x="0" y="0"/>
              <a:ext cx="4197097" cy="2935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80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7CB6EE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49" name="object 4"/>
            <p:cNvSpPr/>
            <p:nvPr/>
          </p:nvSpPr>
          <p:spPr>
            <a:xfrm>
              <a:off x="0" y="0"/>
              <a:ext cx="4197097" cy="2935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108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 w="12192" cap="flat">
              <a:solidFill>
                <a:srgbClr val="5A85A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  <p:sp>
        <p:nvSpPr>
          <p:cNvPr id="151" name="object 5"/>
          <p:cNvSpPr txBox="1"/>
          <p:nvPr/>
        </p:nvSpPr>
        <p:spPr>
          <a:xfrm>
            <a:off x="5360034" y="3916934"/>
            <a:ext cx="1474471" cy="99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R="5080" indent="120650">
              <a:spcBef>
                <a:spcPts val="100"/>
              </a:spcBef>
              <a:defRPr spc="5" sz="32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defRPr>
            </a:pPr>
            <a:r>
              <a:t>Anxiety  </a:t>
            </a:r>
            <a:r>
              <a:rPr spc="0"/>
              <a:t>Disorder</a:t>
            </a:r>
          </a:p>
        </p:txBody>
      </p:sp>
      <p:sp>
        <p:nvSpPr>
          <p:cNvPr id="152" name="object 6"/>
          <p:cNvSpPr txBox="1"/>
          <p:nvPr/>
        </p:nvSpPr>
        <p:spPr>
          <a:xfrm>
            <a:off x="5044440" y="1706878"/>
            <a:ext cx="2103121" cy="271415"/>
          </a:xfrm>
          <a:prstGeom prst="rect">
            <a:avLst/>
          </a:prstGeom>
          <a:solidFill>
            <a:schemeClr val="accent2"/>
          </a:solidFill>
          <a:ln w="12192">
            <a:solidFill>
              <a:srgbClr val="8B3836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indent="325120">
              <a:spcBef>
                <a:spcPts val="300"/>
              </a:spcBef>
              <a:defRPr spc="-5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Pharmacology</a:t>
            </a:r>
          </a:p>
        </p:txBody>
      </p:sp>
      <p:sp>
        <p:nvSpPr>
          <p:cNvPr id="153" name="object 7"/>
          <p:cNvSpPr txBox="1"/>
          <p:nvPr/>
        </p:nvSpPr>
        <p:spPr>
          <a:xfrm>
            <a:off x="716279" y="4701540"/>
            <a:ext cx="3281681" cy="804814"/>
          </a:xfrm>
          <a:prstGeom prst="rect">
            <a:avLst/>
          </a:prstGeom>
          <a:solidFill>
            <a:schemeClr val="accent2"/>
          </a:solidFill>
          <a:ln w="12192">
            <a:solidFill>
              <a:srgbClr val="8B3836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indent="91439">
              <a:spcBef>
                <a:spcPts val="300"/>
              </a:spcBef>
              <a:defRPr spc="-5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Relaxation</a:t>
            </a:r>
            <a:r>
              <a:rPr spc="25"/>
              <a:t> </a:t>
            </a:r>
            <a:r>
              <a:t>therapy</a:t>
            </a:r>
          </a:p>
          <a:p>
            <a:pPr indent="91439">
              <a:defRPr spc="-5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-progressive muscle</a:t>
            </a:r>
            <a:r>
              <a:rPr spc="-25"/>
              <a:t> </a:t>
            </a:r>
            <a:r>
              <a:t>relaxation</a:t>
            </a:r>
          </a:p>
          <a:p>
            <a:pPr indent="91439">
              <a:defRPr spc="-5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-deep breathing</a:t>
            </a:r>
            <a:r>
              <a:rPr spc="15"/>
              <a:t> </a:t>
            </a:r>
            <a:r>
              <a:t>exercise</a:t>
            </a:r>
          </a:p>
        </p:txBody>
      </p:sp>
      <p:sp>
        <p:nvSpPr>
          <p:cNvPr id="154" name="object 8"/>
          <p:cNvSpPr txBox="1"/>
          <p:nvPr/>
        </p:nvSpPr>
        <p:spPr>
          <a:xfrm>
            <a:off x="8301228" y="4978908"/>
            <a:ext cx="1693546" cy="271414"/>
          </a:xfrm>
          <a:prstGeom prst="rect">
            <a:avLst/>
          </a:prstGeom>
          <a:solidFill>
            <a:schemeClr val="accent2"/>
          </a:solidFill>
          <a:ln w="12192">
            <a:solidFill>
              <a:srgbClr val="8B3836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indent="92075">
              <a:spcBef>
                <a:spcPts val="300"/>
              </a:spcBef>
              <a:defRPr spc="-5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Psychotherapy</a:t>
            </a:r>
          </a:p>
        </p:txBody>
      </p:sp>
      <p:sp>
        <p:nvSpPr>
          <p:cNvPr id="155" name="object 9"/>
          <p:cNvSpPr txBox="1"/>
          <p:nvPr>
            <p:ph type="title"/>
          </p:nvPr>
        </p:nvSpPr>
        <p:spPr>
          <a:xfrm>
            <a:off x="4078985" y="483234"/>
            <a:ext cx="4034155" cy="696596"/>
          </a:xfrm>
          <a:prstGeom prst="rect">
            <a:avLst/>
          </a:prstGeom>
        </p:spPr>
        <p:txBody>
          <a:bodyPr/>
          <a:lstStyle>
            <a:lvl1pPr indent="12700">
              <a:spcBef>
                <a:spcPts val="100"/>
              </a:spcBef>
              <a:defRPr b="0"/>
            </a:lvl1pPr>
          </a:lstStyle>
          <a:p>
            <a:pPr/>
            <a:r>
              <a:t>MANAGEMENT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object 2"/>
          <p:cNvSpPr txBox="1"/>
          <p:nvPr>
            <p:ph type="title"/>
          </p:nvPr>
        </p:nvSpPr>
        <p:spPr>
          <a:xfrm>
            <a:off x="4078985" y="483234"/>
            <a:ext cx="4034155" cy="696596"/>
          </a:xfrm>
          <a:prstGeom prst="rect">
            <a:avLst/>
          </a:prstGeom>
        </p:spPr>
        <p:txBody>
          <a:bodyPr/>
          <a:lstStyle>
            <a:lvl1pPr indent="12700">
              <a:spcBef>
                <a:spcPts val="100"/>
              </a:spcBef>
              <a:defRPr b="0"/>
            </a:lvl1pPr>
          </a:lstStyle>
          <a:p>
            <a:pPr/>
            <a:r>
              <a:t>MANAGEMENT</a:t>
            </a:r>
          </a:p>
        </p:txBody>
      </p:sp>
      <p:sp>
        <p:nvSpPr>
          <p:cNvPr id="158" name="object 3"/>
          <p:cNvSpPr txBox="1"/>
          <p:nvPr/>
        </p:nvSpPr>
        <p:spPr>
          <a:xfrm>
            <a:off x="688340" y="1634312"/>
            <a:ext cx="10259060" cy="47242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355600" marR="5080" indent="-342900">
              <a:spcBef>
                <a:spcPts val="100"/>
              </a:spcBef>
              <a:buSzPct val="100000"/>
              <a:buChar char="•"/>
              <a:tabLst>
                <a:tab pos="342900" algn="l"/>
                <a:tab pos="355600" algn="l"/>
              </a:tabLst>
              <a:defRPr sz="3200">
                <a:latin typeface="Arial"/>
                <a:ea typeface="Arial"/>
                <a:cs typeface="Arial"/>
                <a:sym typeface="Arial"/>
              </a:defRPr>
            </a:pPr>
            <a:r>
              <a:t>The aim of </a:t>
            </a:r>
            <a:r>
              <a:rPr spc="-5"/>
              <a:t>management </a:t>
            </a:r>
            <a:r>
              <a:t>is to provide </a:t>
            </a:r>
            <a:r>
              <a:rPr spc="-5"/>
              <a:t>relief </a:t>
            </a:r>
            <a:r>
              <a:t>in  psychological and somatic symptoms and </a:t>
            </a:r>
            <a:r>
              <a:rPr spc="-5"/>
              <a:t>minimize</a:t>
            </a:r>
            <a:r>
              <a:rPr spc="-114"/>
              <a:t> </a:t>
            </a:r>
            <a:r>
              <a:t>the  </a:t>
            </a:r>
            <a:r>
              <a:rPr spc="-5"/>
              <a:t>impairment. </a:t>
            </a:r>
            <a:r>
              <a:t>This can be addressed in </a:t>
            </a:r>
            <a:r>
              <a:rPr spc="-5"/>
              <a:t>following</a:t>
            </a:r>
            <a:r>
              <a:rPr spc="-114"/>
              <a:t> </a:t>
            </a:r>
            <a:r>
              <a:t>ways.</a:t>
            </a:r>
          </a:p>
          <a:p>
            <a:pPr marL="351154" indent="-339090">
              <a:spcBef>
                <a:spcPts val="600"/>
              </a:spcBef>
              <a:buSzPct val="100000"/>
              <a:buAutoNum type="arabicPeriod" startAt="1"/>
              <a:tabLst>
                <a:tab pos="342900" algn="l"/>
              </a:tabLst>
              <a:defRPr b="1" spc="-5" sz="2400">
                <a:latin typeface="Arial"/>
                <a:ea typeface="Arial"/>
                <a:cs typeface="Arial"/>
                <a:sym typeface="Arial"/>
              </a:defRPr>
            </a:pPr>
            <a:r>
              <a:t>Pharmacotherapy</a:t>
            </a:r>
          </a:p>
          <a:p>
            <a:pPr marR="307975" indent="12700">
              <a:spcBef>
                <a:spcPts val="500"/>
              </a:spcBef>
              <a:defRPr spc="-5" sz="2400">
                <a:latin typeface="Arial"/>
                <a:ea typeface="Arial"/>
                <a:cs typeface="Arial"/>
                <a:sym typeface="Arial"/>
              </a:defRPr>
            </a:pPr>
            <a:r>
              <a:t>The drug </a:t>
            </a:r>
            <a:r>
              <a:rPr spc="0"/>
              <a:t>treatment </a:t>
            </a:r>
            <a:r>
              <a:t>of GAD is some </a:t>
            </a:r>
            <a:r>
              <a:rPr spc="0"/>
              <a:t>times </a:t>
            </a:r>
            <a:r>
              <a:t>required as long as </a:t>
            </a:r>
            <a:r>
              <a:rPr spc="0"/>
              <a:t>6-12 </a:t>
            </a:r>
            <a:r>
              <a:t>month  </a:t>
            </a:r>
            <a:r>
              <a:rPr spc="0"/>
              <a:t>treatment, some </a:t>
            </a:r>
            <a:r>
              <a:t>evidence indicate that </a:t>
            </a:r>
            <a:r>
              <a:rPr spc="0"/>
              <a:t>treatment </a:t>
            </a:r>
            <a:r>
              <a:t>should be long</a:t>
            </a:r>
            <a:r>
              <a:rPr spc="60"/>
              <a:t> </a:t>
            </a:r>
            <a:r>
              <a:rPr spc="0"/>
              <a:t>term.</a:t>
            </a:r>
          </a:p>
          <a:p>
            <a:pPr marL="12700" marR="6437629">
              <a:lnSpc>
                <a:spcPct val="120000"/>
              </a:lnSpc>
              <a:buSzPct val="100000"/>
              <a:buAutoNum type="arabicPeriod" startAt="2"/>
              <a:tabLst>
                <a:tab pos="342900" algn="l"/>
              </a:tabLst>
              <a:defRPr b="1" spc="-5" sz="2400">
                <a:latin typeface="Arial"/>
                <a:ea typeface="Arial"/>
                <a:cs typeface="Arial"/>
                <a:sym typeface="Arial"/>
              </a:defRPr>
            </a:pPr>
            <a:r>
              <a:t>Psychotherapy  </a:t>
            </a:r>
            <a:r>
              <a:rPr b="0"/>
              <a:t>Cognitive behaviour </a:t>
            </a:r>
            <a:r>
              <a:rPr b="0" spc="0"/>
              <a:t>therapy  </a:t>
            </a:r>
            <a:r>
              <a:rPr b="0"/>
              <a:t>Behavioural techniques  Supportive</a:t>
            </a:r>
            <a:r>
              <a:rPr b="0" spc="0"/>
              <a:t> </a:t>
            </a:r>
            <a:r>
              <a:rPr b="0"/>
              <a:t>Psychotherapy</a:t>
            </a:r>
          </a:p>
          <a:p>
            <a:pPr indent="12700">
              <a:spcBef>
                <a:spcPts val="500"/>
              </a:spcBef>
              <a:defRPr spc="-5" sz="2400">
                <a:latin typeface="Arial"/>
                <a:ea typeface="Arial"/>
                <a:cs typeface="Arial"/>
                <a:sym typeface="Arial"/>
              </a:defRPr>
            </a:pPr>
            <a:r>
              <a:t>Insight oriented</a:t>
            </a:r>
            <a:r>
              <a:rPr spc="15"/>
              <a:t> </a:t>
            </a:r>
            <a:r>
              <a:t>Psychotherapy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object 2"/>
          <p:cNvSpPr/>
          <p:nvPr/>
        </p:nvSpPr>
        <p:spPr>
          <a:xfrm>
            <a:off x="4087247" y="639619"/>
            <a:ext cx="4065883" cy="458192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161" name="object 3"/>
          <p:cNvSpPr txBox="1"/>
          <p:nvPr>
            <p:ph type="title"/>
          </p:nvPr>
        </p:nvSpPr>
        <p:spPr>
          <a:xfrm>
            <a:off x="4047744" y="483234"/>
            <a:ext cx="4096511" cy="696595"/>
          </a:xfrm>
          <a:prstGeom prst="rect">
            <a:avLst/>
          </a:prstGeom>
        </p:spPr>
        <p:txBody>
          <a:bodyPr/>
          <a:lstStyle>
            <a:lvl1pPr indent="13334">
              <a:spcBef>
                <a:spcPts val="100"/>
              </a:spcBef>
            </a:lvl1pPr>
          </a:lstStyle>
          <a:p>
            <a:pPr/>
            <a:r>
              <a:t>MANAGEMENT</a:t>
            </a:r>
          </a:p>
        </p:txBody>
      </p:sp>
      <p:grpSp>
        <p:nvGrpSpPr>
          <p:cNvPr id="165" name="object 4"/>
          <p:cNvGrpSpPr/>
          <p:nvPr/>
        </p:nvGrpSpPr>
        <p:grpSpPr>
          <a:xfrm>
            <a:off x="706149" y="1513332"/>
            <a:ext cx="6944330" cy="902209"/>
            <a:chOff x="0" y="0"/>
            <a:chExt cx="6944329" cy="902208"/>
          </a:xfrm>
        </p:grpSpPr>
        <p:sp>
          <p:nvSpPr>
            <p:cNvPr id="162" name="object 5"/>
            <p:cNvSpPr/>
            <p:nvPr/>
          </p:nvSpPr>
          <p:spPr>
            <a:xfrm>
              <a:off x="0" y="329663"/>
              <a:ext cx="133037" cy="142554"/>
            </a:xfrm>
            <a:prstGeom prst="rect">
              <a:avLst/>
            </a:prstGeom>
            <a:blipFill rotWithShape="1">
              <a:blip r:embed="rId3"/>
              <a:srcRect l="0" t="0" r="0" b="0"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63" name="object 6"/>
            <p:cNvSpPr/>
            <p:nvPr/>
          </p:nvSpPr>
          <p:spPr>
            <a:xfrm>
              <a:off x="69565" y="0"/>
              <a:ext cx="6740654" cy="902209"/>
            </a:xfrm>
            <a:prstGeom prst="rect">
              <a:avLst/>
            </a:prstGeom>
            <a:blipFill rotWithShape="1">
              <a:blip r:embed="rId4"/>
              <a:srcRect l="0" t="0" r="0" b="0"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64" name="object 7"/>
            <p:cNvSpPr/>
            <p:nvPr/>
          </p:nvSpPr>
          <p:spPr>
            <a:xfrm>
              <a:off x="6273770" y="0"/>
              <a:ext cx="670560" cy="902209"/>
            </a:xfrm>
            <a:prstGeom prst="rect">
              <a:avLst/>
            </a:prstGeom>
            <a:blipFill rotWithShape="1">
              <a:blip r:embed="rId5"/>
              <a:srcRect l="0" t="0" r="0" b="0"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  <p:sp>
        <p:nvSpPr>
          <p:cNvPr id="166" name="object 8"/>
          <p:cNvSpPr txBox="1"/>
          <p:nvPr/>
        </p:nvSpPr>
        <p:spPr>
          <a:xfrm>
            <a:off x="688339" y="1634312"/>
            <a:ext cx="10727692" cy="47746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355600" marR="5080" indent="-342900">
              <a:spcBef>
                <a:spcPts val="100"/>
              </a:spcBef>
              <a:buSzPct val="100000"/>
              <a:buFont typeface="Arial"/>
              <a:buChar char="•"/>
              <a:tabLst>
                <a:tab pos="342900" algn="l"/>
                <a:tab pos="355600" algn="l"/>
              </a:tabLst>
              <a:defRPr b="1" sz="3200">
                <a:solidFill>
                  <a:srgbClr val="7CB6E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Panic disorder and </a:t>
            </a:r>
            <a:r>
              <a:rPr spc="-5"/>
              <a:t>agoraphobia: </a:t>
            </a:r>
            <a:r>
              <a:rPr b="0">
                <a:solidFill>
                  <a:srgbClr val="000000"/>
                </a:solidFill>
              </a:rPr>
              <a:t>In acute </a:t>
            </a:r>
            <a:r>
              <a:rPr b="0" spc="-5">
                <a:solidFill>
                  <a:srgbClr val="000000"/>
                </a:solidFill>
              </a:rPr>
              <a:t>panic  </a:t>
            </a:r>
            <a:r>
              <a:rPr b="0">
                <a:solidFill>
                  <a:srgbClr val="000000"/>
                </a:solidFill>
              </a:rPr>
              <a:t>attacks, </a:t>
            </a:r>
            <a:r>
              <a:rPr b="0" spc="-5">
                <a:solidFill>
                  <a:srgbClr val="000000"/>
                </a:solidFill>
              </a:rPr>
              <a:t>mouth </a:t>
            </a:r>
            <a:r>
              <a:rPr b="0">
                <a:solidFill>
                  <a:srgbClr val="000000"/>
                </a:solidFill>
              </a:rPr>
              <a:t>desolving </a:t>
            </a:r>
            <a:r>
              <a:rPr b="0" spc="-5">
                <a:solidFill>
                  <a:srgbClr val="000000"/>
                </a:solidFill>
              </a:rPr>
              <a:t>short-acting benzodiazepines  </a:t>
            </a:r>
            <a:r>
              <a:rPr b="0">
                <a:solidFill>
                  <a:srgbClr val="000000"/>
                </a:solidFill>
              </a:rPr>
              <a:t>and reassurance to </a:t>
            </a:r>
            <a:r>
              <a:rPr b="0" spc="-5">
                <a:solidFill>
                  <a:srgbClr val="000000"/>
                </a:solidFill>
              </a:rPr>
              <a:t>the patient may </a:t>
            </a:r>
            <a:r>
              <a:rPr b="0" spc="-10">
                <a:solidFill>
                  <a:srgbClr val="000000"/>
                </a:solidFill>
              </a:rPr>
              <a:t>be sufficient. </a:t>
            </a:r>
            <a:r>
              <a:rPr b="0">
                <a:solidFill>
                  <a:srgbClr val="000000"/>
                </a:solidFill>
              </a:rPr>
              <a:t>SSRIs  (Selective </a:t>
            </a:r>
            <a:r>
              <a:rPr b="0" spc="-5">
                <a:solidFill>
                  <a:srgbClr val="000000"/>
                </a:solidFill>
              </a:rPr>
              <a:t>serotonin reuptake inhibitors) and </a:t>
            </a:r>
            <a:r>
              <a:rPr b="0">
                <a:solidFill>
                  <a:srgbClr val="000000"/>
                </a:solidFill>
              </a:rPr>
              <a:t>SNRIs  </a:t>
            </a:r>
            <a:r>
              <a:rPr b="0" spc="-5">
                <a:solidFill>
                  <a:srgbClr val="000000"/>
                </a:solidFill>
              </a:rPr>
              <a:t>(Serotonin and norepinephrine reuptake inhibitors) </a:t>
            </a:r>
            <a:r>
              <a:rPr b="0">
                <a:solidFill>
                  <a:srgbClr val="000000"/>
                </a:solidFill>
              </a:rPr>
              <a:t>are  </a:t>
            </a:r>
            <a:r>
              <a:rPr b="0" spc="-5">
                <a:solidFill>
                  <a:srgbClr val="000000"/>
                </a:solidFill>
              </a:rPr>
              <a:t>first-line treatments </a:t>
            </a:r>
            <a:r>
              <a:rPr b="0">
                <a:solidFill>
                  <a:srgbClr val="000000"/>
                </a:solidFill>
              </a:rPr>
              <a:t>for </a:t>
            </a:r>
            <a:r>
              <a:rPr b="0" spc="-5">
                <a:solidFill>
                  <a:srgbClr val="000000"/>
                </a:solidFill>
              </a:rPr>
              <a:t>longterm management. Patients  </a:t>
            </a:r>
            <a:r>
              <a:rPr b="0">
                <a:solidFill>
                  <a:srgbClr val="000000"/>
                </a:solidFill>
              </a:rPr>
              <a:t>should be </a:t>
            </a:r>
            <a:r>
              <a:rPr b="0" spc="-5">
                <a:solidFill>
                  <a:srgbClr val="000000"/>
                </a:solidFill>
              </a:rPr>
              <a:t>treated </a:t>
            </a:r>
            <a:r>
              <a:rPr b="0">
                <a:solidFill>
                  <a:srgbClr val="000000"/>
                </a:solidFill>
              </a:rPr>
              <a:t>for </a:t>
            </a:r>
            <a:r>
              <a:rPr b="0" spc="-5">
                <a:solidFill>
                  <a:srgbClr val="000000"/>
                </a:solidFill>
              </a:rPr>
              <a:t>at </a:t>
            </a:r>
            <a:r>
              <a:rPr b="0">
                <a:solidFill>
                  <a:srgbClr val="000000"/>
                </a:solidFill>
              </a:rPr>
              <a:t>least six </a:t>
            </a:r>
            <a:r>
              <a:rPr b="0" spc="-5">
                <a:solidFill>
                  <a:srgbClr val="000000"/>
                </a:solidFill>
              </a:rPr>
              <a:t>to eight months </a:t>
            </a:r>
            <a:r>
              <a:rPr b="0" spc="-10">
                <a:solidFill>
                  <a:srgbClr val="000000"/>
                </a:solidFill>
              </a:rPr>
              <a:t>or </a:t>
            </a:r>
            <a:r>
              <a:rPr b="0" spc="-5">
                <a:solidFill>
                  <a:srgbClr val="000000"/>
                </a:solidFill>
              </a:rPr>
              <a:t>longer  </a:t>
            </a:r>
            <a:r>
              <a:rPr b="0">
                <a:solidFill>
                  <a:srgbClr val="000000"/>
                </a:solidFill>
              </a:rPr>
              <a:t>to </a:t>
            </a:r>
            <a:r>
              <a:rPr b="0" spc="-5">
                <a:solidFill>
                  <a:srgbClr val="000000"/>
                </a:solidFill>
              </a:rPr>
              <a:t>prevent</a:t>
            </a:r>
            <a:r>
              <a:rPr b="0" spc="-35">
                <a:solidFill>
                  <a:srgbClr val="000000"/>
                </a:solidFill>
              </a:rPr>
              <a:t> </a:t>
            </a:r>
            <a:r>
              <a:rPr b="0">
                <a:solidFill>
                  <a:srgbClr val="000000"/>
                </a:solidFill>
              </a:rPr>
              <a:t>relapses.</a:t>
            </a:r>
          </a:p>
          <a:p>
            <a:pPr marL="355600" marR="5080" indent="-342900">
              <a:spcBef>
                <a:spcPts val="700"/>
              </a:spcBef>
              <a:buSzPct val="100000"/>
              <a:buChar char="•"/>
              <a:tabLst>
                <a:tab pos="342900" algn="l"/>
                <a:tab pos="355600" algn="l"/>
              </a:tabLst>
              <a:defRPr sz="3200">
                <a:latin typeface="Arial"/>
                <a:ea typeface="Arial"/>
                <a:cs typeface="Arial"/>
                <a:sym typeface="Arial"/>
              </a:defRPr>
            </a:pPr>
            <a:r>
              <a:t>A combination of CBT and anxiolytic medication has</a:t>
            </a:r>
            <a:r>
              <a:rPr spc="-395"/>
              <a:t> </a:t>
            </a:r>
            <a:r>
              <a:t>been  shown to </a:t>
            </a:r>
            <a:r>
              <a:rPr spc="-5"/>
              <a:t>have </a:t>
            </a:r>
            <a:r>
              <a:t>the best treatment</a:t>
            </a:r>
            <a:r>
              <a:rPr spc="-100"/>
              <a:t> </a:t>
            </a:r>
            <a:r>
              <a:t>outcomes.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object 2"/>
          <p:cNvSpPr/>
          <p:nvPr/>
        </p:nvSpPr>
        <p:spPr>
          <a:xfrm>
            <a:off x="4087247" y="639619"/>
            <a:ext cx="4065883" cy="458192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169" name="object 3"/>
          <p:cNvSpPr txBox="1"/>
          <p:nvPr>
            <p:ph type="title"/>
          </p:nvPr>
        </p:nvSpPr>
        <p:spPr>
          <a:xfrm>
            <a:off x="4047744" y="483234"/>
            <a:ext cx="4096511" cy="696595"/>
          </a:xfrm>
          <a:prstGeom prst="rect">
            <a:avLst/>
          </a:prstGeom>
        </p:spPr>
        <p:txBody>
          <a:bodyPr/>
          <a:lstStyle>
            <a:lvl1pPr indent="13334">
              <a:spcBef>
                <a:spcPts val="100"/>
              </a:spcBef>
            </a:lvl1pPr>
          </a:lstStyle>
          <a:p>
            <a:pPr/>
            <a:r>
              <a:t>MANAGEMENT</a:t>
            </a:r>
          </a:p>
        </p:txBody>
      </p:sp>
      <p:sp>
        <p:nvSpPr>
          <p:cNvPr id="170" name="object 4"/>
          <p:cNvSpPr/>
          <p:nvPr/>
        </p:nvSpPr>
        <p:spPr>
          <a:xfrm>
            <a:off x="727687" y="1741258"/>
            <a:ext cx="2511176" cy="332393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171" name="object 5"/>
          <p:cNvSpPr txBox="1"/>
          <p:nvPr/>
        </p:nvSpPr>
        <p:spPr>
          <a:xfrm>
            <a:off x="688339" y="1634146"/>
            <a:ext cx="10625457" cy="46603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indent="12700">
              <a:spcBef>
                <a:spcPts val="800"/>
              </a:spcBef>
              <a:defRPr sz="3200">
                <a:solidFill>
                  <a:srgbClr val="7CB6E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INITIAL</a:t>
            </a:r>
            <a:r>
              <a:rPr spc="-150"/>
              <a:t> </a:t>
            </a:r>
            <a:r>
              <a:t>HELP</a:t>
            </a:r>
          </a:p>
          <a:p>
            <a:pPr marL="12700" marR="5080">
              <a:spcBef>
                <a:spcPts val="700"/>
              </a:spcBef>
              <a:buSzPct val="100000"/>
              <a:buAutoNum type="arabicPeriod" startAt="1"/>
              <a:tabLst>
                <a:tab pos="431800" algn="l"/>
              </a:tabLst>
              <a:defRPr sz="3200">
                <a:latin typeface="Arial"/>
                <a:ea typeface="Arial"/>
                <a:cs typeface="Arial"/>
                <a:sym typeface="Arial"/>
              </a:defRPr>
            </a:pPr>
            <a:r>
              <a:t>Advice </a:t>
            </a:r>
            <a:r>
              <a:rPr spc="-5"/>
              <a:t>and reassurance may </a:t>
            </a:r>
            <a:r>
              <a:rPr spc="-10"/>
              <a:t>be </a:t>
            </a:r>
            <a:r>
              <a:rPr spc="-5"/>
              <a:t>enough to prevent early  </a:t>
            </a:r>
            <a:r>
              <a:t>or </a:t>
            </a:r>
            <a:r>
              <a:rPr spc="-5"/>
              <a:t>mild problems from worsening. </a:t>
            </a:r>
            <a:r>
              <a:t>Psycoeducate </a:t>
            </a:r>
            <a:r>
              <a:rPr spc="-5"/>
              <a:t>may help  patient understand their</a:t>
            </a:r>
            <a:r>
              <a:rPr spc="-40"/>
              <a:t> </a:t>
            </a:r>
            <a:r>
              <a:rPr spc="-5"/>
              <a:t>illness</a:t>
            </a:r>
          </a:p>
          <a:p>
            <a:pPr marL="463550" indent="-451484">
              <a:spcBef>
                <a:spcPts val="700"/>
              </a:spcBef>
              <a:buSzPct val="100000"/>
              <a:buAutoNum type="arabicPeriod" startAt="1"/>
              <a:tabLst>
                <a:tab pos="457200" algn="l"/>
              </a:tabLst>
              <a:defRPr sz="3200">
                <a:latin typeface="Arial"/>
                <a:ea typeface="Arial"/>
                <a:cs typeface="Arial"/>
                <a:sym typeface="Arial"/>
              </a:defRPr>
            </a:pPr>
            <a:r>
              <a:t>Basic </a:t>
            </a:r>
            <a:r>
              <a:rPr spc="-5"/>
              <a:t>counselling address </a:t>
            </a:r>
            <a:r>
              <a:t>the </a:t>
            </a:r>
            <a:r>
              <a:rPr spc="-5"/>
              <a:t>patient</a:t>
            </a:r>
            <a:r>
              <a:rPr spc="-65"/>
              <a:t> </a:t>
            </a:r>
            <a:r>
              <a:t>worries</a:t>
            </a:r>
          </a:p>
          <a:p>
            <a:pPr marL="440690" indent="-428625">
              <a:spcBef>
                <a:spcPts val="700"/>
              </a:spcBef>
              <a:buSzPct val="100000"/>
              <a:buAutoNum type="arabicPeriod" startAt="1"/>
              <a:tabLst>
                <a:tab pos="431800" algn="l"/>
              </a:tabLst>
              <a:defRPr sz="3200">
                <a:latin typeface="Arial"/>
                <a:ea typeface="Arial"/>
                <a:cs typeface="Arial"/>
                <a:sym typeface="Arial"/>
              </a:defRPr>
            </a:pPr>
            <a:r>
              <a:t>A </a:t>
            </a:r>
            <a:r>
              <a:rPr spc="-5"/>
              <a:t>problem </a:t>
            </a:r>
            <a:r>
              <a:t>solving</a:t>
            </a:r>
            <a:r>
              <a:rPr spc="-209"/>
              <a:t> </a:t>
            </a:r>
            <a:r>
              <a:rPr spc="-5"/>
              <a:t>approach</a:t>
            </a:r>
          </a:p>
          <a:p>
            <a:pPr marL="12700" marR="815975">
              <a:spcBef>
                <a:spcPts val="700"/>
              </a:spcBef>
              <a:buSzPct val="100000"/>
              <a:buAutoNum type="arabicPeriod" startAt="1"/>
              <a:tabLst>
                <a:tab pos="457200" algn="l"/>
              </a:tabLst>
              <a:defRPr spc="-5" sz="3200">
                <a:latin typeface="Arial"/>
                <a:ea typeface="Arial"/>
                <a:cs typeface="Arial"/>
                <a:sym typeface="Arial"/>
              </a:defRPr>
            </a:pPr>
            <a:r>
              <a:t>Self help material. Encourage people </a:t>
            </a:r>
            <a:r>
              <a:rPr spc="0"/>
              <a:t>to </a:t>
            </a:r>
            <a:r>
              <a:t>rely </a:t>
            </a:r>
            <a:r>
              <a:rPr spc="0"/>
              <a:t>on </a:t>
            </a:r>
            <a:r>
              <a:t>their  natural</a:t>
            </a:r>
            <a:r>
              <a:rPr spc="-25"/>
              <a:t> </a:t>
            </a:r>
            <a:r>
              <a:rPr spc="0"/>
              <a:t>support</a:t>
            </a:r>
          </a:p>
          <a:p>
            <a:pPr marL="463550" indent="-451484">
              <a:spcBef>
                <a:spcPts val="700"/>
              </a:spcBef>
              <a:buSzPct val="100000"/>
              <a:buAutoNum type="arabicPeriod" startAt="1"/>
              <a:tabLst>
                <a:tab pos="457200" algn="l"/>
              </a:tabLst>
              <a:defRPr spc="-5" sz="3200">
                <a:latin typeface="Arial"/>
                <a:ea typeface="Arial"/>
                <a:cs typeface="Arial"/>
                <a:sym typeface="Arial"/>
              </a:defRPr>
            </a:pPr>
            <a:r>
              <a:t>Relaxation and breathing</a:t>
            </a:r>
            <a:r>
              <a:rPr spc="-40"/>
              <a:t> </a:t>
            </a:r>
            <a:r>
              <a:rPr spc="0"/>
              <a:t>exercise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5" name="object 2"/>
          <p:cNvGrpSpPr/>
          <p:nvPr/>
        </p:nvGrpSpPr>
        <p:grpSpPr>
          <a:xfrm>
            <a:off x="700807" y="1531619"/>
            <a:ext cx="7713195" cy="789432"/>
            <a:chOff x="0" y="0"/>
            <a:chExt cx="7713194" cy="789431"/>
          </a:xfrm>
        </p:grpSpPr>
        <p:sp>
          <p:nvSpPr>
            <p:cNvPr id="173" name="object 3"/>
            <p:cNvSpPr/>
            <p:nvPr/>
          </p:nvSpPr>
          <p:spPr>
            <a:xfrm>
              <a:off x="0" y="290115"/>
              <a:ext cx="123907" cy="124276"/>
            </a:xfrm>
            <a:prstGeom prst="rect">
              <a:avLst/>
            </a:prstGeom>
            <a:blipFill rotWithShape="1">
              <a:blip r:embed="rId2"/>
              <a:srcRect l="0" t="0" r="0" b="0"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74" name="object 4"/>
            <p:cNvSpPr/>
            <p:nvPr/>
          </p:nvSpPr>
          <p:spPr>
            <a:xfrm>
              <a:off x="108435" y="0"/>
              <a:ext cx="7604760" cy="789432"/>
            </a:xfrm>
            <a:prstGeom prst="rect">
              <a:avLst/>
            </a:prstGeom>
            <a:blipFill rotWithShape="1">
              <a:blip r:embed="rId3"/>
              <a:srcRect l="0" t="0" r="0" b="0"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  <p:grpSp>
        <p:nvGrpSpPr>
          <p:cNvPr id="178" name="object 5"/>
          <p:cNvGrpSpPr/>
          <p:nvPr/>
        </p:nvGrpSpPr>
        <p:grpSpPr>
          <a:xfrm>
            <a:off x="700806" y="4262628"/>
            <a:ext cx="3203682" cy="789433"/>
            <a:chOff x="0" y="0"/>
            <a:chExt cx="3203680" cy="789431"/>
          </a:xfrm>
        </p:grpSpPr>
        <p:sp>
          <p:nvSpPr>
            <p:cNvPr id="176" name="object 6"/>
            <p:cNvSpPr/>
            <p:nvPr/>
          </p:nvSpPr>
          <p:spPr>
            <a:xfrm>
              <a:off x="0" y="290114"/>
              <a:ext cx="123909" cy="124275"/>
            </a:xfrm>
            <a:prstGeom prst="rect">
              <a:avLst/>
            </a:prstGeom>
            <a:blipFill rotWithShape="1">
              <a:blip r:embed="rId2"/>
              <a:srcRect l="0" t="0" r="0" b="0"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77" name="object 7"/>
            <p:cNvSpPr/>
            <p:nvPr/>
          </p:nvSpPr>
          <p:spPr>
            <a:xfrm>
              <a:off x="108436" y="0"/>
              <a:ext cx="3095245" cy="789432"/>
            </a:xfrm>
            <a:prstGeom prst="rect">
              <a:avLst/>
            </a:prstGeom>
            <a:blipFill rotWithShape="1">
              <a:blip r:embed="rId4"/>
              <a:srcRect l="0" t="0" r="0" b="0"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  <p:sp>
        <p:nvSpPr>
          <p:cNvPr id="179" name="object 8"/>
          <p:cNvSpPr txBox="1"/>
          <p:nvPr/>
        </p:nvSpPr>
        <p:spPr>
          <a:xfrm>
            <a:off x="688339" y="1636393"/>
            <a:ext cx="10704832" cy="42174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355600" marR="36830" indent="-342900">
              <a:buSzPct val="100000"/>
              <a:buFont typeface="Arial"/>
              <a:buChar char="•"/>
              <a:tabLst>
                <a:tab pos="342900" algn="l"/>
                <a:tab pos="355600" algn="l"/>
              </a:tabLst>
              <a:defRPr b="1" spc="-5" sz="2800">
                <a:solidFill>
                  <a:srgbClr val="7CB6E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 GAD and Social </a:t>
            </a:r>
            <a:r>
              <a:rPr spc="0"/>
              <a:t>anxiety </a:t>
            </a:r>
            <a:r>
              <a:t>disorder (SAD): </a:t>
            </a:r>
            <a:r>
              <a:rPr b="0">
                <a:solidFill>
                  <a:srgbClr val="000000"/>
                </a:solidFill>
              </a:rPr>
              <a:t>Choice of Drugs for  </a:t>
            </a:r>
            <a:r>
              <a:rPr b="0" spc="0">
                <a:solidFill>
                  <a:srgbClr val="000000"/>
                </a:solidFill>
              </a:rPr>
              <a:t>Management are </a:t>
            </a:r>
            <a:r>
              <a:rPr b="0">
                <a:solidFill>
                  <a:srgbClr val="000000"/>
                </a:solidFill>
              </a:rPr>
              <a:t>SSRIs, SNRIs and </a:t>
            </a:r>
            <a:r>
              <a:rPr b="0" spc="0">
                <a:solidFill>
                  <a:srgbClr val="000000"/>
                </a:solidFill>
              </a:rPr>
              <a:t>pregabalin </a:t>
            </a:r>
            <a:r>
              <a:rPr b="0">
                <a:solidFill>
                  <a:srgbClr val="000000"/>
                </a:solidFill>
              </a:rPr>
              <a:t>(gabapentinoid).  </a:t>
            </a:r>
            <a:r>
              <a:rPr b="0" spc="0">
                <a:solidFill>
                  <a:srgbClr val="000000"/>
                </a:solidFill>
              </a:rPr>
              <a:t>Buspirone and hydroxyzine </a:t>
            </a:r>
            <a:r>
              <a:rPr b="0">
                <a:solidFill>
                  <a:srgbClr val="000000"/>
                </a:solidFill>
              </a:rPr>
              <a:t>are </a:t>
            </a:r>
            <a:r>
              <a:rPr b="0" spc="0">
                <a:solidFill>
                  <a:srgbClr val="000000"/>
                </a:solidFill>
              </a:rPr>
              <a:t>second line treatment.  Benzodiazepines should only </a:t>
            </a:r>
            <a:r>
              <a:rPr b="0">
                <a:solidFill>
                  <a:srgbClr val="000000"/>
                </a:solidFill>
              </a:rPr>
              <a:t>be </a:t>
            </a:r>
            <a:r>
              <a:rPr b="0" spc="0">
                <a:solidFill>
                  <a:srgbClr val="000000"/>
                </a:solidFill>
              </a:rPr>
              <a:t>used for </a:t>
            </a:r>
            <a:r>
              <a:rPr b="0">
                <a:solidFill>
                  <a:srgbClr val="000000"/>
                </a:solidFill>
              </a:rPr>
              <a:t>long-term treatment  when </a:t>
            </a:r>
            <a:r>
              <a:rPr b="0" spc="0">
                <a:solidFill>
                  <a:srgbClr val="000000"/>
                </a:solidFill>
              </a:rPr>
              <a:t>other drugs or </a:t>
            </a:r>
            <a:r>
              <a:rPr b="0">
                <a:solidFill>
                  <a:srgbClr val="000000"/>
                </a:solidFill>
              </a:rPr>
              <a:t>CBT </a:t>
            </a:r>
            <a:r>
              <a:rPr b="0" spc="0">
                <a:solidFill>
                  <a:srgbClr val="000000"/>
                </a:solidFill>
              </a:rPr>
              <a:t>have not shown</a:t>
            </a:r>
            <a:r>
              <a:rPr b="0" spc="5">
                <a:solidFill>
                  <a:srgbClr val="000000"/>
                </a:solidFill>
              </a:rPr>
              <a:t> </a:t>
            </a:r>
            <a:r>
              <a:rPr b="0" spc="0">
                <a:solidFill>
                  <a:srgbClr val="000000"/>
                </a:solidFill>
              </a:rPr>
              <a:t>results.</a:t>
            </a:r>
          </a:p>
          <a:p>
            <a:pPr>
              <a:buClr>
                <a:srgbClr val="7CB6EE"/>
              </a:buClr>
              <a:buSzPct val="100000"/>
              <a:buFont typeface="Arial"/>
              <a:buChar char="•"/>
              <a:defRPr sz="4000">
                <a:latin typeface="Arial"/>
                <a:ea typeface="Arial"/>
                <a:cs typeface="Arial"/>
                <a:sym typeface="Arial"/>
              </a:defRPr>
            </a:pPr>
          </a:p>
          <a:p>
            <a:pPr marL="355600" marR="5080" indent="-342900">
              <a:buSzPct val="100000"/>
              <a:buFont typeface="Arial"/>
              <a:buChar char="•"/>
              <a:tabLst>
                <a:tab pos="342900" algn="l"/>
                <a:tab pos="355600" algn="l"/>
              </a:tabLst>
              <a:defRPr b="1" spc="-5" sz="2800">
                <a:solidFill>
                  <a:srgbClr val="7CB6E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Specific phobia</a:t>
            </a:r>
            <a:r>
              <a:rPr b="0">
                <a:solidFill>
                  <a:srgbClr val="000000"/>
                </a:solidFill>
              </a:rPr>
              <a:t>: Specific phobia </a:t>
            </a:r>
            <a:r>
              <a:rPr b="0" spc="0">
                <a:solidFill>
                  <a:srgbClr val="000000"/>
                </a:solidFill>
              </a:rPr>
              <a:t>should be treated </a:t>
            </a:r>
            <a:r>
              <a:rPr b="0">
                <a:solidFill>
                  <a:srgbClr val="000000"/>
                </a:solidFill>
              </a:rPr>
              <a:t>with  </a:t>
            </a:r>
            <a:r>
              <a:rPr b="0" spc="0">
                <a:solidFill>
                  <a:srgbClr val="000000"/>
                </a:solidFill>
              </a:rPr>
              <a:t>behaviour therapy including systematic desensatisation. </a:t>
            </a:r>
            <a:r>
              <a:rPr b="0">
                <a:solidFill>
                  <a:srgbClr val="000000"/>
                </a:solidFill>
              </a:rPr>
              <a:t>SSRIs </a:t>
            </a:r>
            <a:r>
              <a:rPr b="0" spc="0">
                <a:solidFill>
                  <a:srgbClr val="000000"/>
                </a:solidFill>
              </a:rPr>
              <a:t>or  short acting benzodiazepines should </a:t>
            </a:r>
            <a:r>
              <a:rPr b="0">
                <a:solidFill>
                  <a:srgbClr val="000000"/>
                </a:solidFill>
              </a:rPr>
              <a:t>be </a:t>
            </a:r>
            <a:r>
              <a:rPr b="0" spc="0">
                <a:solidFill>
                  <a:srgbClr val="000000"/>
                </a:solidFill>
              </a:rPr>
              <a:t>tried </a:t>
            </a:r>
            <a:r>
              <a:rPr b="0">
                <a:solidFill>
                  <a:srgbClr val="000000"/>
                </a:solidFill>
              </a:rPr>
              <a:t>in </a:t>
            </a:r>
            <a:r>
              <a:rPr b="0" spc="0">
                <a:solidFill>
                  <a:srgbClr val="000000"/>
                </a:solidFill>
              </a:rPr>
              <a:t>cases not  responding </a:t>
            </a:r>
            <a:r>
              <a:rPr b="0">
                <a:solidFill>
                  <a:srgbClr val="000000"/>
                </a:solidFill>
              </a:rPr>
              <a:t>to </a:t>
            </a:r>
            <a:r>
              <a:rPr b="0" spc="0">
                <a:solidFill>
                  <a:srgbClr val="000000"/>
                </a:solidFill>
              </a:rPr>
              <a:t>behaviour</a:t>
            </a:r>
            <a:r>
              <a:rPr b="0" spc="30">
                <a:solidFill>
                  <a:srgbClr val="000000"/>
                </a:solidFill>
              </a:rPr>
              <a:t> </a:t>
            </a:r>
            <a:r>
              <a:rPr b="0" spc="-25">
                <a:solidFill>
                  <a:srgbClr val="000000"/>
                </a:solidFill>
              </a:rPr>
              <a:t>therapy.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object 2"/>
          <p:cNvSpPr/>
          <p:nvPr/>
        </p:nvSpPr>
        <p:spPr>
          <a:xfrm>
            <a:off x="2157982" y="201167"/>
            <a:ext cx="7306058" cy="6455666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object 2"/>
          <p:cNvSpPr txBox="1"/>
          <p:nvPr/>
        </p:nvSpPr>
        <p:spPr>
          <a:xfrm>
            <a:off x="688340" y="1634311"/>
            <a:ext cx="10376535" cy="48635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355600" marR="93980" indent="-342900">
              <a:spcBef>
                <a:spcPts val="100"/>
              </a:spcBef>
              <a:buSzPct val="100000"/>
              <a:buChar char="•"/>
              <a:tabLst>
                <a:tab pos="342900" algn="l"/>
                <a:tab pos="355600" algn="l"/>
              </a:tabLst>
              <a:defRPr sz="3200">
                <a:solidFill>
                  <a:srgbClr val="7CB6E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Antidepressants </a:t>
            </a:r>
            <a:r>
              <a:rPr>
                <a:solidFill>
                  <a:srgbClr val="000000"/>
                </a:solidFill>
              </a:rPr>
              <a:t>are </a:t>
            </a:r>
            <a:r>
              <a:rPr spc="-5">
                <a:solidFill>
                  <a:srgbClr val="000000"/>
                </a:solidFill>
              </a:rPr>
              <a:t>of value not only for their general  </a:t>
            </a:r>
            <a:r>
              <a:rPr>
                <a:solidFill>
                  <a:srgbClr val="000000"/>
                </a:solidFill>
              </a:rPr>
              <a:t>anxiolytic </a:t>
            </a:r>
            <a:r>
              <a:rPr spc="-10">
                <a:solidFill>
                  <a:srgbClr val="000000"/>
                </a:solidFill>
              </a:rPr>
              <a:t>effect </a:t>
            </a:r>
            <a:r>
              <a:rPr>
                <a:solidFill>
                  <a:srgbClr val="000000"/>
                </a:solidFill>
              </a:rPr>
              <a:t>but also because some have</a:t>
            </a:r>
            <a:r>
              <a:rPr spc="-120">
                <a:solidFill>
                  <a:srgbClr val="000000"/>
                </a:solidFill>
              </a:rPr>
              <a:t> </a:t>
            </a:r>
            <a:r>
              <a:rPr spc="-10">
                <a:solidFill>
                  <a:srgbClr val="000000"/>
                </a:solidFill>
              </a:rPr>
              <a:t>anti-panic  effects.</a:t>
            </a:r>
          </a:p>
          <a:p>
            <a:pPr marL="355600" marR="5080" indent="-342900">
              <a:spcBef>
                <a:spcPts val="700"/>
              </a:spcBef>
              <a:buSzPct val="100000"/>
              <a:buChar char="•"/>
              <a:tabLst>
                <a:tab pos="342900" algn="l"/>
                <a:tab pos="355600" algn="l"/>
              </a:tabLst>
              <a:defRPr sz="3200">
                <a:solidFill>
                  <a:srgbClr val="2C87E4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SSRIs </a:t>
            </a:r>
            <a:r>
              <a:rPr spc="-5"/>
              <a:t>first-line </a:t>
            </a:r>
            <a:r>
              <a:t>choice </a:t>
            </a:r>
            <a:r>
              <a:rPr>
                <a:solidFill>
                  <a:srgbClr val="000000"/>
                </a:solidFill>
              </a:rPr>
              <a:t>– </a:t>
            </a:r>
            <a:r>
              <a:rPr spc="-5">
                <a:solidFill>
                  <a:srgbClr val="000000"/>
                </a:solidFill>
              </a:rPr>
              <a:t>fluoxetine, fluvoxamine,  </a:t>
            </a:r>
            <a:r>
              <a:rPr>
                <a:solidFill>
                  <a:srgbClr val="000000"/>
                </a:solidFill>
              </a:rPr>
              <a:t>citalopram, sertraline. </a:t>
            </a:r>
            <a:r>
              <a:rPr spc="-5">
                <a:solidFill>
                  <a:srgbClr val="000000"/>
                </a:solidFill>
              </a:rPr>
              <a:t>Therapeutic doses </a:t>
            </a:r>
            <a:r>
              <a:rPr>
                <a:solidFill>
                  <a:srgbClr val="000000"/>
                </a:solidFill>
              </a:rPr>
              <a:t>for anxiety</a:t>
            </a:r>
            <a:r>
              <a:rPr spc="-200"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0000"/>
                </a:solidFill>
              </a:rPr>
              <a:t>are  </a:t>
            </a:r>
            <a:r>
              <a:rPr spc="-5">
                <a:solidFill>
                  <a:srgbClr val="000000"/>
                </a:solidFill>
              </a:rPr>
              <a:t>higher than </a:t>
            </a:r>
            <a:r>
              <a:rPr>
                <a:solidFill>
                  <a:srgbClr val="000000"/>
                </a:solidFill>
              </a:rPr>
              <a:t>depression, and response takes </a:t>
            </a:r>
            <a:r>
              <a:rPr spc="-5">
                <a:solidFill>
                  <a:srgbClr val="000000"/>
                </a:solidFill>
              </a:rPr>
              <a:t>longer </a:t>
            </a:r>
            <a:r>
              <a:rPr spc="-20">
                <a:solidFill>
                  <a:srgbClr val="000000"/>
                </a:solidFill>
              </a:rPr>
              <a:t>(6-8  </a:t>
            </a:r>
            <a:r>
              <a:rPr>
                <a:solidFill>
                  <a:srgbClr val="000000"/>
                </a:solidFill>
              </a:rPr>
              <a:t>weeks)</a:t>
            </a:r>
          </a:p>
          <a:p>
            <a:pPr marL="355600" marR="311150" indent="-342900">
              <a:spcBef>
                <a:spcPts val="700"/>
              </a:spcBef>
              <a:buSzPct val="100000"/>
              <a:buChar char="•"/>
              <a:tabLst>
                <a:tab pos="342900" algn="l"/>
                <a:tab pos="355600" algn="l"/>
              </a:tabLst>
              <a:defRPr sz="3200">
                <a:solidFill>
                  <a:srgbClr val="7CB6E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Anxiolytics </a:t>
            </a:r>
            <a:r>
              <a:rPr spc="-5">
                <a:solidFill>
                  <a:srgbClr val="000000"/>
                </a:solidFill>
              </a:rPr>
              <a:t>(e.g. Benzodiazepines) should </a:t>
            </a:r>
            <a:r>
              <a:rPr>
                <a:solidFill>
                  <a:srgbClr val="000000"/>
                </a:solidFill>
              </a:rPr>
              <a:t>be</a:t>
            </a:r>
            <a:r>
              <a:rPr spc="-40">
                <a:solidFill>
                  <a:srgbClr val="000000"/>
                </a:solidFill>
              </a:rPr>
              <a:t> </a:t>
            </a:r>
            <a:r>
              <a:rPr spc="-5">
                <a:solidFill>
                  <a:srgbClr val="000000"/>
                </a:solidFill>
              </a:rPr>
              <a:t>avoided,  </a:t>
            </a:r>
            <a:r>
              <a:rPr>
                <a:solidFill>
                  <a:srgbClr val="000000"/>
                </a:solidFill>
              </a:rPr>
              <a:t>except for short term </a:t>
            </a:r>
            <a:r>
              <a:rPr spc="-5">
                <a:solidFill>
                  <a:srgbClr val="000000"/>
                </a:solidFill>
              </a:rPr>
              <a:t>alleviation </a:t>
            </a:r>
            <a:r>
              <a:rPr>
                <a:solidFill>
                  <a:srgbClr val="000000"/>
                </a:solidFill>
              </a:rPr>
              <a:t>of incapacitating  symptoms or when waiting for SSRI to take</a:t>
            </a:r>
            <a:r>
              <a:rPr spc="-140">
                <a:solidFill>
                  <a:srgbClr val="000000"/>
                </a:solidFill>
              </a:rPr>
              <a:t> </a:t>
            </a:r>
            <a:r>
              <a:rPr spc="-10">
                <a:solidFill>
                  <a:srgbClr val="000000"/>
                </a:solidFill>
              </a:rPr>
              <a:t>effect.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object 2"/>
          <p:cNvSpPr txBox="1"/>
          <p:nvPr/>
        </p:nvSpPr>
        <p:spPr>
          <a:xfrm>
            <a:off x="688340" y="1638044"/>
            <a:ext cx="10700385" cy="37365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355600" indent="-342900">
              <a:spcBef>
                <a:spcPts val="600"/>
              </a:spcBef>
              <a:buSzPct val="100000"/>
              <a:buChar char="•"/>
              <a:tabLst>
                <a:tab pos="342900" algn="l"/>
                <a:tab pos="355600" algn="l"/>
              </a:tabLst>
              <a:defRPr spc="-5"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Medications</a:t>
            </a:r>
            <a:r>
              <a:rPr spc="5"/>
              <a:t> </a:t>
            </a:r>
            <a:r>
              <a:rPr>
                <a:solidFill>
                  <a:srgbClr val="000000"/>
                </a:solidFill>
              </a:rPr>
              <a:t>including:</a:t>
            </a:r>
          </a:p>
          <a:p>
            <a:pPr marL="355600" marR="5080" indent="-342900">
              <a:spcBef>
                <a:spcPts val="500"/>
              </a:spcBef>
              <a:buSzPct val="100000"/>
              <a:buChar char="-"/>
              <a:tabLst>
                <a:tab pos="342900" algn="l"/>
                <a:tab pos="355600" algn="l"/>
              </a:tabLst>
              <a:defRPr spc="-5" sz="2400">
                <a:solidFill>
                  <a:srgbClr val="7CB6E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Buspirone </a:t>
            </a:r>
            <a:r>
              <a:rPr spc="0">
                <a:solidFill>
                  <a:srgbClr val="000000"/>
                </a:solidFill>
              </a:rPr>
              <a:t>– </a:t>
            </a:r>
            <a:r>
              <a:rPr>
                <a:solidFill>
                  <a:srgbClr val="000000"/>
                </a:solidFill>
              </a:rPr>
              <a:t>non-benzodiazepine anxiolytic which can be used </a:t>
            </a:r>
            <a:r>
              <a:rPr spc="0">
                <a:solidFill>
                  <a:srgbClr val="000000"/>
                </a:solidFill>
              </a:rPr>
              <a:t>for </a:t>
            </a:r>
            <a:r>
              <a:rPr>
                <a:solidFill>
                  <a:srgbClr val="000000"/>
                </a:solidFill>
              </a:rPr>
              <a:t>short-term  relief in </a:t>
            </a:r>
            <a:r>
              <a:rPr spc="0">
                <a:solidFill>
                  <a:srgbClr val="000000"/>
                </a:solidFill>
              </a:rPr>
              <a:t>GAD. </a:t>
            </a:r>
            <a:r>
              <a:rPr>
                <a:solidFill>
                  <a:srgbClr val="000000"/>
                </a:solidFill>
              </a:rPr>
              <a:t>Less likely </a:t>
            </a:r>
            <a:r>
              <a:rPr spc="0">
                <a:solidFill>
                  <a:srgbClr val="000000"/>
                </a:solidFill>
              </a:rPr>
              <a:t>to </a:t>
            </a:r>
            <a:r>
              <a:rPr>
                <a:solidFill>
                  <a:srgbClr val="000000"/>
                </a:solidFill>
              </a:rPr>
              <a:t>cause </a:t>
            </a:r>
            <a:r>
              <a:rPr spc="0">
                <a:solidFill>
                  <a:srgbClr val="000000"/>
                </a:solidFill>
              </a:rPr>
              <a:t>dependence </a:t>
            </a:r>
            <a:r>
              <a:rPr>
                <a:solidFill>
                  <a:srgbClr val="000000"/>
                </a:solidFill>
              </a:rPr>
              <a:t>than benzodiapine, </a:t>
            </a:r>
            <a:r>
              <a:rPr spc="0">
                <a:solidFill>
                  <a:srgbClr val="000000"/>
                </a:solidFill>
              </a:rPr>
              <a:t>takes </a:t>
            </a:r>
            <a:r>
              <a:rPr>
                <a:solidFill>
                  <a:srgbClr val="000000"/>
                </a:solidFill>
              </a:rPr>
              <a:t>4  weeks </a:t>
            </a:r>
            <a:r>
              <a:rPr spc="0">
                <a:solidFill>
                  <a:srgbClr val="000000"/>
                </a:solidFill>
              </a:rPr>
              <a:t>to work. It </a:t>
            </a:r>
            <a:r>
              <a:rPr>
                <a:solidFill>
                  <a:srgbClr val="000000"/>
                </a:solidFill>
              </a:rPr>
              <a:t>is </a:t>
            </a:r>
            <a:r>
              <a:rPr spc="0">
                <a:solidFill>
                  <a:srgbClr val="000000"/>
                </a:solidFill>
              </a:rPr>
              <a:t>not </a:t>
            </a:r>
            <a:r>
              <a:rPr>
                <a:solidFill>
                  <a:srgbClr val="000000"/>
                </a:solidFill>
              </a:rPr>
              <a:t>very popular because </a:t>
            </a:r>
            <a:r>
              <a:rPr spc="0">
                <a:solidFill>
                  <a:srgbClr val="000000"/>
                </a:solidFill>
              </a:rPr>
              <a:t>of </a:t>
            </a:r>
            <a:r>
              <a:rPr>
                <a:solidFill>
                  <a:srgbClr val="000000"/>
                </a:solidFill>
              </a:rPr>
              <a:t>its delayed action and  </a:t>
            </a:r>
            <a:r>
              <a:rPr spc="0">
                <a:solidFill>
                  <a:srgbClr val="000000"/>
                </a:solidFill>
              </a:rPr>
              <a:t>dysphoric </a:t>
            </a:r>
            <a:r>
              <a:rPr>
                <a:solidFill>
                  <a:srgbClr val="000000"/>
                </a:solidFill>
              </a:rPr>
              <a:t>side</a:t>
            </a:r>
            <a:r>
              <a:rPr spc="15">
                <a:solidFill>
                  <a:srgbClr val="000000"/>
                </a:solidFill>
              </a:rPr>
              <a:t> </a:t>
            </a:r>
            <a:r>
              <a:rPr spc="-10">
                <a:solidFill>
                  <a:srgbClr val="000000"/>
                </a:solidFill>
              </a:rPr>
              <a:t>effects</a:t>
            </a:r>
          </a:p>
          <a:p>
            <a:pPr marL="355600" marR="179704" indent="-342900">
              <a:spcBef>
                <a:spcPts val="500"/>
              </a:spcBef>
              <a:buSzPct val="100000"/>
              <a:buChar char="-"/>
              <a:tabLst>
                <a:tab pos="342900" algn="l"/>
                <a:tab pos="355600" algn="l"/>
              </a:tabLst>
              <a:defRPr spc="-5" sz="2400">
                <a:solidFill>
                  <a:srgbClr val="7CB6E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Anxiolytic drugs </a:t>
            </a:r>
            <a:r>
              <a:rPr spc="0">
                <a:solidFill>
                  <a:srgbClr val="000000"/>
                </a:solidFill>
              </a:rPr>
              <a:t>– </a:t>
            </a:r>
            <a:r>
              <a:rPr>
                <a:solidFill>
                  <a:srgbClr val="000000"/>
                </a:solidFill>
              </a:rPr>
              <a:t>Benzodiazepines: rapid relief </a:t>
            </a:r>
            <a:r>
              <a:rPr spc="0">
                <a:solidFill>
                  <a:srgbClr val="000000"/>
                </a:solidFill>
              </a:rPr>
              <a:t>from </a:t>
            </a:r>
            <a:r>
              <a:rPr>
                <a:solidFill>
                  <a:srgbClr val="000000"/>
                </a:solidFill>
              </a:rPr>
              <a:t>anxiety </a:t>
            </a:r>
            <a:r>
              <a:rPr spc="0">
                <a:solidFill>
                  <a:srgbClr val="000000"/>
                </a:solidFill>
              </a:rPr>
              <a:t>at times of  crisis, frequently </a:t>
            </a:r>
            <a:r>
              <a:rPr>
                <a:solidFill>
                  <a:srgbClr val="000000"/>
                </a:solidFill>
              </a:rPr>
              <a:t>used </a:t>
            </a:r>
            <a:r>
              <a:rPr spc="0">
                <a:solidFill>
                  <a:srgbClr val="000000"/>
                </a:solidFill>
              </a:rPr>
              <a:t>to </a:t>
            </a:r>
            <a:r>
              <a:rPr>
                <a:solidFill>
                  <a:srgbClr val="000000"/>
                </a:solidFill>
              </a:rPr>
              <a:t>cover </a:t>
            </a:r>
            <a:r>
              <a:rPr spc="0">
                <a:solidFill>
                  <a:srgbClr val="000000"/>
                </a:solidFill>
              </a:rPr>
              <a:t>the </a:t>
            </a:r>
            <a:r>
              <a:rPr spc="-10">
                <a:solidFill>
                  <a:srgbClr val="000000"/>
                </a:solidFill>
              </a:rPr>
              <a:t>2-3weeks </a:t>
            </a:r>
            <a:r>
              <a:rPr spc="0">
                <a:solidFill>
                  <a:srgbClr val="000000"/>
                </a:solidFill>
              </a:rPr>
              <a:t>it takes for </a:t>
            </a:r>
            <a:r>
              <a:rPr>
                <a:solidFill>
                  <a:srgbClr val="000000"/>
                </a:solidFill>
              </a:rPr>
              <a:t>antidepressants </a:t>
            </a:r>
            <a:r>
              <a:rPr spc="0">
                <a:solidFill>
                  <a:srgbClr val="000000"/>
                </a:solidFill>
              </a:rPr>
              <a:t>to  work. </a:t>
            </a:r>
            <a:r>
              <a:rPr>
                <a:solidFill>
                  <a:srgbClr val="000000"/>
                </a:solidFill>
              </a:rPr>
              <a:t>Limit used </a:t>
            </a:r>
            <a:r>
              <a:rPr spc="0">
                <a:solidFill>
                  <a:srgbClr val="000000"/>
                </a:solidFill>
              </a:rPr>
              <a:t>of </a:t>
            </a:r>
            <a:r>
              <a:rPr>
                <a:solidFill>
                  <a:srgbClr val="000000"/>
                </a:solidFill>
              </a:rPr>
              <a:t>anxiolytics, no </a:t>
            </a:r>
            <a:r>
              <a:rPr spc="0">
                <a:solidFill>
                  <a:srgbClr val="000000"/>
                </a:solidFill>
              </a:rPr>
              <a:t>more </a:t>
            </a:r>
            <a:r>
              <a:rPr>
                <a:solidFill>
                  <a:srgbClr val="000000"/>
                </a:solidFill>
              </a:rPr>
              <a:t>than 3 weeks </a:t>
            </a:r>
            <a:r>
              <a:rPr spc="0">
                <a:solidFill>
                  <a:srgbClr val="000000"/>
                </a:solidFill>
              </a:rPr>
              <a:t>– </a:t>
            </a:r>
            <a:r>
              <a:rPr>
                <a:solidFill>
                  <a:srgbClr val="000000"/>
                </a:solidFill>
              </a:rPr>
              <a:t>risk </a:t>
            </a:r>
            <a:r>
              <a:rPr spc="0">
                <a:solidFill>
                  <a:srgbClr val="000000"/>
                </a:solidFill>
              </a:rPr>
              <a:t>of</a:t>
            </a:r>
            <a:r>
              <a:rPr spc="100">
                <a:solidFill>
                  <a:srgbClr val="000000"/>
                </a:solidFill>
              </a:rPr>
              <a:t> </a:t>
            </a:r>
            <a:r>
              <a:rPr spc="-20">
                <a:solidFill>
                  <a:srgbClr val="000000"/>
                </a:solidFill>
              </a:rPr>
              <a:t>dependency.</a:t>
            </a:r>
          </a:p>
          <a:p>
            <a:pPr marL="355600" marR="299720" indent="-342900">
              <a:spcBef>
                <a:spcPts val="500"/>
              </a:spcBef>
              <a:buSzPct val="100000"/>
              <a:buChar char="-"/>
              <a:tabLst>
                <a:tab pos="342900" algn="l"/>
                <a:tab pos="355600" algn="l"/>
              </a:tabLst>
              <a:defRPr spc="-5" sz="2400">
                <a:solidFill>
                  <a:srgbClr val="7CB6E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Antidepressants </a:t>
            </a:r>
            <a:r>
              <a:rPr spc="0">
                <a:solidFill>
                  <a:srgbClr val="000000"/>
                </a:solidFill>
              </a:rPr>
              <a:t>– </a:t>
            </a:r>
            <a:r>
              <a:rPr spc="-10">
                <a:solidFill>
                  <a:srgbClr val="000000"/>
                </a:solidFill>
              </a:rPr>
              <a:t>effective </a:t>
            </a:r>
            <a:r>
              <a:rPr spc="0">
                <a:solidFill>
                  <a:srgbClr val="000000"/>
                </a:solidFill>
              </a:rPr>
              <a:t>at </a:t>
            </a:r>
            <a:r>
              <a:rPr>
                <a:solidFill>
                  <a:srgbClr val="000000"/>
                </a:solidFill>
              </a:rPr>
              <a:t>reducing </a:t>
            </a:r>
            <a:r>
              <a:rPr spc="-30">
                <a:solidFill>
                  <a:srgbClr val="000000"/>
                </a:solidFill>
              </a:rPr>
              <a:t>anxiety. </a:t>
            </a:r>
            <a:r>
              <a:rPr>
                <a:solidFill>
                  <a:srgbClr val="000000"/>
                </a:solidFill>
              </a:rPr>
              <a:t>Can be used long </a:t>
            </a:r>
            <a:r>
              <a:rPr spc="0">
                <a:solidFill>
                  <a:srgbClr val="000000"/>
                </a:solidFill>
              </a:rPr>
              <a:t>term, </a:t>
            </a:r>
            <a:r>
              <a:rPr>
                <a:solidFill>
                  <a:srgbClr val="000000"/>
                </a:solidFill>
              </a:rPr>
              <a:t>do  not produce</a:t>
            </a:r>
            <a:r>
              <a:rPr spc="35"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0000"/>
                </a:solidFill>
              </a:rPr>
              <a:t>dependence.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object 2"/>
          <p:cNvSpPr txBox="1"/>
          <p:nvPr>
            <p:ph type="title"/>
          </p:nvPr>
        </p:nvSpPr>
        <p:spPr>
          <a:xfrm>
            <a:off x="3457194" y="483234"/>
            <a:ext cx="5278121" cy="696596"/>
          </a:xfrm>
          <a:prstGeom prst="rect">
            <a:avLst/>
          </a:prstGeom>
        </p:spPr>
        <p:txBody>
          <a:bodyPr/>
          <a:lstStyle>
            <a:lvl1pPr indent="12700">
              <a:spcBef>
                <a:spcPts val="100"/>
              </a:spcBef>
              <a:defRPr b="0"/>
            </a:lvl1pPr>
          </a:lstStyle>
          <a:p>
            <a:pPr/>
            <a:r>
              <a:t>BENZODIAZEPINES</a:t>
            </a:r>
          </a:p>
        </p:txBody>
      </p:sp>
      <p:sp>
        <p:nvSpPr>
          <p:cNvPr id="188" name="object 3"/>
          <p:cNvSpPr txBox="1"/>
          <p:nvPr/>
        </p:nvSpPr>
        <p:spPr>
          <a:xfrm>
            <a:off x="688340" y="1640200"/>
            <a:ext cx="3784601" cy="44121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355600" indent="-342900">
              <a:spcBef>
                <a:spcPts val="500"/>
              </a:spcBef>
              <a:buSzPct val="100000"/>
              <a:buChar char="•"/>
              <a:tabLst>
                <a:tab pos="342900" algn="l"/>
                <a:tab pos="355600" algn="l"/>
              </a:tabLst>
              <a:defRPr spc="-5">
                <a:solidFill>
                  <a:srgbClr val="7CB6E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Short acting </a:t>
            </a:r>
            <a:r>
              <a:rPr spc="0"/>
              <a:t>– </a:t>
            </a:r>
            <a:r>
              <a:t>less than </a:t>
            </a:r>
            <a:r>
              <a:rPr spc="-10"/>
              <a:t>12</a:t>
            </a:r>
            <a:r>
              <a:rPr spc="20"/>
              <a:t> </a:t>
            </a:r>
            <a:r>
              <a:t>hours</a:t>
            </a:r>
          </a:p>
          <a:p>
            <a:pPr marL="355600" indent="-342900">
              <a:spcBef>
                <a:spcPts val="400"/>
              </a:spcBef>
              <a:buSzPct val="100000"/>
              <a:buChar char="-"/>
              <a:tabLst>
                <a:tab pos="342900" algn="l"/>
                <a:tab pos="355600" algn="l"/>
              </a:tabLst>
              <a:defRPr spc="-10">
                <a:latin typeface="Arial"/>
                <a:ea typeface="Arial"/>
                <a:cs typeface="Arial"/>
                <a:sym typeface="Arial"/>
              </a:defRPr>
            </a:pPr>
            <a:r>
              <a:t>Lorazepam</a:t>
            </a:r>
          </a:p>
          <a:p>
            <a:pPr marL="355600" indent="-342900">
              <a:spcBef>
                <a:spcPts val="400"/>
              </a:spcBef>
              <a:buSzPct val="100000"/>
              <a:buChar char="-"/>
              <a:tabLst>
                <a:tab pos="342900" algn="l"/>
                <a:tab pos="355600" algn="l"/>
              </a:tabLst>
              <a:defRPr spc="-25">
                <a:latin typeface="Arial"/>
                <a:ea typeface="Arial"/>
                <a:cs typeface="Arial"/>
                <a:sym typeface="Arial"/>
              </a:defRPr>
            </a:pPr>
            <a:r>
              <a:t>Temazepam</a:t>
            </a:r>
          </a:p>
          <a:p>
            <a:pPr marL="355600" indent="-342900">
              <a:spcBef>
                <a:spcPts val="400"/>
              </a:spcBef>
              <a:buSzPct val="100000"/>
              <a:buChar char="-"/>
              <a:tabLst>
                <a:tab pos="342900" algn="l"/>
                <a:tab pos="355600" algn="l"/>
              </a:tabLst>
              <a:defRPr spc="-5">
                <a:latin typeface="Arial"/>
                <a:ea typeface="Arial"/>
                <a:cs typeface="Arial"/>
                <a:sym typeface="Arial"/>
              </a:defRPr>
            </a:pPr>
            <a:r>
              <a:t>Oxazepam</a:t>
            </a:r>
          </a:p>
          <a:p>
            <a:pPr marL="355600" indent="-342900">
              <a:spcBef>
                <a:spcPts val="400"/>
              </a:spcBef>
              <a:buSzPct val="100000"/>
              <a:buChar char="-"/>
              <a:tabLst>
                <a:tab pos="342900" algn="l"/>
                <a:tab pos="355600" algn="l"/>
              </a:tabLst>
              <a:defRPr spc="-10">
                <a:latin typeface="Arial"/>
                <a:ea typeface="Arial"/>
                <a:cs typeface="Arial"/>
                <a:sym typeface="Arial"/>
              </a:defRPr>
            </a:pPr>
            <a:r>
              <a:t>Triazolam</a:t>
            </a:r>
          </a:p>
          <a:p>
            <a:pPr>
              <a:defRPr sz="2600">
                <a:latin typeface="Arial"/>
                <a:ea typeface="Arial"/>
                <a:cs typeface="Arial"/>
                <a:sym typeface="Arial"/>
              </a:defRPr>
            </a:pPr>
          </a:p>
          <a:p>
            <a:pPr marL="355600" indent="-342900">
              <a:buSzPct val="100000"/>
              <a:buChar char="•"/>
              <a:tabLst>
                <a:tab pos="342900" algn="l"/>
                <a:tab pos="355600" algn="l"/>
              </a:tabLst>
              <a:defRPr spc="-5">
                <a:solidFill>
                  <a:srgbClr val="7CB6E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Long acting </a:t>
            </a:r>
            <a:r>
              <a:rPr spc="0"/>
              <a:t>– </a:t>
            </a:r>
            <a:r>
              <a:t>more than </a:t>
            </a:r>
            <a:r>
              <a:rPr spc="-10"/>
              <a:t>24</a:t>
            </a:r>
            <a:r>
              <a:rPr spc="10"/>
              <a:t> </a:t>
            </a:r>
            <a:r>
              <a:t>hours</a:t>
            </a:r>
          </a:p>
          <a:p>
            <a:pPr marL="355600" indent="-342900">
              <a:spcBef>
                <a:spcPts val="400"/>
              </a:spcBef>
              <a:buSzPct val="100000"/>
              <a:buChar char="-"/>
              <a:tabLst>
                <a:tab pos="342900" algn="l"/>
                <a:tab pos="355600" algn="l"/>
              </a:tabLst>
              <a:defRPr spc="-5">
                <a:latin typeface="Arial"/>
                <a:ea typeface="Arial"/>
                <a:cs typeface="Arial"/>
                <a:sym typeface="Arial"/>
              </a:defRPr>
            </a:pPr>
            <a:r>
              <a:t>Diazepam</a:t>
            </a:r>
          </a:p>
          <a:p>
            <a:pPr marL="355600" indent="-342900">
              <a:spcBef>
                <a:spcPts val="400"/>
              </a:spcBef>
              <a:buSzPct val="100000"/>
              <a:buChar char="-"/>
              <a:tabLst>
                <a:tab pos="342900" algn="l"/>
                <a:tab pos="355600" algn="l"/>
              </a:tabLst>
              <a:defRPr spc="-5">
                <a:latin typeface="Arial"/>
                <a:ea typeface="Arial"/>
                <a:cs typeface="Arial"/>
                <a:sym typeface="Arial"/>
              </a:defRPr>
            </a:pPr>
            <a:r>
              <a:t>Nitrazepam</a:t>
            </a:r>
          </a:p>
          <a:p>
            <a:pPr marL="355600" indent="-342900">
              <a:spcBef>
                <a:spcPts val="400"/>
              </a:spcBef>
              <a:buSzPct val="100000"/>
              <a:buChar char="-"/>
              <a:tabLst>
                <a:tab pos="342900" algn="l"/>
                <a:tab pos="355600" algn="l"/>
              </a:tabLst>
              <a:defRPr spc="-5">
                <a:latin typeface="Arial"/>
                <a:ea typeface="Arial"/>
                <a:cs typeface="Arial"/>
                <a:sym typeface="Arial"/>
              </a:defRPr>
            </a:pPr>
            <a:r>
              <a:t>Flurazepam</a:t>
            </a:r>
          </a:p>
          <a:p>
            <a:pPr marL="355600" indent="-342900">
              <a:spcBef>
                <a:spcPts val="400"/>
              </a:spcBef>
              <a:buSzPct val="100000"/>
              <a:buChar char="-"/>
              <a:tabLst>
                <a:tab pos="342900" algn="l"/>
                <a:tab pos="355600" algn="l"/>
              </a:tabLst>
              <a:defRPr spc="-5">
                <a:latin typeface="Arial"/>
                <a:ea typeface="Arial"/>
                <a:cs typeface="Arial"/>
                <a:sym typeface="Arial"/>
              </a:defRPr>
            </a:pPr>
            <a:r>
              <a:t>Chlordiazepoxide</a:t>
            </a:r>
          </a:p>
          <a:p>
            <a:pPr marL="355600" indent="-342900">
              <a:spcBef>
                <a:spcPts val="400"/>
              </a:spcBef>
              <a:buSzPct val="100000"/>
              <a:buChar char="-"/>
              <a:tabLst>
                <a:tab pos="342900" algn="l"/>
                <a:tab pos="355600" algn="l"/>
              </a:tabLst>
              <a:defRPr spc="-5">
                <a:latin typeface="Arial"/>
                <a:ea typeface="Arial"/>
                <a:cs typeface="Arial"/>
                <a:sym typeface="Arial"/>
              </a:defRPr>
            </a:pPr>
            <a:r>
              <a:t>Clobazam</a:t>
            </a:r>
          </a:p>
          <a:p>
            <a:pPr marL="355600" indent="-342900">
              <a:spcBef>
                <a:spcPts val="400"/>
              </a:spcBef>
              <a:buSzPct val="100000"/>
              <a:buChar char="-"/>
              <a:tabLst>
                <a:tab pos="342900" algn="l"/>
                <a:tab pos="355600" algn="l"/>
              </a:tabLst>
              <a:defRPr spc="-5">
                <a:latin typeface="Arial"/>
                <a:ea typeface="Arial"/>
                <a:cs typeface="Arial"/>
                <a:sym typeface="Arial"/>
              </a:defRPr>
            </a:pPr>
            <a:r>
              <a:t>Chlorazepate</a:t>
            </a:r>
          </a:p>
          <a:p>
            <a:pPr marL="355600" indent="-342900">
              <a:spcBef>
                <a:spcPts val="400"/>
              </a:spcBef>
              <a:buSzPct val="100000"/>
              <a:buChar char="-"/>
              <a:tabLst>
                <a:tab pos="342900" algn="l"/>
                <a:tab pos="355600" algn="l"/>
              </a:tabLst>
              <a:defRPr spc="-5">
                <a:latin typeface="Arial"/>
                <a:ea typeface="Arial"/>
                <a:cs typeface="Arial"/>
                <a:sym typeface="Arial"/>
              </a:defRPr>
            </a:pPr>
            <a:r>
              <a:t>Alprazolam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