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19" r:id="rId1"/>
  </p:sldMasterIdLst>
  <p:notesMasterIdLst>
    <p:notesMasterId r:id="rId50"/>
  </p:notesMasterIdLst>
  <p:sldIdLst>
    <p:sldId id="256" r:id="rId2"/>
    <p:sldId id="257" r:id="rId3"/>
    <p:sldId id="258" r:id="rId4"/>
    <p:sldId id="261" r:id="rId5"/>
    <p:sldId id="262" r:id="rId6"/>
    <p:sldId id="286" r:id="rId7"/>
    <p:sldId id="330" r:id="rId8"/>
    <p:sldId id="318" r:id="rId9"/>
    <p:sldId id="263" r:id="rId10"/>
    <p:sldId id="320" r:id="rId11"/>
    <p:sldId id="317" r:id="rId12"/>
    <p:sldId id="315" r:id="rId13"/>
    <p:sldId id="264" r:id="rId14"/>
    <p:sldId id="265" r:id="rId15"/>
    <p:sldId id="327" r:id="rId16"/>
    <p:sldId id="328" r:id="rId17"/>
    <p:sldId id="329" r:id="rId18"/>
    <p:sldId id="266" r:id="rId19"/>
    <p:sldId id="267" r:id="rId20"/>
    <p:sldId id="322" r:id="rId21"/>
    <p:sldId id="287" r:id="rId22"/>
    <p:sldId id="296" r:id="rId23"/>
    <p:sldId id="307" r:id="rId24"/>
    <p:sldId id="306" r:id="rId25"/>
    <p:sldId id="314" r:id="rId26"/>
    <p:sldId id="295" r:id="rId27"/>
    <p:sldId id="310" r:id="rId28"/>
    <p:sldId id="309" r:id="rId29"/>
    <p:sldId id="268" r:id="rId30"/>
    <p:sldId id="323" r:id="rId31"/>
    <p:sldId id="325" r:id="rId32"/>
    <p:sldId id="299" r:id="rId33"/>
    <p:sldId id="300" r:id="rId34"/>
    <p:sldId id="304" r:id="rId35"/>
    <p:sldId id="301" r:id="rId36"/>
    <p:sldId id="326" r:id="rId37"/>
    <p:sldId id="319" r:id="rId38"/>
    <p:sldId id="324" r:id="rId39"/>
    <p:sldId id="272" r:id="rId40"/>
    <p:sldId id="274" r:id="rId41"/>
    <p:sldId id="273" r:id="rId42"/>
    <p:sldId id="292" r:id="rId43"/>
    <p:sldId id="275" r:id="rId44"/>
    <p:sldId id="285" r:id="rId45"/>
    <p:sldId id="277" r:id="rId46"/>
    <p:sldId id="260" r:id="rId47"/>
    <p:sldId id="321" r:id="rId48"/>
    <p:sldId id="259"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5D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 uri="{1BD7E111-0CB8-44D6-8891-C1BB2F81B7CC}">
      <p1710:readonlyRecommended xmlns="" xmlns:p1710="http://schemas.microsoft.com/office/powerpoint/2017/10/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67"/>
    <p:restoredTop sz="94715"/>
  </p:normalViewPr>
  <p:slideViewPr>
    <p:cSldViewPr snapToGrid="0">
      <p:cViewPr varScale="1">
        <p:scale>
          <a:sx n="64" d="100"/>
          <a:sy n="64" d="100"/>
        </p:scale>
        <p:origin x="-528" y="-6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61580B-A629-594F-875B-61EA4F6A2C1E}" type="doc">
      <dgm:prSet loTypeId="urn:microsoft.com/office/officeart/2005/8/layout/hierarchy2" loCatId="" qsTypeId="urn:microsoft.com/office/officeart/2005/8/quickstyle/simple1" qsCatId="simple" csTypeId="urn:microsoft.com/office/officeart/2005/8/colors/accent1_2" csCatId="accent1" phldr="1"/>
      <dgm:spPr/>
      <dgm:t>
        <a:bodyPr/>
        <a:lstStyle/>
        <a:p>
          <a:endParaRPr lang="en-GB"/>
        </a:p>
      </dgm:t>
    </dgm:pt>
    <dgm:pt modelId="{C8670CC9-79FA-5D4E-BB47-C0D5F798E3EF}">
      <dgm:prSet phldrT="[Text]" custT="1"/>
      <dgm:spPr/>
      <dgm:t>
        <a:bodyPr/>
        <a:lstStyle/>
        <a:p>
          <a:r>
            <a:rPr lang="en-GB" sz="1600" dirty="0"/>
            <a:t>BIOLOGICAL BASIS</a:t>
          </a:r>
        </a:p>
      </dgm:t>
    </dgm:pt>
    <dgm:pt modelId="{E1B2AA4F-40DD-924A-8F96-227EA466CA73}" type="parTrans" cxnId="{388882B8-3A98-644A-AACA-2DF571D35FF3}">
      <dgm:prSet/>
      <dgm:spPr/>
      <dgm:t>
        <a:bodyPr/>
        <a:lstStyle/>
        <a:p>
          <a:endParaRPr lang="en-GB"/>
        </a:p>
      </dgm:t>
    </dgm:pt>
    <dgm:pt modelId="{B4E1D28B-BE61-A341-B411-F1211D2DE3B0}" type="sibTrans" cxnId="{388882B8-3A98-644A-AACA-2DF571D35FF3}">
      <dgm:prSet/>
      <dgm:spPr/>
      <dgm:t>
        <a:bodyPr/>
        <a:lstStyle/>
        <a:p>
          <a:endParaRPr lang="en-GB"/>
        </a:p>
      </dgm:t>
    </dgm:pt>
    <dgm:pt modelId="{FD37923C-88B8-F047-A9FA-BC55667B7524}">
      <dgm:prSet phldrT="[Text]" custT="1"/>
      <dgm:spPr/>
      <dgm:t>
        <a:bodyPr/>
        <a:lstStyle/>
        <a:p>
          <a:r>
            <a:rPr lang="en-GB" sz="1600" dirty="0"/>
            <a:t>FUNCTIONAL NEUROANATOMY</a:t>
          </a:r>
        </a:p>
      </dgm:t>
    </dgm:pt>
    <dgm:pt modelId="{553D3FAB-0B29-0545-9858-649F88BBD7F4}" type="parTrans" cxnId="{14B79BFE-4BD9-3D45-AAB8-4AFCD0F0AC38}">
      <dgm:prSet custT="1"/>
      <dgm:spPr/>
      <dgm:t>
        <a:bodyPr/>
        <a:lstStyle/>
        <a:p>
          <a:endParaRPr lang="en-GB" sz="1600"/>
        </a:p>
      </dgm:t>
    </dgm:pt>
    <dgm:pt modelId="{B4985A44-A93A-B246-8A7C-9370FB7CCD9F}" type="sibTrans" cxnId="{14B79BFE-4BD9-3D45-AAB8-4AFCD0F0AC38}">
      <dgm:prSet/>
      <dgm:spPr/>
      <dgm:t>
        <a:bodyPr/>
        <a:lstStyle/>
        <a:p>
          <a:endParaRPr lang="en-GB"/>
        </a:p>
      </dgm:t>
    </dgm:pt>
    <dgm:pt modelId="{467E890E-DDF2-A04B-A3A7-984C8E72DD5E}">
      <dgm:prSet phldrT="[Text]" custT="1"/>
      <dgm:spPr/>
      <dgm:t>
        <a:bodyPr/>
        <a:lstStyle/>
        <a:p>
          <a:r>
            <a:rPr lang="en-GB" sz="1600" dirty="0"/>
            <a:t>NEUROCHEMICAL CORELATES</a:t>
          </a:r>
        </a:p>
      </dgm:t>
    </dgm:pt>
    <dgm:pt modelId="{E5FB2247-7E78-AF43-8170-25024751F0BF}" type="parTrans" cxnId="{98575E5E-480B-C04B-88CA-3865E7727EC8}">
      <dgm:prSet custT="1"/>
      <dgm:spPr/>
      <dgm:t>
        <a:bodyPr/>
        <a:lstStyle/>
        <a:p>
          <a:endParaRPr lang="en-GB" sz="1600"/>
        </a:p>
      </dgm:t>
    </dgm:pt>
    <dgm:pt modelId="{E66F3EBD-B6DD-914D-8BB2-5495255FA4B0}" type="sibTrans" cxnId="{98575E5E-480B-C04B-88CA-3865E7727EC8}">
      <dgm:prSet/>
      <dgm:spPr/>
      <dgm:t>
        <a:bodyPr/>
        <a:lstStyle/>
        <a:p>
          <a:endParaRPr lang="en-GB"/>
        </a:p>
      </dgm:t>
    </dgm:pt>
    <dgm:pt modelId="{84644139-5843-7A45-8E81-748A4EE2C875}">
      <dgm:prSet phldrT="[Text]" custT="1"/>
      <dgm:spPr/>
      <dgm:t>
        <a:bodyPr/>
        <a:lstStyle/>
        <a:p>
          <a:r>
            <a:rPr lang="en-GB" sz="1600" dirty="0"/>
            <a:t>GENITIC AND ENVIRONMENTAL FACTORS</a:t>
          </a:r>
        </a:p>
      </dgm:t>
    </dgm:pt>
    <dgm:pt modelId="{3B5AEE84-22BD-1B4C-BBF9-0DBD12E67E8C}" type="parTrans" cxnId="{BDB5F063-1EC3-484C-96D3-14A80817329C}">
      <dgm:prSet custT="1"/>
      <dgm:spPr/>
      <dgm:t>
        <a:bodyPr/>
        <a:lstStyle/>
        <a:p>
          <a:endParaRPr lang="en-GB" sz="1600"/>
        </a:p>
      </dgm:t>
    </dgm:pt>
    <dgm:pt modelId="{72DE5EE2-7AB6-B24A-B56E-824B49C8478D}" type="sibTrans" cxnId="{BDB5F063-1EC3-484C-96D3-14A80817329C}">
      <dgm:prSet/>
      <dgm:spPr/>
      <dgm:t>
        <a:bodyPr/>
        <a:lstStyle/>
        <a:p>
          <a:endParaRPr lang="en-GB"/>
        </a:p>
      </dgm:t>
    </dgm:pt>
    <dgm:pt modelId="{2370B022-F139-844E-81AA-3AB4F115FD80}">
      <dgm:prSet custT="1"/>
      <dgm:spPr/>
      <dgm:t>
        <a:bodyPr/>
        <a:lstStyle/>
        <a:p>
          <a:r>
            <a:rPr lang="en-GB" sz="1600" dirty="0"/>
            <a:t>NORADRENERGIC SYSTEM</a:t>
          </a:r>
        </a:p>
      </dgm:t>
    </dgm:pt>
    <dgm:pt modelId="{CFDD3D3C-DB73-754B-92F5-74883FF3C691}" type="parTrans" cxnId="{E2708962-CBA9-F34E-9018-059A2AFD6E55}">
      <dgm:prSet custT="1"/>
      <dgm:spPr/>
      <dgm:t>
        <a:bodyPr/>
        <a:lstStyle/>
        <a:p>
          <a:endParaRPr lang="en-GB" sz="1600"/>
        </a:p>
      </dgm:t>
    </dgm:pt>
    <dgm:pt modelId="{DCFAAF87-B622-454E-A4FA-747DAE5F7F6F}" type="sibTrans" cxnId="{E2708962-CBA9-F34E-9018-059A2AFD6E55}">
      <dgm:prSet/>
      <dgm:spPr/>
      <dgm:t>
        <a:bodyPr/>
        <a:lstStyle/>
        <a:p>
          <a:endParaRPr lang="en-GB"/>
        </a:p>
      </dgm:t>
    </dgm:pt>
    <dgm:pt modelId="{281E85F6-D445-3741-A0A5-F25BD0E6568E}">
      <dgm:prSet custT="1"/>
      <dgm:spPr/>
      <dgm:t>
        <a:bodyPr/>
        <a:lstStyle/>
        <a:p>
          <a:r>
            <a:rPr lang="en-GB" sz="1600" dirty="0"/>
            <a:t>SERITONERGIC SYSTEM</a:t>
          </a:r>
        </a:p>
      </dgm:t>
    </dgm:pt>
    <dgm:pt modelId="{D564B0B4-4062-8D4E-AFEA-9AD02FD81657}" type="parTrans" cxnId="{ACE884F0-69FD-CC47-81A1-B3E91D117803}">
      <dgm:prSet custT="1"/>
      <dgm:spPr/>
      <dgm:t>
        <a:bodyPr/>
        <a:lstStyle/>
        <a:p>
          <a:endParaRPr lang="en-GB" sz="1600"/>
        </a:p>
      </dgm:t>
    </dgm:pt>
    <dgm:pt modelId="{2250768B-B446-5B48-B240-8409C87C86EF}" type="sibTrans" cxnId="{ACE884F0-69FD-CC47-81A1-B3E91D117803}">
      <dgm:prSet/>
      <dgm:spPr/>
      <dgm:t>
        <a:bodyPr/>
        <a:lstStyle/>
        <a:p>
          <a:endParaRPr lang="en-GB"/>
        </a:p>
      </dgm:t>
    </dgm:pt>
    <dgm:pt modelId="{642B4F60-295E-D240-AF44-14051ADBEC68}">
      <dgm:prSet custT="1"/>
      <dgm:spPr/>
      <dgm:t>
        <a:bodyPr/>
        <a:lstStyle/>
        <a:p>
          <a:r>
            <a:rPr lang="en-GB" sz="1600" dirty="0" err="1"/>
            <a:t>GABAnergic</a:t>
          </a:r>
          <a:endParaRPr lang="en-GB" sz="1600" dirty="0"/>
        </a:p>
        <a:p>
          <a:r>
            <a:rPr lang="en-GB" sz="1600" dirty="0"/>
            <a:t> system</a:t>
          </a:r>
        </a:p>
      </dgm:t>
    </dgm:pt>
    <dgm:pt modelId="{B1B8EE81-028F-8740-A80C-99641DBEDBD3}" type="parTrans" cxnId="{F57426E6-BD27-1A42-BA01-53CD4CA73AAB}">
      <dgm:prSet custT="1"/>
      <dgm:spPr/>
      <dgm:t>
        <a:bodyPr/>
        <a:lstStyle/>
        <a:p>
          <a:endParaRPr lang="en-GB" sz="1600"/>
        </a:p>
      </dgm:t>
    </dgm:pt>
    <dgm:pt modelId="{2A215A34-8462-364F-BCB8-55BB064454D1}" type="sibTrans" cxnId="{F57426E6-BD27-1A42-BA01-53CD4CA73AAB}">
      <dgm:prSet/>
      <dgm:spPr/>
      <dgm:t>
        <a:bodyPr/>
        <a:lstStyle/>
        <a:p>
          <a:endParaRPr lang="en-GB"/>
        </a:p>
      </dgm:t>
    </dgm:pt>
    <dgm:pt modelId="{E9CE0E47-12D8-A04C-B756-C205D622E789}">
      <dgm:prSet custT="1"/>
      <dgm:spPr/>
      <dgm:t>
        <a:bodyPr/>
        <a:lstStyle/>
        <a:p>
          <a:r>
            <a:rPr lang="en-GB" sz="1600" dirty="0"/>
            <a:t>NEUROSTEROIDS</a:t>
          </a:r>
        </a:p>
      </dgm:t>
    </dgm:pt>
    <dgm:pt modelId="{4FE00C89-B14A-7D49-A65B-68C9ABE8C26E}" type="parTrans" cxnId="{8CDC9A80-3117-564A-A245-209B624AC30C}">
      <dgm:prSet custT="1"/>
      <dgm:spPr/>
      <dgm:t>
        <a:bodyPr/>
        <a:lstStyle/>
        <a:p>
          <a:endParaRPr lang="en-GB" sz="1600"/>
        </a:p>
      </dgm:t>
    </dgm:pt>
    <dgm:pt modelId="{D7A183BD-74CE-2B45-A43E-F1C44344B082}" type="sibTrans" cxnId="{8CDC9A80-3117-564A-A245-209B624AC30C}">
      <dgm:prSet/>
      <dgm:spPr/>
      <dgm:t>
        <a:bodyPr/>
        <a:lstStyle/>
        <a:p>
          <a:endParaRPr lang="en-GB"/>
        </a:p>
      </dgm:t>
    </dgm:pt>
    <dgm:pt modelId="{F2289079-9D14-E24D-8FA3-A823CB580F15}">
      <dgm:prSet custT="1"/>
      <dgm:spPr/>
      <dgm:t>
        <a:bodyPr/>
        <a:lstStyle/>
        <a:p>
          <a:r>
            <a:rPr lang="en-GB" sz="1600" dirty="0"/>
            <a:t>HORMONES OF HPA AXIS</a:t>
          </a:r>
        </a:p>
      </dgm:t>
    </dgm:pt>
    <dgm:pt modelId="{4687CB98-006B-AC43-B5DE-3A216E5ACC30}" type="parTrans" cxnId="{8E5B79A7-9E12-814D-B5D5-24D7991385ED}">
      <dgm:prSet custT="1"/>
      <dgm:spPr/>
      <dgm:t>
        <a:bodyPr/>
        <a:lstStyle/>
        <a:p>
          <a:endParaRPr lang="en-GB" sz="1600"/>
        </a:p>
      </dgm:t>
    </dgm:pt>
    <dgm:pt modelId="{A74402ED-4CAF-8543-B57D-1D98FB3085DB}" type="sibTrans" cxnId="{8E5B79A7-9E12-814D-B5D5-24D7991385ED}">
      <dgm:prSet/>
      <dgm:spPr/>
      <dgm:t>
        <a:bodyPr/>
        <a:lstStyle/>
        <a:p>
          <a:endParaRPr lang="en-GB"/>
        </a:p>
      </dgm:t>
    </dgm:pt>
    <dgm:pt modelId="{66063226-F860-164E-8F54-788FB46AD93E}">
      <dgm:prSet custT="1"/>
      <dgm:spPr/>
      <dgm:t>
        <a:bodyPr/>
        <a:lstStyle/>
        <a:p>
          <a:r>
            <a:rPr lang="en-GB" sz="1600" dirty="0"/>
            <a:t>OTHER PEPTIDES</a:t>
          </a:r>
        </a:p>
      </dgm:t>
    </dgm:pt>
    <dgm:pt modelId="{FFF89039-1B69-084B-B3B0-D578D0D83D1F}" type="parTrans" cxnId="{02E6A145-26F1-4A44-A6B7-96BA7F09AC30}">
      <dgm:prSet custT="1"/>
      <dgm:spPr/>
      <dgm:t>
        <a:bodyPr/>
        <a:lstStyle/>
        <a:p>
          <a:endParaRPr lang="en-GB" sz="1600"/>
        </a:p>
      </dgm:t>
    </dgm:pt>
    <dgm:pt modelId="{FA370F75-8ECC-0D4F-BF36-A3EC81CDC87F}" type="sibTrans" cxnId="{02E6A145-26F1-4A44-A6B7-96BA7F09AC30}">
      <dgm:prSet/>
      <dgm:spPr/>
      <dgm:t>
        <a:bodyPr/>
        <a:lstStyle/>
        <a:p>
          <a:endParaRPr lang="en-GB"/>
        </a:p>
      </dgm:t>
    </dgm:pt>
    <dgm:pt modelId="{CBB33E11-96A1-F842-ACEC-8CE1EC344DCC}" type="pres">
      <dgm:prSet presAssocID="{7761580B-A629-594F-875B-61EA4F6A2C1E}" presName="diagram" presStyleCnt="0">
        <dgm:presLayoutVars>
          <dgm:chPref val="1"/>
          <dgm:dir/>
          <dgm:animOne val="branch"/>
          <dgm:animLvl val="lvl"/>
          <dgm:resizeHandles val="exact"/>
        </dgm:presLayoutVars>
      </dgm:prSet>
      <dgm:spPr/>
      <dgm:t>
        <a:bodyPr/>
        <a:lstStyle/>
        <a:p>
          <a:endParaRPr lang="en-US"/>
        </a:p>
      </dgm:t>
    </dgm:pt>
    <dgm:pt modelId="{00AE3644-7579-CC45-87B9-7FE3A0F97C9E}" type="pres">
      <dgm:prSet presAssocID="{C8670CC9-79FA-5D4E-BB47-C0D5F798E3EF}" presName="root1" presStyleCnt="0"/>
      <dgm:spPr/>
    </dgm:pt>
    <dgm:pt modelId="{3171FAB2-8EE6-5F4A-8650-2275C4872A58}" type="pres">
      <dgm:prSet presAssocID="{C8670CC9-79FA-5D4E-BB47-C0D5F798E3EF}" presName="LevelOneTextNode" presStyleLbl="node0" presStyleIdx="0" presStyleCnt="1" custScaleX="154418" custLinFactNeighborX="-16773" custLinFactNeighborY="34851">
        <dgm:presLayoutVars>
          <dgm:chPref val="3"/>
        </dgm:presLayoutVars>
      </dgm:prSet>
      <dgm:spPr/>
      <dgm:t>
        <a:bodyPr/>
        <a:lstStyle/>
        <a:p>
          <a:endParaRPr lang="en-US"/>
        </a:p>
      </dgm:t>
    </dgm:pt>
    <dgm:pt modelId="{7A92049F-2B90-6144-9ED2-0260C7316AA6}" type="pres">
      <dgm:prSet presAssocID="{C8670CC9-79FA-5D4E-BB47-C0D5F798E3EF}" presName="level2hierChild" presStyleCnt="0"/>
      <dgm:spPr/>
    </dgm:pt>
    <dgm:pt modelId="{C6AFCDF4-548A-E341-A28D-5582E4292112}" type="pres">
      <dgm:prSet presAssocID="{553D3FAB-0B29-0545-9858-649F88BBD7F4}" presName="conn2-1" presStyleLbl="parChTrans1D2" presStyleIdx="0" presStyleCnt="3"/>
      <dgm:spPr/>
      <dgm:t>
        <a:bodyPr/>
        <a:lstStyle/>
        <a:p>
          <a:endParaRPr lang="en-US"/>
        </a:p>
      </dgm:t>
    </dgm:pt>
    <dgm:pt modelId="{E4CCB6DE-16CD-C34B-8497-900A8284ABA5}" type="pres">
      <dgm:prSet presAssocID="{553D3FAB-0B29-0545-9858-649F88BBD7F4}" presName="connTx" presStyleLbl="parChTrans1D2" presStyleIdx="0" presStyleCnt="3"/>
      <dgm:spPr/>
      <dgm:t>
        <a:bodyPr/>
        <a:lstStyle/>
        <a:p>
          <a:endParaRPr lang="en-US"/>
        </a:p>
      </dgm:t>
    </dgm:pt>
    <dgm:pt modelId="{4842C603-0EFC-8041-8E17-9E54682969B4}" type="pres">
      <dgm:prSet presAssocID="{FD37923C-88B8-F047-A9FA-BC55667B7524}" presName="root2" presStyleCnt="0"/>
      <dgm:spPr/>
    </dgm:pt>
    <dgm:pt modelId="{8C898378-5472-174F-948E-77E847646D8F}" type="pres">
      <dgm:prSet presAssocID="{FD37923C-88B8-F047-A9FA-BC55667B7524}" presName="LevelTwoTextNode" presStyleLbl="node2" presStyleIdx="0" presStyleCnt="3" custScaleX="189830" custLinFactY="63442" custLinFactNeighborX="19571" custLinFactNeighborY="100000">
        <dgm:presLayoutVars>
          <dgm:chPref val="3"/>
        </dgm:presLayoutVars>
      </dgm:prSet>
      <dgm:spPr/>
      <dgm:t>
        <a:bodyPr/>
        <a:lstStyle/>
        <a:p>
          <a:endParaRPr lang="en-US"/>
        </a:p>
      </dgm:t>
    </dgm:pt>
    <dgm:pt modelId="{3B868589-5518-9D4D-90B1-63EDC8947859}" type="pres">
      <dgm:prSet presAssocID="{FD37923C-88B8-F047-A9FA-BC55667B7524}" presName="level3hierChild" presStyleCnt="0"/>
      <dgm:spPr/>
    </dgm:pt>
    <dgm:pt modelId="{11F9E573-5FFC-FE41-85D1-781A40D82850}" type="pres">
      <dgm:prSet presAssocID="{E5FB2247-7E78-AF43-8170-25024751F0BF}" presName="conn2-1" presStyleLbl="parChTrans1D2" presStyleIdx="1" presStyleCnt="3"/>
      <dgm:spPr/>
      <dgm:t>
        <a:bodyPr/>
        <a:lstStyle/>
        <a:p>
          <a:endParaRPr lang="en-US"/>
        </a:p>
      </dgm:t>
    </dgm:pt>
    <dgm:pt modelId="{32F1F574-9B3D-8843-B6EB-D9906D1B7B14}" type="pres">
      <dgm:prSet presAssocID="{E5FB2247-7E78-AF43-8170-25024751F0BF}" presName="connTx" presStyleLbl="parChTrans1D2" presStyleIdx="1" presStyleCnt="3"/>
      <dgm:spPr/>
      <dgm:t>
        <a:bodyPr/>
        <a:lstStyle/>
        <a:p>
          <a:endParaRPr lang="en-US"/>
        </a:p>
      </dgm:t>
    </dgm:pt>
    <dgm:pt modelId="{D1B9A6BD-31FF-6546-9ECA-03BDD638B7B0}" type="pres">
      <dgm:prSet presAssocID="{467E890E-DDF2-A04B-A3A7-984C8E72DD5E}" presName="root2" presStyleCnt="0"/>
      <dgm:spPr/>
    </dgm:pt>
    <dgm:pt modelId="{92D4B82B-CB90-D440-B370-8B86C380FF7A}" type="pres">
      <dgm:prSet presAssocID="{467E890E-DDF2-A04B-A3A7-984C8E72DD5E}" presName="LevelTwoTextNode" presStyleLbl="node2" presStyleIdx="1" presStyleCnt="3" custScaleX="177080" custLinFactY="100000" custLinFactNeighborX="21337" custLinFactNeighborY="156495">
        <dgm:presLayoutVars>
          <dgm:chPref val="3"/>
        </dgm:presLayoutVars>
      </dgm:prSet>
      <dgm:spPr/>
      <dgm:t>
        <a:bodyPr/>
        <a:lstStyle/>
        <a:p>
          <a:endParaRPr lang="en-US"/>
        </a:p>
      </dgm:t>
    </dgm:pt>
    <dgm:pt modelId="{388B99D6-5F14-0049-8956-56A29943DD73}" type="pres">
      <dgm:prSet presAssocID="{467E890E-DDF2-A04B-A3A7-984C8E72DD5E}" presName="level3hierChild" presStyleCnt="0"/>
      <dgm:spPr/>
    </dgm:pt>
    <dgm:pt modelId="{4DA6D5B8-93DF-9946-8DD4-8A22E497B279}" type="pres">
      <dgm:prSet presAssocID="{CFDD3D3C-DB73-754B-92F5-74883FF3C691}" presName="conn2-1" presStyleLbl="parChTrans1D3" presStyleIdx="0" presStyleCnt="6"/>
      <dgm:spPr/>
      <dgm:t>
        <a:bodyPr/>
        <a:lstStyle/>
        <a:p>
          <a:endParaRPr lang="en-US"/>
        </a:p>
      </dgm:t>
    </dgm:pt>
    <dgm:pt modelId="{874A1AFE-04A2-4748-9B1F-41469C808B46}" type="pres">
      <dgm:prSet presAssocID="{CFDD3D3C-DB73-754B-92F5-74883FF3C691}" presName="connTx" presStyleLbl="parChTrans1D3" presStyleIdx="0" presStyleCnt="6"/>
      <dgm:spPr/>
      <dgm:t>
        <a:bodyPr/>
        <a:lstStyle/>
        <a:p>
          <a:endParaRPr lang="en-US"/>
        </a:p>
      </dgm:t>
    </dgm:pt>
    <dgm:pt modelId="{951A091C-8D54-1C49-831D-B7817E819EEF}" type="pres">
      <dgm:prSet presAssocID="{2370B022-F139-844E-81AA-3AB4F115FD80}" presName="root2" presStyleCnt="0"/>
      <dgm:spPr/>
    </dgm:pt>
    <dgm:pt modelId="{7222CF16-45D1-774E-A85D-2CC3A8BA3F4C}" type="pres">
      <dgm:prSet presAssocID="{2370B022-F139-844E-81AA-3AB4F115FD80}" presName="LevelTwoTextNode" presStyleLbl="node3" presStyleIdx="0" presStyleCnt="6" custScaleX="135021" custLinFactNeighborX="41188" custLinFactNeighborY="-3168">
        <dgm:presLayoutVars>
          <dgm:chPref val="3"/>
        </dgm:presLayoutVars>
      </dgm:prSet>
      <dgm:spPr/>
      <dgm:t>
        <a:bodyPr/>
        <a:lstStyle/>
        <a:p>
          <a:endParaRPr lang="en-US"/>
        </a:p>
      </dgm:t>
    </dgm:pt>
    <dgm:pt modelId="{E485A477-8037-9543-817D-BE952E727786}" type="pres">
      <dgm:prSet presAssocID="{2370B022-F139-844E-81AA-3AB4F115FD80}" presName="level3hierChild" presStyleCnt="0"/>
      <dgm:spPr/>
    </dgm:pt>
    <dgm:pt modelId="{BD3096FA-EBF4-984A-9072-9B1BF80F3522}" type="pres">
      <dgm:prSet presAssocID="{D564B0B4-4062-8D4E-AFEA-9AD02FD81657}" presName="conn2-1" presStyleLbl="parChTrans1D3" presStyleIdx="1" presStyleCnt="6"/>
      <dgm:spPr/>
      <dgm:t>
        <a:bodyPr/>
        <a:lstStyle/>
        <a:p>
          <a:endParaRPr lang="en-US"/>
        </a:p>
      </dgm:t>
    </dgm:pt>
    <dgm:pt modelId="{C4AAB9B5-2205-C346-AB3C-7849EAC0C725}" type="pres">
      <dgm:prSet presAssocID="{D564B0B4-4062-8D4E-AFEA-9AD02FD81657}" presName="connTx" presStyleLbl="parChTrans1D3" presStyleIdx="1" presStyleCnt="6"/>
      <dgm:spPr/>
      <dgm:t>
        <a:bodyPr/>
        <a:lstStyle/>
        <a:p>
          <a:endParaRPr lang="en-US"/>
        </a:p>
      </dgm:t>
    </dgm:pt>
    <dgm:pt modelId="{923A39EA-1F40-0442-B018-EFE286494C2E}" type="pres">
      <dgm:prSet presAssocID="{281E85F6-D445-3741-A0A5-F25BD0E6568E}" presName="root2" presStyleCnt="0"/>
      <dgm:spPr/>
    </dgm:pt>
    <dgm:pt modelId="{5C323D70-A7E1-5B49-888A-C413BEC259B4}" type="pres">
      <dgm:prSet presAssocID="{281E85F6-D445-3741-A0A5-F25BD0E6568E}" presName="LevelTwoTextNode" presStyleLbl="node3" presStyleIdx="1" presStyleCnt="6" custScaleX="125380" custLinFactNeighborX="41239" custLinFactNeighborY="-1572">
        <dgm:presLayoutVars>
          <dgm:chPref val="3"/>
        </dgm:presLayoutVars>
      </dgm:prSet>
      <dgm:spPr/>
      <dgm:t>
        <a:bodyPr/>
        <a:lstStyle/>
        <a:p>
          <a:endParaRPr lang="en-US"/>
        </a:p>
      </dgm:t>
    </dgm:pt>
    <dgm:pt modelId="{CE3E2874-034E-2748-ACD4-476CBA12FCB8}" type="pres">
      <dgm:prSet presAssocID="{281E85F6-D445-3741-A0A5-F25BD0E6568E}" presName="level3hierChild" presStyleCnt="0"/>
      <dgm:spPr/>
    </dgm:pt>
    <dgm:pt modelId="{3E6DDDF5-2500-4941-9A7D-F5E010599836}" type="pres">
      <dgm:prSet presAssocID="{B1B8EE81-028F-8740-A80C-99641DBEDBD3}" presName="conn2-1" presStyleLbl="parChTrans1D3" presStyleIdx="2" presStyleCnt="6"/>
      <dgm:spPr/>
      <dgm:t>
        <a:bodyPr/>
        <a:lstStyle/>
        <a:p>
          <a:endParaRPr lang="en-US"/>
        </a:p>
      </dgm:t>
    </dgm:pt>
    <dgm:pt modelId="{7E592B91-497D-C145-9FC9-1E685E8F2474}" type="pres">
      <dgm:prSet presAssocID="{B1B8EE81-028F-8740-A80C-99641DBEDBD3}" presName="connTx" presStyleLbl="parChTrans1D3" presStyleIdx="2" presStyleCnt="6"/>
      <dgm:spPr/>
      <dgm:t>
        <a:bodyPr/>
        <a:lstStyle/>
        <a:p>
          <a:endParaRPr lang="en-US"/>
        </a:p>
      </dgm:t>
    </dgm:pt>
    <dgm:pt modelId="{3153EA50-809D-2944-A9FF-0079B43D8B40}" type="pres">
      <dgm:prSet presAssocID="{642B4F60-295E-D240-AF44-14051ADBEC68}" presName="root2" presStyleCnt="0"/>
      <dgm:spPr/>
    </dgm:pt>
    <dgm:pt modelId="{A33C06E8-1639-3C4E-8787-9AC9E3123B19}" type="pres">
      <dgm:prSet presAssocID="{642B4F60-295E-D240-AF44-14051ADBEC68}" presName="LevelTwoTextNode" presStyleLbl="node3" presStyleIdx="2" presStyleCnt="6" custScaleX="126431" custLinFactNeighborX="49130" custLinFactNeighborY="-3224">
        <dgm:presLayoutVars>
          <dgm:chPref val="3"/>
        </dgm:presLayoutVars>
      </dgm:prSet>
      <dgm:spPr/>
      <dgm:t>
        <a:bodyPr/>
        <a:lstStyle/>
        <a:p>
          <a:endParaRPr lang="en-US"/>
        </a:p>
      </dgm:t>
    </dgm:pt>
    <dgm:pt modelId="{56BA4996-D63C-574D-B971-DFB49A8849F3}" type="pres">
      <dgm:prSet presAssocID="{642B4F60-295E-D240-AF44-14051ADBEC68}" presName="level3hierChild" presStyleCnt="0"/>
      <dgm:spPr/>
    </dgm:pt>
    <dgm:pt modelId="{B7DDBBE4-A4FA-754A-97B9-0BF471B9EBE6}" type="pres">
      <dgm:prSet presAssocID="{4FE00C89-B14A-7D49-A65B-68C9ABE8C26E}" presName="conn2-1" presStyleLbl="parChTrans1D3" presStyleIdx="3" presStyleCnt="6"/>
      <dgm:spPr/>
      <dgm:t>
        <a:bodyPr/>
        <a:lstStyle/>
        <a:p>
          <a:endParaRPr lang="en-US"/>
        </a:p>
      </dgm:t>
    </dgm:pt>
    <dgm:pt modelId="{77CEE6DD-6B3F-C341-9212-B24ED61599AD}" type="pres">
      <dgm:prSet presAssocID="{4FE00C89-B14A-7D49-A65B-68C9ABE8C26E}" presName="connTx" presStyleLbl="parChTrans1D3" presStyleIdx="3" presStyleCnt="6"/>
      <dgm:spPr/>
      <dgm:t>
        <a:bodyPr/>
        <a:lstStyle/>
        <a:p>
          <a:endParaRPr lang="en-US"/>
        </a:p>
      </dgm:t>
    </dgm:pt>
    <dgm:pt modelId="{25BBF05F-350F-AF48-BDA1-FBCF88D2FF37}" type="pres">
      <dgm:prSet presAssocID="{E9CE0E47-12D8-A04C-B756-C205D622E789}" presName="root2" presStyleCnt="0"/>
      <dgm:spPr/>
    </dgm:pt>
    <dgm:pt modelId="{477CB081-EA7A-C04F-82E9-ECAA348C7189}" type="pres">
      <dgm:prSet presAssocID="{E9CE0E47-12D8-A04C-B756-C205D622E789}" presName="LevelTwoTextNode" presStyleLbl="node3" presStyleIdx="3" presStyleCnt="6" custScaleX="120519" custLinFactNeighborX="51509" custLinFactNeighborY="-2150">
        <dgm:presLayoutVars>
          <dgm:chPref val="3"/>
        </dgm:presLayoutVars>
      </dgm:prSet>
      <dgm:spPr/>
      <dgm:t>
        <a:bodyPr/>
        <a:lstStyle/>
        <a:p>
          <a:endParaRPr lang="en-US"/>
        </a:p>
      </dgm:t>
    </dgm:pt>
    <dgm:pt modelId="{461AFA4A-E3E9-9241-999D-87FBC54F77A7}" type="pres">
      <dgm:prSet presAssocID="{E9CE0E47-12D8-A04C-B756-C205D622E789}" presName="level3hierChild" presStyleCnt="0"/>
      <dgm:spPr/>
    </dgm:pt>
    <dgm:pt modelId="{EB021943-194D-244E-B9A6-013221DC4425}" type="pres">
      <dgm:prSet presAssocID="{4687CB98-006B-AC43-B5DE-3A216E5ACC30}" presName="conn2-1" presStyleLbl="parChTrans1D3" presStyleIdx="4" presStyleCnt="6"/>
      <dgm:spPr/>
      <dgm:t>
        <a:bodyPr/>
        <a:lstStyle/>
        <a:p>
          <a:endParaRPr lang="en-US"/>
        </a:p>
      </dgm:t>
    </dgm:pt>
    <dgm:pt modelId="{990949C9-050D-F949-B666-A0298393E2E2}" type="pres">
      <dgm:prSet presAssocID="{4687CB98-006B-AC43-B5DE-3A216E5ACC30}" presName="connTx" presStyleLbl="parChTrans1D3" presStyleIdx="4" presStyleCnt="6"/>
      <dgm:spPr/>
      <dgm:t>
        <a:bodyPr/>
        <a:lstStyle/>
        <a:p>
          <a:endParaRPr lang="en-US"/>
        </a:p>
      </dgm:t>
    </dgm:pt>
    <dgm:pt modelId="{09144FDF-CD2C-8C49-B8E7-B7805EA6F743}" type="pres">
      <dgm:prSet presAssocID="{F2289079-9D14-E24D-8FA3-A823CB580F15}" presName="root2" presStyleCnt="0"/>
      <dgm:spPr/>
    </dgm:pt>
    <dgm:pt modelId="{7D124083-05D3-9043-AAE4-D1A0B98BD531}" type="pres">
      <dgm:prSet presAssocID="{F2289079-9D14-E24D-8FA3-A823CB580F15}" presName="LevelTwoTextNode" presStyleLbl="node3" presStyleIdx="4" presStyleCnt="6" custScaleX="116464" custLinFactNeighborX="51900" custLinFactNeighborY="-5517">
        <dgm:presLayoutVars>
          <dgm:chPref val="3"/>
        </dgm:presLayoutVars>
      </dgm:prSet>
      <dgm:spPr/>
      <dgm:t>
        <a:bodyPr/>
        <a:lstStyle/>
        <a:p>
          <a:endParaRPr lang="en-US"/>
        </a:p>
      </dgm:t>
    </dgm:pt>
    <dgm:pt modelId="{1AB2077C-0AB6-FD4D-BF80-EC9F2F8CF490}" type="pres">
      <dgm:prSet presAssocID="{F2289079-9D14-E24D-8FA3-A823CB580F15}" presName="level3hierChild" presStyleCnt="0"/>
      <dgm:spPr/>
    </dgm:pt>
    <dgm:pt modelId="{EA05DAFD-05FD-5646-9360-55D232E839BC}" type="pres">
      <dgm:prSet presAssocID="{FFF89039-1B69-084B-B3B0-D578D0D83D1F}" presName="conn2-1" presStyleLbl="parChTrans1D3" presStyleIdx="5" presStyleCnt="6"/>
      <dgm:spPr/>
      <dgm:t>
        <a:bodyPr/>
        <a:lstStyle/>
        <a:p>
          <a:endParaRPr lang="en-US"/>
        </a:p>
      </dgm:t>
    </dgm:pt>
    <dgm:pt modelId="{140E003F-6CF6-EA45-99C2-50D0ABBFC810}" type="pres">
      <dgm:prSet presAssocID="{FFF89039-1B69-084B-B3B0-D578D0D83D1F}" presName="connTx" presStyleLbl="parChTrans1D3" presStyleIdx="5" presStyleCnt="6"/>
      <dgm:spPr/>
      <dgm:t>
        <a:bodyPr/>
        <a:lstStyle/>
        <a:p>
          <a:endParaRPr lang="en-US"/>
        </a:p>
      </dgm:t>
    </dgm:pt>
    <dgm:pt modelId="{6D543019-6647-4F45-8879-0B947A19B4DC}" type="pres">
      <dgm:prSet presAssocID="{66063226-F860-164E-8F54-788FB46AD93E}" presName="root2" presStyleCnt="0"/>
      <dgm:spPr/>
    </dgm:pt>
    <dgm:pt modelId="{6DA91646-7517-5346-A66E-729010764C91}" type="pres">
      <dgm:prSet presAssocID="{66063226-F860-164E-8F54-788FB46AD93E}" presName="LevelTwoTextNode" presStyleLbl="node3" presStyleIdx="5" presStyleCnt="6" custScaleX="117734" custLinFactNeighborX="50206" custLinFactNeighborY="-8440">
        <dgm:presLayoutVars>
          <dgm:chPref val="3"/>
        </dgm:presLayoutVars>
      </dgm:prSet>
      <dgm:spPr/>
      <dgm:t>
        <a:bodyPr/>
        <a:lstStyle/>
        <a:p>
          <a:endParaRPr lang="en-US"/>
        </a:p>
      </dgm:t>
    </dgm:pt>
    <dgm:pt modelId="{9C564856-55D3-E349-9A46-D5427F131285}" type="pres">
      <dgm:prSet presAssocID="{66063226-F860-164E-8F54-788FB46AD93E}" presName="level3hierChild" presStyleCnt="0"/>
      <dgm:spPr/>
    </dgm:pt>
    <dgm:pt modelId="{CB3C5189-0D4A-FC4A-9FE1-2AF83CF42098}" type="pres">
      <dgm:prSet presAssocID="{3B5AEE84-22BD-1B4C-BBF9-0DBD12E67E8C}" presName="conn2-1" presStyleLbl="parChTrans1D2" presStyleIdx="2" presStyleCnt="3"/>
      <dgm:spPr/>
      <dgm:t>
        <a:bodyPr/>
        <a:lstStyle/>
        <a:p>
          <a:endParaRPr lang="en-US"/>
        </a:p>
      </dgm:t>
    </dgm:pt>
    <dgm:pt modelId="{2824C5A0-3AC1-2E4D-9A67-5EBCF273A380}" type="pres">
      <dgm:prSet presAssocID="{3B5AEE84-22BD-1B4C-BBF9-0DBD12E67E8C}" presName="connTx" presStyleLbl="parChTrans1D2" presStyleIdx="2" presStyleCnt="3"/>
      <dgm:spPr/>
      <dgm:t>
        <a:bodyPr/>
        <a:lstStyle/>
        <a:p>
          <a:endParaRPr lang="en-US"/>
        </a:p>
      </dgm:t>
    </dgm:pt>
    <dgm:pt modelId="{C10883E0-9C34-FD42-B23B-879D23663EFA}" type="pres">
      <dgm:prSet presAssocID="{84644139-5843-7A45-8E81-748A4EE2C875}" presName="root2" presStyleCnt="0"/>
      <dgm:spPr/>
    </dgm:pt>
    <dgm:pt modelId="{F1E34EC7-43E5-CA4F-ABEB-F38A3DF21596}" type="pres">
      <dgm:prSet presAssocID="{84644139-5843-7A45-8E81-748A4EE2C875}" presName="LevelTwoTextNode" presStyleLbl="node2" presStyleIdx="2" presStyleCnt="3" custScaleX="191574" custLinFactY="-100000" custLinFactNeighborX="21537" custLinFactNeighborY="-160261">
        <dgm:presLayoutVars>
          <dgm:chPref val="3"/>
        </dgm:presLayoutVars>
      </dgm:prSet>
      <dgm:spPr/>
      <dgm:t>
        <a:bodyPr/>
        <a:lstStyle/>
        <a:p>
          <a:endParaRPr lang="en-US"/>
        </a:p>
      </dgm:t>
    </dgm:pt>
    <dgm:pt modelId="{5D7406D4-8CD3-1149-BA6A-3BA10BF3C986}" type="pres">
      <dgm:prSet presAssocID="{84644139-5843-7A45-8E81-748A4EE2C875}" presName="level3hierChild" presStyleCnt="0"/>
      <dgm:spPr/>
    </dgm:pt>
  </dgm:ptLst>
  <dgm:cxnLst>
    <dgm:cxn modelId="{42DDF6D1-869C-2746-99CE-1083DCE32A24}" type="presOf" srcId="{4687CB98-006B-AC43-B5DE-3A216E5ACC30}" destId="{EB021943-194D-244E-B9A6-013221DC4425}" srcOrd="0" destOrd="0" presId="urn:microsoft.com/office/officeart/2005/8/layout/hierarchy2"/>
    <dgm:cxn modelId="{57188402-8253-CB48-A1F0-F8F05D17A016}" type="presOf" srcId="{B1B8EE81-028F-8740-A80C-99641DBEDBD3}" destId="{3E6DDDF5-2500-4941-9A7D-F5E010599836}" srcOrd="0" destOrd="0" presId="urn:microsoft.com/office/officeart/2005/8/layout/hierarchy2"/>
    <dgm:cxn modelId="{2DDBA8E3-6038-1245-A9B5-AAB682FE3D0B}" type="presOf" srcId="{F2289079-9D14-E24D-8FA3-A823CB580F15}" destId="{7D124083-05D3-9043-AAE4-D1A0B98BD531}" srcOrd="0" destOrd="0" presId="urn:microsoft.com/office/officeart/2005/8/layout/hierarchy2"/>
    <dgm:cxn modelId="{6C07D816-9609-A144-889E-2EEEABA29C47}" type="presOf" srcId="{E9CE0E47-12D8-A04C-B756-C205D622E789}" destId="{477CB081-EA7A-C04F-82E9-ECAA348C7189}" srcOrd="0" destOrd="0" presId="urn:microsoft.com/office/officeart/2005/8/layout/hierarchy2"/>
    <dgm:cxn modelId="{D7CDFFA8-B3F6-D244-87EC-AADCFCCACF09}" type="presOf" srcId="{B1B8EE81-028F-8740-A80C-99641DBEDBD3}" destId="{7E592B91-497D-C145-9FC9-1E685E8F2474}" srcOrd="1" destOrd="0" presId="urn:microsoft.com/office/officeart/2005/8/layout/hierarchy2"/>
    <dgm:cxn modelId="{388882B8-3A98-644A-AACA-2DF571D35FF3}" srcId="{7761580B-A629-594F-875B-61EA4F6A2C1E}" destId="{C8670CC9-79FA-5D4E-BB47-C0D5F798E3EF}" srcOrd="0" destOrd="0" parTransId="{E1B2AA4F-40DD-924A-8F96-227EA466CA73}" sibTransId="{B4E1D28B-BE61-A341-B411-F1211D2DE3B0}"/>
    <dgm:cxn modelId="{8CDC9A80-3117-564A-A245-209B624AC30C}" srcId="{467E890E-DDF2-A04B-A3A7-984C8E72DD5E}" destId="{E9CE0E47-12D8-A04C-B756-C205D622E789}" srcOrd="3" destOrd="0" parTransId="{4FE00C89-B14A-7D49-A65B-68C9ABE8C26E}" sibTransId="{D7A183BD-74CE-2B45-A43E-F1C44344B082}"/>
    <dgm:cxn modelId="{9284337D-797A-E24E-8D2E-4E9110656DDD}" type="presOf" srcId="{7761580B-A629-594F-875B-61EA4F6A2C1E}" destId="{CBB33E11-96A1-F842-ACEC-8CE1EC344DCC}" srcOrd="0" destOrd="0" presId="urn:microsoft.com/office/officeart/2005/8/layout/hierarchy2"/>
    <dgm:cxn modelId="{14B79BFE-4BD9-3D45-AAB8-4AFCD0F0AC38}" srcId="{C8670CC9-79FA-5D4E-BB47-C0D5F798E3EF}" destId="{FD37923C-88B8-F047-A9FA-BC55667B7524}" srcOrd="0" destOrd="0" parTransId="{553D3FAB-0B29-0545-9858-649F88BBD7F4}" sibTransId="{B4985A44-A93A-B246-8A7C-9370FB7CCD9F}"/>
    <dgm:cxn modelId="{E5BB2B98-1A0F-B24A-8CE5-1F4B216A698D}" type="presOf" srcId="{CFDD3D3C-DB73-754B-92F5-74883FF3C691}" destId="{874A1AFE-04A2-4748-9B1F-41469C808B46}" srcOrd="1" destOrd="0" presId="urn:microsoft.com/office/officeart/2005/8/layout/hierarchy2"/>
    <dgm:cxn modelId="{02E6A145-26F1-4A44-A6B7-96BA7F09AC30}" srcId="{467E890E-DDF2-A04B-A3A7-984C8E72DD5E}" destId="{66063226-F860-164E-8F54-788FB46AD93E}" srcOrd="5" destOrd="0" parTransId="{FFF89039-1B69-084B-B3B0-D578D0D83D1F}" sibTransId="{FA370F75-8ECC-0D4F-BF36-A3EC81CDC87F}"/>
    <dgm:cxn modelId="{5DC966D8-D39A-9648-B620-BA52DAAEBD08}" type="presOf" srcId="{3B5AEE84-22BD-1B4C-BBF9-0DBD12E67E8C}" destId="{CB3C5189-0D4A-FC4A-9FE1-2AF83CF42098}" srcOrd="0" destOrd="0" presId="urn:microsoft.com/office/officeart/2005/8/layout/hierarchy2"/>
    <dgm:cxn modelId="{F20EC319-AB62-854B-B1EC-6AE811305344}" type="presOf" srcId="{4687CB98-006B-AC43-B5DE-3A216E5ACC30}" destId="{990949C9-050D-F949-B666-A0298393E2E2}" srcOrd="1" destOrd="0" presId="urn:microsoft.com/office/officeart/2005/8/layout/hierarchy2"/>
    <dgm:cxn modelId="{9C2CBF9D-8E2F-AB40-BA26-995BB126BC12}" type="presOf" srcId="{642B4F60-295E-D240-AF44-14051ADBEC68}" destId="{A33C06E8-1639-3C4E-8787-9AC9E3123B19}" srcOrd="0" destOrd="0" presId="urn:microsoft.com/office/officeart/2005/8/layout/hierarchy2"/>
    <dgm:cxn modelId="{8C802B96-D55D-3844-9842-C7B6C314EA6C}" type="presOf" srcId="{4FE00C89-B14A-7D49-A65B-68C9ABE8C26E}" destId="{77CEE6DD-6B3F-C341-9212-B24ED61599AD}" srcOrd="1" destOrd="0" presId="urn:microsoft.com/office/officeart/2005/8/layout/hierarchy2"/>
    <dgm:cxn modelId="{55AC0E0A-6777-7F40-AE5C-497147B388AC}" type="presOf" srcId="{4FE00C89-B14A-7D49-A65B-68C9ABE8C26E}" destId="{B7DDBBE4-A4FA-754A-97B9-0BF471B9EBE6}" srcOrd="0" destOrd="0" presId="urn:microsoft.com/office/officeart/2005/8/layout/hierarchy2"/>
    <dgm:cxn modelId="{98575E5E-480B-C04B-88CA-3865E7727EC8}" srcId="{C8670CC9-79FA-5D4E-BB47-C0D5F798E3EF}" destId="{467E890E-DDF2-A04B-A3A7-984C8E72DD5E}" srcOrd="1" destOrd="0" parTransId="{E5FB2247-7E78-AF43-8170-25024751F0BF}" sibTransId="{E66F3EBD-B6DD-914D-8BB2-5495255FA4B0}"/>
    <dgm:cxn modelId="{A6C74B73-8232-B145-9AC4-86F2D33280DC}" type="presOf" srcId="{D564B0B4-4062-8D4E-AFEA-9AD02FD81657}" destId="{BD3096FA-EBF4-984A-9072-9B1BF80F3522}" srcOrd="0" destOrd="0" presId="urn:microsoft.com/office/officeart/2005/8/layout/hierarchy2"/>
    <dgm:cxn modelId="{58C94724-6C0F-1E4F-8DC6-E419504A65F9}" type="presOf" srcId="{FFF89039-1B69-084B-B3B0-D578D0D83D1F}" destId="{EA05DAFD-05FD-5646-9360-55D232E839BC}" srcOrd="0" destOrd="0" presId="urn:microsoft.com/office/officeart/2005/8/layout/hierarchy2"/>
    <dgm:cxn modelId="{3DA5E8C3-C054-0C47-A2CF-814D6757C9BC}" type="presOf" srcId="{2370B022-F139-844E-81AA-3AB4F115FD80}" destId="{7222CF16-45D1-774E-A85D-2CC3A8BA3F4C}" srcOrd="0" destOrd="0" presId="urn:microsoft.com/office/officeart/2005/8/layout/hierarchy2"/>
    <dgm:cxn modelId="{ACE884F0-69FD-CC47-81A1-B3E91D117803}" srcId="{467E890E-DDF2-A04B-A3A7-984C8E72DD5E}" destId="{281E85F6-D445-3741-A0A5-F25BD0E6568E}" srcOrd="1" destOrd="0" parTransId="{D564B0B4-4062-8D4E-AFEA-9AD02FD81657}" sibTransId="{2250768B-B446-5B48-B240-8409C87C86EF}"/>
    <dgm:cxn modelId="{948E5A12-CE45-844A-8A38-7CD78C096218}" type="presOf" srcId="{CFDD3D3C-DB73-754B-92F5-74883FF3C691}" destId="{4DA6D5B8-93DF-9946-8DD4-8A22E497B279}" srcOrd="0" destOrd="0" presId="urn:microsoft.com/office/officeart/2005/8/layout/hierarchy2"/>
    <dgm:cxn modelId="{119EE6B3-3DF1-3A4B-9065-42C4DF5C96A3}" type="presOf" srcId="{FFF89039-1B69-084B-B3B0-D578D0D83D1F}" destId="{140E003F-6CF6-EA45-99C2-50D0ABBFC810}" srcOrd="1" destOrd="0" presId="urn:microsoft.com/office/officeart/2005/8/layout/hierarchy2"/>
    <dgm:cxn modelId="{BDB5F063-1EC3-484C-96D3-14A80817329C}" srcId="{C8670CC9-79FA-5D4E-BB47-C0D5F798E3EF}" destId="{84644139-5843-7A45-8E81-748A4EE2C875}" srcOrd="2" destOrd="0" parTransId="{3B5AEE84-22BD-1B4C-BBF9-0DBD12E67E8C}" sibTransId="{72DE5EE2-7AB6-B24A-B56E-824B49C8478D}"/>
    <dgm:cxn modelId="{88DDE138-AB87-C343-B855-C5F38E0B1E2F}" type="presOf" srcId="{467E890E-DDF2-A04B-A3A7-984C8E72DD5E}" destId="{92D4B82B-CB90-D440-B370-8B86C380FF7A}" srcOrd="0" destOrd="0" presId="urn:microsoft.com/office/officeart/2005/8/layout/hierarchy2"/>
    <dgm:cxn modelId="{033B58BC-5E89-8F4E-A014-15F1C1A8E7F5}" type="presOf" srcId="{E5FB2247-7E78-AF43-8170-25024751F0BF}" destId="{32F1F574-9B3D-8843-B6EB-D9906D1B7B14}" srcOrd="1" destOrd="0" presId="urn:microsoft.com/office/officeart/2005/8/layout/hierarchy2"/>
    <dgm:cxn modelId="{6550762E-2A2B-6E42-85B9-72909F66F613}" type="presOf" srcId="{D564B0B4-4062-8D4E-AFEA-9AD02FD81657}" destId="{C4AAB9B5-2205-C346-AB3C-7849EAC0C725}" srcOrd="1" destOrd="0" presId="urn:microsoft.com/office/officeart/2005/8/layout/hierarchy2"/>
    <dgm:cxn modelId="{526C7665-4E84-4447-8556-7923A98BCEA3}" type="presOf" srcId="{E5FB2247-7E78-AF43-8170-25024751F0BF}" destId="{11F9E573-5FFC-FE41-85D1-781A40D82850}" srcOrd="0" destOrd="0" presId="urn:microsoft.com/office/officeart/2005/8/layout/hierarchy2"/>
    <dgm:cxn modelId="{813AF92E-9382-124A-B687-FF246FAA1871}" type="presOf" srcId="{66063226-F860-164E-8F54-788FB46AD93E}" destId="{6DA91646-7517-5346-A66E-729010764C91}" srcOrd="0" destOrd="0" presId="urn:microsoft.com/office/officeart/2005/8/layout/hierarchy2"/>
    <dgm:cxn modelId="{F57426E6-BD27-1A42-BA01-53CD4CA73AAB}" srcId="{467E890E-DDF2-A04B-A3A7-984C8E72DD5E}" destId="{642B4F60-295E-D240-AF44-14051ADBEC68}" srcOrd="2" destOrd="0" parTransId="{B1B8EE81-028F-8740-A80C-99641DBEDBD3}" sibTransId="{2A215A34-8462-364F-BCB8-55BB064454D1}"/>
    <dgm:cxn modelId="{48D969D1-7DAD-7E46-9FBA-EC7DE1596E6E}" type="presOf" srcId="{84644139-5843-7A45-8E81-748A4EE2C875}" destId="{F1E34EC7-43E5-CA4F-ABEB-F38A3DF21596}" srcOrd="0" destOrd="0" presId="urn:microsoft.com/office/officeart/2005/8/layout/hierarchy2"/>
    <dgm:cxn modelId="{D4CBA3C5-40B5-6B40-910D-DDFACF5403AF}" type="presOf" srcId="{553D3FAB-0B29-0545-9858-649F88BBD7F4}" destId="{E4CCB6DE-16CD-C34B-8497-900A8284ABA5}" srcOrd="1" destOrd="0" presId="urn:microsoft.com/office/officeart/2005/8/layout/hierarchy2"/>
    <dgm:cxn modelId="{79E77529-B5F6-3E4F-A7A4-22E9B4EA4756}" type="presOf" srcId="{553D3FAB-0B29-0545-9858-649F88BBD7F4}" destId="{C6AFCDF4-548A-E341-A28D-5582E4292112}" srcOrd="0" destOrd="0" presId="urn:microsoft.com/office/officeart/2005/8/layout/hierarchy2"/>
    <dgm:cxn modelId="{1ACDC564-687D-174C-95F8-CC0B9EE6F8EC}" type="presOf" srcId="{3B5AEE84-22BD-1B4C-BBF9-0DBD12E67E8C}" destId="{2824C5A0-3AC1-2E4D-9A67-5EBCF273A380}" srcOrd="1" destOrd="0" presId="urn:microsoft.com/office/officeart/2005/8/layout/hierarchy2"/>
    <dgm:cxn modelId="{8E5B79A7-9E12-814D-B5D5-24D7991385ED}" srcId="{467E890E-DDF2-A04B-A3A7-984C8E72DD5E}" destId="{F2289079-9D14-E24D-8FA3-A823CB580F15}" srcOrd="4" destOrd="0" parTransId="{4687CB98-006B-AC43-B5DE-3A216E5ACC30}" sibTransId="{A74402ED-4CAF-8543-B57D-1D98FB3085DB}"/>
    <dgm:cxn modelId="{A1A92A53-9F73-FE44-BBB3-FA73266B5EC6}" type="presOf" srcId="{FD37923C-88B8-F047-A9FA-BC55667B7524}" destId="{8C898378-5472-174F-948E-77E847646D8F}" srcOrd="0" destOrd="0" presId="urn:microsoft.com/office/officeart/2005/8/layout/hierarchy2"/>
    <dgm:cxn modelId="{7AD48F1C-B962-BE40-80AC-F27BE71CAE12}" type="presOf" srcId="{281E85F6-D445-3741-A0A5-F25BD0E6568E}" destId="{5C323D70-A7E1-5B49-888A-C413BEC259B4}" srcOrd="0" destOrd="0" presId="urn:microsoft.com/office/officeart/2005/8/layout/hierarchy2"/>
    <dgm:cxn modelId="{FC70052F-6C67-B24C-B15C-A9D86D90B5F3}" type="presOf" srcId="{C8670CC9-79FA-5D4E-BB47-C0D5F798E3EF}" destId="{3171FAB2-8EE6-5F4A-8650-2275C4872A58}" srcOrd="0" destOrd="0" presId="urn:microsoft.com/office/officeart/2005/8/layout/hierarchy2"/>
    <dgm:cxn modelId="{E2708962-CBA9-F34E-9018-059A2AFD6E55}" srcId="{467E890E-DDF2-A04B-A3A7-984C8E72DD5E}" destId="{2370B022-F139-844E-81AA-3AB4F115FD80}" srcOrd="0" destOrd="0" parTransId="{CFDD3D3C-DB73-754B-92F5-74883FF3C691}" sibTransId="{DCFAAF87-B622-454E-A4FA-747DAE5F7F6F}"/>
    <dgm:cxn modelId="{6C5EA36A-976C-9D45-BD92-A424C3A6A74D}" type="presParOf" srcId="{CBB33E11-96A1-F842-ACEC-8CE1EC344DCC}" destId="{00AE3644-7579-CC45-87B9-7FE3A0F97C9E}" srcOrd="0" destOrd="0" presId="urn:microsoft.com/office/officeart/2005/8/layout/hierarchy2"/>
    <dgm:cxn modelId="{26891C30-7D34-0342-AE8F-C958A519788A}" type="presParOf" srcId="{00AE3644-7579-CC45-87B9-7FE3A0F97C9E}" destId="{3171FAB2-8EE6-5F4A-8650-2275C4872A58}" srcOrd="0" destOrd="0" presId="urn:microsoft.com/office/officeart/2005/8/layout/hierarchy2"/>
    <dgm:cxn modelId="{7E6FA025-7736-A245-A9CD-F7745A02E236}" type="presParOf" srcId="{00AE3644-7579-CC45-87B9-7FE3A0F97C9E}" destId="{7A92049F-2B90-6144-9ED2-0260C7316AA6}" srcOrd="1" destOrd="0" presId="urn:microsoft.com/office/officeart/2005/8/layout/hierarchy2"/>
    <dgm:cxn modelId="{714FC300-5944-9648-9D4F-8074C290276E}" type="presParOf" srcId="{7A92049F-2B90-6144-9ED2-0260C7316AA6}" destId="{C6AFCDF4-548A-E341-A28D-5582E4292112}" srcOrd="0" destOrd="0" presId="urn:microsoft.com/office/officeart/2005/8/layout/hierarchy2"/>
    <dgm:cxn modelId="{91A4242E-1AA4-CA44-BE68-54399C448570}" type="presParOf" srcId="{C6AFCDF4-548A-E341-A28D-5582E4292112}" destId="{E4CCB6DE-16CD-C34B-8497-900A8284ABA5}" srcOrd="0" destOrd="0" presId="urn:microsoft.com/office/officeart/2005/8/layout/hierarchy2"/>
    <dgm:cxn modelId="{221B67A1-3077-6B43-891D-3CBE61521392}" type="presParOf" srcId="{7A92049F-2B90-6144-9ED2-0260C7316AA6}" destId="{4842C603-0EFC-8041-8E17-9E54682969B4}" srcOrd="1" destOrd="0" presId="urn:microsoft.com/office/officeart/2005/8/layout/hierarchy2"/>
    <dgm:cxn modelId="{325F3B53-C45D-1E4D-B9C8-DF8D3F3C18B7}" type="presParOf" srcId="{4842C603-0EFC-8041-8E17-9E54682969B4}" destId="{8C898378-5472-174F-948E-77E847646D8F}" srcOrd="0" destOrd="0" presId="urn:microsoft.com/office/officeart/2005/8/layout/hierarchy2"/>
    <dgm:cxn modelId="{CE17BB53-9D0E-E94B-B3EA-4F279A1020BB}" type="presParOf" srcId="{4842C603-0EFC-8041-8E17-9E54682969B4}" destId="{3B868589-5518-9D4D-90B1-63EDC8947859}" srcOrd="1" destOrd="0" presId="urn:microsoft.com/office/officeart/2005/8/layout/hierarchy2"/>
    <dgm:cxn modelId="{D953592F-145E-B141-BFA5-F061D79EFDE0}" type="presParOf" srcId="{7A92049F-2B90-6144-9ED2-0260C7316AA6}" destId="{11F9E573-5FFC-FE41-85D1-781A40D82850}" srcOrd="2" destOrd="0" presId="urn:microsoft.com/office/officeart/2005/8/layout/hierarchy2"/>
    <dgm:cxn modelId="{8C6A3EEB-5F47-1F46-BB4C-BFE36E5617A8}" type="presParOf" srcId="{11F9E573-5FFC-FE41-85D1-781A40D82850}" destId="{32F1F574-9B3D-8843-B6EB-D9906D1B7B14}" srcOrd="0" destOrd="0" presId="urn:microsoft.com/office/officeart/2005/8/layout/hierarchy2"/>
    <dgm:cxn modelId="{FEC32B5C-97A5-2B46-A385-CF9F641307E0}" type="presParOf" srcId="{7A92049F-2B90-6144-9ED2-0260C7316AA6}" destId="{D1B9A6BD-31FF-6546-9ECA-03BDD638B7B0}" srcOrd="3" destOrd="0" presId="urn:microsoft.com/office/officeart/2005/8/layout/hierarchy2"/>
    <dgm:cxn modelId="{DDD92B01-EA95-5145-8639-D6A5B85417CA}" type="presParOf" srcId="{D1B9A6BD-31FF-6546-9ECA-03BDD638B7B0}" destId="{92D4B82B-CB90-D440-B370-8B86C380FF7A}" srcOrd="0" destOrd="0" presId="urn:microsoft.com/office/officeart/2005/8/layout/hierarchy2"/>
    <dgm:cxn modelId="{98D66D67-CCA9-1A4E-9DE2-915F8D9B516C}" type="presParOf" srcId="{D1B9A6BD-31FF-6546-9ECA-03BDD638B7B0}" destId="{388B99D6-5F14-0049-8956-56A29943DD73}" srcOrd="1" destOrd="0" presId="urn:microsoft.com/office/officeart/2005/8/layout/hierarchy2"/>
    <dgm:cxn modelId="{790CA15C-0810-4B47-B3DC-0618DBCA2DF8}" type="presParOf" srcId="{388B99D6-5F14-0049-8956-56A29943DD73}" destId="{4DA6D5B8-93DF-9946-8DD4-8A22E497B279}" srcOrd="0" destOrd="0" presId="urn:microsoft.com/office/officeart/2005/8/layout/hierarchy2"/>
    <dgm:cxn modelId="{68394F1A-8CD5-ED44-8ABC-6ADB6A879F7D}" type="presParOf" srcId="{4DA6D5B8-93DF-9946-8DD4-8A22E497B279}" destId="{874A1AFE-04A2-4748-9B1F-41469C808B46}" srcOrd="0" destOrd="0" presId="urn:microsoft.com/office/officeart/2005/8/layout/hierarchy2"/>
    <dgm:cxn modelId="{63DE4CED-532E-AE40-9E8B-4A0893089A83}" type="presParOf" srcId="{388B99D6-5F14-0049-8956-56A29943DD73}" destId="{951A091C-8D54-1C49-831D-B7817E819EEF}" srcOrd="1" destOrd="0" presId="urn:microsoft.com/office/officeart/2005/8/layout/hierarchy2"/>
    <dgm:cxn modelId="{4C9E4877-696E-4B4F-80D1-A1B8D580ECCB}" type="presParOf" srcId="{951A091C-8D54-1C49-831D-B7817E819EEF}" destId="{7222CF16-45D1-774E-A85D-2CC3A8BA3F4C}" srcOrd="0" destOrd="0" presId="urn:microsoft.com/office/officeart/2005/8/layout/hierarchy2"/>
    <dgm:cxn modelId="{402EACF1-29CA-E24A-AD3C-F266BD7FF1CD}" type="presParOf" srcId="{951A091C-8D54-1C49-831D-B7817E819EEF}" destId="{E485A477-8037-9543-817D-BE952E727786}" srcOrd="1" destOrd="0" presId="urn:microsoft.com/office/officeart/2005/8/layout/hierarchy2"/>
    <dgm:cxn modelId="{A1850D6C-64B9-7B44-B101-3482AD8AABA2}" type="presParOf" srcId="{388B99D6-5F14-0049-8956-56A29943DD73}" destId="{BD3096FA-EBF4-984A-9072-9B1BF80F3522}" srcOrd="2" destOrd="0" presId="urn:microsoft.com/office/officeart/2005/8/layout/hierarchy2"/>
    <dgm:cxn modelId="{D1C67D6F-CA0C-2D43-B171-9670DA4D38BE}" type="presParOf" srcId="{BD3096FA-EBF4-984A-9072-9B1BF80F3522}" destId="{C4AAB9B5-2205-C346-AB3C-7849EAC0C725}" srcOrd="0" destOrd="0" presId="urn:microsoft.com/office/officeart/2005/8/layout/hierarchy2"/>
    <dgm:cxn modelId="{7A36B0C3-B67B-8845-A277-00AF8554BC9F}" type="presParOf" srcId="{388B99D6-5F14-0049-8956-56A29943DD73}" destId="{923A39EA-1F40-0442-B018-EFE286494C2E}" srcOrd="3" destOrd="0" presId="urn:microsoft.com/office/officeart/2005/8/layout/hierarchy2"/>
    <dgm:cxn modelId="{F30F5ED5-2BA5-8144-885F-37D65887B13C}" type="presParOf" srcId="{923A39EA-1F40-0442-B018-EFE286494C2E}" destId="{5C323D70-A7E1-5B49-888A-C413BEC259B4}" srcOrd="0" destOrd="0" presId="urn:microsoft.com/office/officeart/2005/8/layout/hierarchy2"/>
    <dgm:cxn modelId="{F5E02E97-FDCD-E646-8191-905719BF42CA}" type="presParOf" srcId="{923A39EA-1F40-0442-B018-EFE286494C2E}" destId="{CE3E2874-034E-2748-ACD4-476CBA12FCB8}" srcOrd="1" destOrd="0" presId="urn:microsoft.com/office/officeart/2005/8/layout/hierarchy2"/>
    <dgm:cxn modelId="{E4DA2062-52BC-2740-A526-E20A18DFA42A}" type="presParOf" srcId="{388B99D6-5F14-0049-8956-56A29943DD73}" destId="{3E6DDDF5-2500-4941-9A7D-F5E010599836}" srcOrd="4" destOrd="0" presId="urn:microsoft.com/office/officeart/2005/8/layout/hierarchy2"/>
    <dgm:cxn modelId="{9CEABE5E-8B29-9B4F-96E8-BA63F03067C4}" type="presParOf" srcId="{3E6DDDF5-2500-4941-9A7D-F5E010599836}" destId="{7E592B91-497D-C145-9FC9-1E685E8F2474}" srcOrd="0" destOrd="0" presId="urn:microsoft.com/office/officeart/2005/8/layout/hierarchy2"/>
    <dgm:cxn modelId="{D8D3CCFA-0C15-1D4A-B3F2-8ABC26693B78}" type="presParOf" srcId="{388B99D6-5F14-0049-8956-56A29943DD73}" destId="{3153EA50-809D-2944-A9FF-0079B43D8B40}" srcOrd="5" destOrd="0" presId="urn:microsoft.com/office/officeart/2005/8/layout/hierarchy2"/>
    <dgm:cxn modelId="{F2D53384-F294-4341-A6AB-3EC678D2222F}" type="presParOf" srcId="{3153EA50-809D-2944-A9FF-0079B43D8B40}" destId="{A33C06E8-1639-3C4E-8787-9AC9E3123B19}" srcOrd="0" destOrd="0" presId="urn:microsoft.com/office/officeart/2005/8/layout/hierarchy2"/>
    <dgm:cxn modelId="{0F351E79-4463-0147-9960-EE320CB6FF90}" type="presParOf" srcId="{3153EA50-809D-2944-A9FF-0079B43D8B40}" destId="{56BA4996-D63C-574D-B971-DFB49A8849F3}" srcOrd="1" destOrd="0" presId="urn:microsoft.com/office/officeart/2005/8/layout/hierarchy2"/>
    <dgm:cxn modelId="{ED23F7D7-17E1-7947-925E-CCBB702424EB}" type="presParOf" srcId="{388B99D6-5F14-0049-8956-56A29943DD73}" destId="{B7DDBBE4-A4FA-754A-97B9-0BF471B9EBE6}" srcOrd="6" destOrd="0" presId="urn:microsoft.com/office/officeart/2005/8/layout/hierarchy2"/>
    <dgm:cxn modelId="{EF16D5DF-DFF7-2D41-9210-DC5137CEE14D}" type="presParOf" srcId="{B7DDBBE4-A4FA-754A-97B9-0BF471B9EBE6}" destId="{77CEE6DD-6B3F-C341-9212-B24ED61599AD}" srcOrd="0" destOrd="0" presId="urn:microsoft.com/office/officeart/2005/8/layout/hierarchy2"/>
    <dgm:cxn modelId="{16AD8BA6-F664-FC49-90D0-87E58774C483}" type="presParOf" srcId="{388B99D6-5F14-0049-8956-56A29943DD73}" destId="{25BBF05F-350F-AF48-BDA1-FBCF88D2FF37}" srcOrd="7" destOrd="0" presId="urn:microsoft.com/office/officeart/2005/8/layout/hierarchy2"/>
    <dgm:cxn modelId="{B9ABF0B9-B08E-804A-A60C-3FADD5029755}" type="presParOf" srcId="{25BBF05F-350F-AF48-BDA1-FBCF88D2FF37}" destId="{477CB081-EA7A-C04F-82E9-ECAA348C7189}" srcOrd="0" destOrd="0" presId="urn:microsoft.com/office/officeart/2005/8/layout/hierarchy2"/>
    <dgm:cxn modelId="{44F983E1-1EAD-5441-A282-2856C81DDAAE}" type="presParOf" srcId="{25BBF05F-350F-AF48-BDA1-FBCF88D2FF37}" destId="{461AFA4A-E3E9-9241-999D-87FBC54F77A7}" srcOrd="1" destOrd="0" presId="urn:microsoft.com/office/officeart/2005/8/layout/hierarchy2"/>
    <dgm:cxn modelId="{C56B92F9-7AF5-5041-BAA8-429D3EC2F468}" type="presParOf" srcId="{388B99D6-5F14-0049-8956-56A29943DD73}" destId="{EB021943-194D-244E-B9A6-013221DC4425}" srcOrd="8" destOrd="0" presId="urn:microsoft.com/office/officeart/2005/8/layout/hierarchy2"/>
    <dgm:cxn modelId="{B40259F0-65EE-7948-9BD0-475022D2B4B5}" type="presParOf" srcId="{EB021943-194D-244E-B9A6-013221DC4425}" destId="{990949C9-050D-F949-B666-A0298393E2E2}" srcOrd="0" destOrd="0" presId="urn:microsoft.com/office/officeart/2005/8/layout/hierarchy2"/>
    <dgm:cxn modelId="{05328B27-A16C-4242-A9ED-8B974E5665B6}" type="presParOf" srcId="{388B99D6-5F14-0049-8956-56A29943DD73}" destId="{09144FDF-CD2C-8C49-B8E7-B7805EA6F743}" srcOrd="9" destOrd="0" presId="urn:microsoft.com/office/officeart/2005/8/layout/hierarchy2"/>
    <dgm:cxn modelId="{EC81D760-6230-7F43-8A1C-6FFBAB89D235}" type="presParOf" srcId="{09144FDF-CD2C-8C49-B8E7-B7805EA6F743}" destId="{7D124083-05D3-9043-AAE4-D1A0B98BD531}" srcOrd="0" destOrd="0" presId="urn:microsoft.com/office/officeart/2005/8/layout/hierarchy2"/>
    <dgm:cxn modelId="{C4AE72C1-4986-4F43-AFC5-9737BA6E07F8}" type="presParOf" srcId="{09144FDF-CD2C-8C49-B8E7-B7805EA6F743}" destId="{1AB2077C-0AB6-FD4D-BF80-EC9F2F8CF490}" srcOrd="1" destOrd="0" presId="urn:microsoft.com/office/officeart/2005/8/layout/hierarchy2"/>
    <dgm:cxn modelId="{BF440EA1-B164-2F4C-AEF8-831DF4DE6FB2}" type="presParOf" srcId="{388B99D6-5F14-0049-8956-56A29943DD73}" destId="{EA05DAFD-05FD-5646-9360-55D232E839BC}" srcOrd="10" destOrd="0" presId="urn:microsoft.com/office/officeart/2005/8/layout/hierarchy2"/>
    <dgm:cxn modelId="{65617998-AAF6-EE4D-9359-1CC2E948DDAC}" type="presParOf" srcId="{EA05DAFD-05FD-5646-9360-55D232E839BC}" destId="{140E003F-6CF6-EA45-99C2-50D0ABBFC810}" srcOrd="0" destOrd="0" presId="urn:microsoft.com/office/officeart/2005/8/layout/hierarchy2"/>
    <dgm:cxn modelId="{3157B7D9-2ACB-ED4A-81EE-FDBDC4F4B270}" type="presParOf" srcId="{388B99D6-5F14-0049-8956-56A29943DD73}" destId="{6D543019-6647-4F45-8879-0B947A19B4DC}" srcOrd="11" destOrd="0" presId="urn:microsoft.com/office/officeart/2005/8/layout/hierarchy2"/>
    <dgm:cxn modelId="{34E972C6-8BC0-E54C-9FD9-4199BA0AE94F}" type="presParOf" srcId="{6D543019-6647-4F45-8879-0B947A19B4DC}" destId="{6DA91646-7517-5346-A66E-729010764C91}" srcOrd="0" destOrd="0" presId="urn:microsoft.com/office/officeart/2005/8/layout/hierarchy2"/>
    <dgm:cxn modelId="{4F71A3EB-E741-FC44-8FA8-0EC2035FF938}" type="presParOf" srcId="{6D543019-6647-4F45-8879-0B947A19B4DC}" destId="{9C564856-55D3-E349-9A46-D5427F131285}" srcOrd="1" destOrd="0" presId="urn:microsoft.com/office/officeart/2005/8/layout/hierarchy2"/>
    <dgm:cxn modelId="{647F451B-2CB4-C94E-B103-86B2BC94C2E0}" type="presParOf" srcId="{7A92049F-2B90-6144-9ED2-0260C7316AA6}" destId="{CB3C5189-0D4A-FC4A-9FE1-2AF83CF42098}" srcOrd="4" destOrd="0" presId="urn:microsoft.com/office/officeart/2005/8/layout/hierarchy2"/>
    <dgm:cxn modelId="{900F8FAE-A50D-A746-94DB-A84B670CC1CC}" type="presParOf" srcId="{CB3C5189-0D4A-FC4A-9FE1-2AF83CF42098}" destId="{2824C5A0-3AC1-2E4D-9A67-5EBCF273A380}" srcOrd="0" destOrd="0" presId="urn:microsoft.com/office/officeart/2005/8/layout/hierarchy2"/>
    <dgm:cxn modelId="{E0E28D80-A488-0A4E-A3C9-9FB77AF07374}" type="presParOf" srcId="{7A92049F-2B90-6144-9ED2-0260C7316AA6}" destId="{C10883E0-9C34-FD42-B23B-879D23663EFA}" srcOrd="5" destOrd="0" presId="urn:microsoft.com/office/officeart/2005/8/layout/hierarchy2"/>
    <dgm:cxn modelId="{4D0C1FAC-F91B-174B-BFAD-554D8F6B5B7C}" type="presParOf" srcId="{C10883E0-9C34-FD42-B23B-879D23663EFA}" destId="{F1E34EC7-43E5-CA4F-ABEB-F38A3DF21596}" srcOrd="0" destOrd="0" presId="urn:microsoft.com/office/officeart/2005/8/layout/hierarchy2"/>
    <dgm:cxn modelId="{A929E83C-8452-9542-90E0-4D31AA259A40}" type="presParOf" srcId="{C10883E0-9C34-FD42-B23B-879D23663EFA}" destId="{5D7406D4-8CD3-1149-BA6A-3BA10BF3C986}"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8AE07-B267-094D-B172-62B37E903001}" type="datetimeFigureOut">
              <a:rPr lang="en-US" smtClean="0"/>
              <a:pPr/>
              <a:t>7/16/2024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55C59F-CE78-F646-9028-595CD2288262}" type="slidenum">
              <a:rPr lang="en-US" smtClean="0"/>
              <a:pPr/>
              <a:t>‹#›</a:t>
            </a:fld>
            <a:endParaRPr lang="en-US"/>
          </a:p>
        </p:txBody>
      </p:sp>
    </p:spTree>
    <p:extLst>
      <p:ext uri="{BB962C8B-B14F-4D97-AF65-F5344CB8AC3E}">
        <p14:creationId xmlns="" xmlns:p14="http://schemas.microsoft.com/office/powerpoint/2010/main" val="56202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lnSpc>
                <a:spcPct val="80000"/>
              </a:lnSpc>
            </a:pPr>
            <a:r>
              <a:rPr lang="en-US" sz="1600" dirty="0">
                <a:solidFill>
                  <a:schemeClr val="tx1"/>
                </a:solidFill>
                <a:latin typeface="Times New Roman" panose="02020603050405020304" pitchFamily="18" charset="0"/>
                <a:cs typeface="Times New Roman" panose="02020603050405020304" pitchFamily="18" charset="0"/>
              </a:rPr>
              <a:t>Absence of anxiety interferes with performance</a:t>
            </a:r>
          </a:p>
          <a:p>
            <a:pPr lvl="2">
              <a:lnSpc>
                <a:spcPct val="80000"/>
              </a:lnSpc>
            </a:pPr>
            <a:r>
              <a:rPr lang="en-US" sz="1600" dirty="0">
                <a:solidFill>
                  <a:schemeClr val="tx1"/>
                </a:solidFill>
                <a:latin typeface="Times New Roman" panose="02020603050405020304" pitchFamily="18" charset="0"/>
                <a:cs typeface="Times New Roman" panose="02020603050405020304" pitchFamily="18" charset="0"/>
              </a:rPr>
              <a:t>Moderate levels of anxiety improve performance</a:t>
            </a:r>
          </a:p>
          <a:p>
            <a:pPr lvl="2">
              <a:lnSpc>
                <a:spcPct val="80000"/>
              </a:lnSpc>
            </a:pPr>
            <a:r>
              <a:rPr lang="en-US" sz="1600" dirty="0">
                <a:solidFill>
                  <a:schemeClr val="tx1"/>
                </a:solidFill>
                <a:latin typeface="Times New Roman" panose="02020603050405020304" pitchFamily="18" charset="0"/>
                <a:cs typeface="Times New Roman" panose="02020603050405020304" pitchFamily="18" charset="0"/>
              </a:rPr>
              <a:t>High levels of anxiety are detrimental to performance</a:t>
            </a:r>
          </a:p>
          <a:p>
            <a:endParaRPr lang="en-US" dirty="0"/>
          </a:p>
        </p:txBody>
      </p:sp>
      <p:sp>
        <p:nvSpPr>
          <p:cNvPr id="4" name="Slide Number Placeholder 3"/>
          <p:cNvSpPr>
            <a:spLocks noGrp="1"/>
          </p:cNvSpPr>
          <p:nvPr>
            <p:ph type="sldNum" sz="quarter" idx="5"/>
          </p:nvPr>
        </p:nvSpPr>
        <p:spPr/>
        <p:txBody>
          <a:bodyPr/>
          <a:lstStyle/>
          <a:p>
            <a:fld id="{465136A0-1A27-5945-B5F4-4A3B773A436F}" type="slidenum">
              <a:rPr lang="en-US" smtClean="0"/>
              <a:pPr/>
              <a:t>6</a:t>
            </a:fld>
            <a:endParaRPr lang="en-US"/>
          </a:p>
        </p:txBody>
      </p:sp>
    </p:spTree>
    <p:extLst>
      <p:ext uri="{BB962C8B-B14F-4D97-AF65-F5344CB8AC3E}">
        <p14:creationId xmlns="" xmlns:p14="http://schemas.microsoft.com/office/powerpoint/2010/main" val="1763744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buFont typeface="Arial" panose="020B0604020202020204" pitchFamily="34" charset="0"/>
              <a:buChar char="•"/>
            </a:pPr>
            <a:r>
              <a:rPr lang="en-IN" b="0" i="0" dirty="0">
                <a:solidFill>
                  <a:srgbClr val="282829"/>
                </a:solidFill>
                <a:effectLst/>
                <a:latin typeface="-apple-system"/>
              </a:rPr>
              <a:t>Neutral Stimulus: White Rat</a:t>
            </a:r>
          </a:p>
          <a:p>
            <a:pPr algn="l" rtl="0">
              <a:buFont typeface="Arial" panose="020B0604020202020204" pitchFamily="34" charset="0"/>
              <a:buChar char="•"/>
            </a:pPr>
            <a:r>
              <a:rPr lang="en-IN" b="0" i="0" dirty="0">
                <a:solidFill>
                  <a:srgbClr val="282829"/>
                </a:solidFill>
                <a:effectLst/>
                <a:latin typeface="-apple-system"/>
              </a:rPr>
              <a:t>Unconditioned Stimulus: Hammer hitting sound</a:t>
            </a:r>
          </a:p>
          <a:p>
            <a:pPr algn="l" rtl="0">
              <a:buFont typeface="Arial" panose="020B0604020202020204" pitchFamily="34" charset="0"/>
              <a:buChar char="•"/>
            </a:pPr>
            <a:r>
              <a:rPr lang="en-IN" b="0" i="0" dirty="0">
                <a:solidFill>
                  <a:srgbClr val="282829"/>
                </a:solidFill>
                <a:effectLst/>
                <a:latin typeface="-apple-system"/>
              </a:rPr>
              <a:t>Unconditioned response: Fear</a:t>
            </a:r>
          </a:p>
          <a:p>
            <a:pPr algn="l" rtl="0">
              <a:buFont typeface="Arial" panose="020B0604020202020204" pitchFamily="34" charset="0"/>
              <a:buChar char="•"/>
            </a:pPr>
            <a:r>
              <a:rPr lang="en-IN" b="0" i="0" dirty="0">
                <a:solidFill>
                  <a:srgbClr val="282829"/>
                </a:solidFill>
                <a:effectLst/>
                <a:latin typeface="-apple-system"/>
              </a:rPr>
              <a:t>Conditioned stimulus: White follow</a:t>
            </a:r>
          </a:p>
          <a:p>
            <a:pPr algn="l" rtl="0">
              <a:buFont typeface="Arial" panose="020B0604020202020204" pitchFamily="34" charset="0"/>
              <a:buChar char="•"/>
            </a:pPr>
            <a:r>
              <a:rPr lang="en-IN" b="0" i="0" dirty="0">
                <a:solidFill>
                  <a:srgbClr val="282829"/>
                </a:solidFill>
                <a:effectLst/>
                <a:latin typeface="-apple-system"/>
              </a:rPr>
              <a:t>Conditioned response: Fear</a:t>
            </a:r>
          </a:p>
          <a:p>
            <a:pPr algn="l" fontAlgn="base"/>
            <a:r>
              <a:rPr lang="en-IN" b="0" i="0" dirty="0">
                <a:solidFill>
                  <a:srgbClr val="212121"/>
                </a:solidFill>
                <a:effectLst/>
                <a:latin typeface="Merriweather" pitchFamily="2" charset="77"/>
              </a:rPr>
              <a:t>The participant in the experiment was a child that Watson and Rayner called "Albert B." but is known popularly today as Little Albert. When Little Albert was 9 months old, Watson and Rayner exposed him to a series of stimuli including a white rat, a rabbit, a monkey, masks, and burning newspapers and observed the boy's reactions.</a:t>
            </a:r>
          </a:p>
          <a:p>
            <a:pPr algn="l" fontAlgn="base"/>
            <a:r>
              <a:rPr lang="en-IN" b="0" i="0" dirty="0">
                <a:solidFill>
                  <a:srgbClr val="212121"/>
                </a:solidFill>
                <a:effectLst/>
                <a:latin typeface="Merriweather" pitchFamily="2" charset="77"/>
              </a:rPr>
              <a:t>The boy initially showed no fear of any of the objects he was shown.</a:t>
            </a:r>
          </a:p>
          <a:p>
            <a:pPr algn="l" fontAlgn="base"/>
            <a:r>
              <a:rPr lang="en-IN" b="0" i="0" dirty="0">
                <a:solidFill>
                  <a:srgbClr val="212121"/>
                </a:solidFill>
                <a:effectLst/>
                <a:latin typeface="Merriweather" pitchFamily="2" charset="77"/>
              </a:rPr>
              <a:t>The next time Albert was exposed to the rat, Watson made a loud noise by hitting a metal pipe with a hammer. Naturally, the child began to cry after hearing the loud noise. After repeatedly pairing the white rat with the loud noise, Albert began to expect a frightening noise whenever he saw the white rate. Soon, Albert began to cry simply after seeing the rat.</a:t>
            </a:r>
          </a:p>
          <a:p>
            <a:r>
              <a:rPr lang="en-IN" b="0" i="0" dirty="0">
                <a:solidFill>
                  <a:srgbClr val="212121"/>
                </a:solidFill>
                <a:effectLst/>
                <a:latin typeface="Merriweather" pitchFamily="2" charset="77"/>
              </a:rPr>
              <a:t>After conditioning, Albert feared not just the white rat, but a wide variety of similar white objects as well. His fear included other furry objects including Raynor's fur coat and Watson wearing a Santa Claus beard.</a:t>
            </a:r>
            <a:endParaRPr lang="en-US" dirty="0"/>
          </a:p>
        </p:txBody>
      </p:sp>
      <p:sp>
        <p:nvSpPr>
          <p:cNvPr id="4" name="Slide Number Placeholder 3"/>
          <p:cNvSpPr>
            <a:spLocks noGrp="1"/>
          </p:cNvSpPr>
          <p:nvPr>
            <p:ph type="sldNum" sz="quarter" idx="5"/>
          </p:nvPr>
        </p:nvSpPr>
        <p:spPr/>
        <p:txBody>
          <a:bodyPr/>
          <a:lstStyle/>
          <a:p>
            <a:fld id="{C255C59F-CE78-F646-9028-595CD2288262}" type="slidenum">
              <a:rPr lang="en-US" smtClean="0"/>
              <a:pPr/>
              <a:t>11</a:t>
            </a:fld>
            <a:endParaRPr lang="en-US"/>
          </a:p>
        </p:txBody>
      </p:sp>
    </p:spTree>
    <p:extLst>
      <p:ext uri="{BB962C8B-B14F-4D97-AF65-F5344CB8AC3E}">
        <p14:creationId xmlns="" xmlns:p14="http://schemas.microsoft.com/office/powerpoint/2010/main" val="1539788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dirty="0">
                <a:solidFill>
                  <a:schemeClr val="tx1"/>
                </a:solidFill>
                <a:effectLst/>
                <a:latin typeface="Times New Roman" panose="02020603050405020304" pitchFamily="18" charset="0"/>
                <a:cs typeface="Times New Roman" panose="02020603050405020304" pitchFamily="18" charset="0"/>
              </a:rPr>
              <a:t>Anxiety is a state that encompasses both an internal “feeling” of fear and the physiological expression of that fear. Although separate circuits mediate these different aspects of anxiety, they share in common a central role of the amygdala, </a:t>
            </a:r>
            <a:endParaRPr lang="en-US" dirty="0"/>
          </a:p>
        </p:txBody>
      </p:sp>
      <p:sp>
        <p:nvSpPr>
          <p:cNvPr id="4" name="Slide Number Placeholder 3"/>
          <p:cNvSpPr>
            <a:spLocks noGrp="1"/>
          </p:cNvSpPr>
          <p:nvPr>
            <p:ph type="sldNum" sz="quarter" idx="5"/>
          </p:nvPr>
        </p:nvSpPr>
        <p:spPr/>
        <p:txBody>
          <a:bodyPr/>
          <a:lstStyle/>
          <a:p>
            <a:fld id="{465136A0-1A27-5945-B5F4-4A3B773A436F}" type="slidenum">
              <a:rPr lang="en-US" smtClean="0"/>
              <a:pPr/>
              <a:t>23</a:t>
            </a:fld>
            <a:endParaRPr lang="en-US"/>
          </a:p>
        </p:txBody>
      </p:sp>
    </p:spTree>
    <p:extLst>
      <p:ext uri="{BB962C8B-B14F-4D97-AF65-F5344CB8AC3E}">
        <p14:creationId xmlns="" xmlns:p14="http://schemas.microsoft.com/office/powerpoint/2010/main" val="3364237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5136A0-1A27-5945-B5F4-4A3B773A436F}" type="slidenum">
              <a:rPr lang="en-US" smtClean="0"/>
              <a:pPr/>
              <a:t>34</a:t>
            </a:fld>
            <a:endParaRPr lang="en-US"/>
          </a:p>
        </p:txBody>
      </p:sp>
    </p:spTree>
    <p:extLst>
      <p:ext uri="{BB962C8B-B14F-4D97-AF65-F5344CB8AC3E}">
        <p14:creationId xmlns="" xmlns:p14="http://schemas.microsoft.com/office/powerpoint/2010/main" val="31272641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GB"/>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9FD9BBC0-396A-3244-90A7-4546738BCC7B}" type="datetimeFigureOut">
              <a:rPr lang="en-US" smtClean="0"/>
              <a:pPr/>
              <a:t>7/16/2024</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29DA6B6A-3172-9E4E-A971-9E7C934988E9}" type="slidenum">
              <a:rPr lang="en-US" smtClean="0"/>
              <a:pPr/>
              <a:t>‹#›</a:t>
            </a:fld>
            <a:endParaRPr lang="en-US"/>
          </a:p>
        </p:txBody>
      </p:sp>
    </p:spTree>
    <p:extLst>
      <p:ext uri="{BB962C8B-B14F-4D97-AF65-F5344CB8AC3E}">
        <p14:creationId xmlns="" xmlns:p14="http://schemas.microsoft.com/office/powerpoint/2010/main" val="98312344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FD9BBC0-396A-3244-90A7-4546738BCC7B}" type="datetimeFigureOut">
              <a:rPr lang="en-US" smtClean="0"/>
              <a:pPr/>
              <a:t>7/16/2024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DA6B6A-3172-9E4E-A971-9E7C934988E9}" type="slidenum">
              <a:rPr lang="en-US" smtClean="0"/>
              <a:pPr/>
              <a:t>‹#›</a:t>
            </a:fld>
            <a:endParaRPr lang="en-US"/>
          </a:p>
        </p:txBody>
      </p:sp>
    </p:spTree>
    <p:extLst>
      <p:ext uri="{BB962C8B-B14F-4D97-AF65-F5344CB8AC3E}">
        <p14:creationId xmlns="" xmlns:p14="http://schemas.microsoft.com/office/powerpoint/2010/main" val="1005783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GB"/>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9FD9BBC0-396A-3244-90A7-4546738BCC7B}" type="datetimeFigureOut">
              <a:rPr lang="en-US" smtClean="0"/>
              <a:pPr/>
              <a:t>7/16/2024</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29DA6B6A-3172-9E4E-A971-9E7C934988E9}" type="slidenum">
              <a:rPr lang="en-US" smtClean="0"/>
              <a:pPr/>
              <a:t>‹#›</a:t>
            </a:fld>
            <a:endParaRPr lang="en-US"/>
          </a:p>
        </p:txBody>
      </p:sp>
    </p:spTree>
    <p:extLst>
      <p:ext uri="{BB962C8B-B14F-4D97-AF65-F5344CB8AC3E}">
        <p14:creationId xmlns="" xmlns:p14="http://schemas.microsoft.com/office/powerpoint/2010/main" val="217470866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FD9BBC0-396A-3244-90A7-4546738BCC7B}" type="datetimeFigureOut">
              <a:rPr lang="en-US" smtClean="0"/>
              <a:pPr/>
              <a:t>7/16/2024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DA6B6A-3172-9E4E-A971-9E7C934988E9}" type="slidenum">
              <a:rPr lang="en-US" smtClean="0"/>
              <a:pPr/>
              <a:t>‹#›</a:t>
            </a:fld>
            <a:endParaRPr lang="en-US"/>
          </a:p>
        </p:txBody>
      </p:sp>
    </p:spTree>
    <p:extLst>
      <p:ext uri="{BB962C8B-B14F-4D97-AF65-F5344CB8AC3E}">
        <p14:creationId xmlns="" xmlns:p14="http://schemas.microsoft.com/office/powerpoint/2010/main" val="1506745072"/>
      </p:ext>
    </p:extLst>
  </p:cSld>
  <p:clrMapOvr>
    <a:masterClrMapping/>
  </p:clrMapOvr>
  <p:extLst>
    <p:ext uri="{DCECCB84-F9BA-43D5-87BE-67443E8EF086}">
      <p15:sldGuideLst xmlns=""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FD9BBC0-396A-3244-90A7-4546738BCC7B}" type="datetimeFigureOut">
              <a:rPr lang="en-US" smtClean="0"/>
              <a:pPr/>
              <a:t>7/16/2024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DA6B6A-3172-9E4E-A971-9E7C934988E9}" type="slidenum">
              <a:rPr lang="en-US" smtClean="0"/>
              <a:pPr/>
              <a:t>‹#›</a:t>
            </a:fld>
            <a:endParaRPr lang="en-US"/>
          </a:p>
        </p:txBody>
      </p:sp>
    </p:spTree>
    <p:extLst>
      <p:ext uri="{BB962C8B-B14F-4D97-AF65-F5344CB8AC3E}">
        <p14:creationId xmlns="" xmlns:p14="http://schemas.microsoft.com/office/powerpoint/2010/main" val="2328634640"/>
      </p:ext>
    </p:extLst>
  </p:cSld>
  <p:clrMapOvr>
    <a:masterClrMapping/>
  </p:clrMapOvr>
  <p:extLst>
    <p:ext uri="{DCECCB84-F9BA-43D5-87BE-67443E8EF086}">
      <p15:sldGuideLst xmlns=""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FD9BBC0-396A-3244-90A7-4546738BCC7B}" type="datetimeFigureOut">
              <a:rPr lang="en-US" smtClean="0"/>
              <a:pPr/>
              <a:t>7/16/2024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DA6B6A-3172-9E4E-A971-9E7C934988E9}" type="slidenum">
              <a:rPr lang="en-US" smtClean="0"/>
              <a:pPr/>
              <a:t>‹#›</a:t>
            </a:fld>
            <a:endParaRPr lang="en-US"/>
          </a:p>
        </p:txBody>
      </p:sp>
    </p:spTree>
    <p:extLst>
      <p:ext uri="{BB962C8B-B14F-4D97-AF65-F5344CB8AC3E}">
        <p14:creationId xmlns="" xmlns:p14="http://schemas.microsoft.com/office/powerpoint/2010/main" val="557190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D9BBC0-396A-3244-90A7-4546738BCC7B}" type="datetimeFigureOut">
              <a:rPr lang="en-US" smtClean="0"/>
              <a:pPr/>
              <a:t>7/16/2024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DA6B6A-3172-9E4E-A971-9E7C934988E9}" type="slidenum">
              <a:rPr lang="en-US" smtClean="0"/>
              <a:pPr/>
              <a:t>‹#›</a:t>
            </a:fld>
            <a:endParaRPr lang="en-US"/>
          </a:p>
        </p:txBody>
      </p:sp>
    </p:spTree>
    <p:extLst>
      <p:ext uri="{BB962C8B-B14F-4D97-AF65-F5344CB8AC3E}">
        <p14:creationId xmlns="" xmlns:p14="http://schemas.microsoft.com/office/powerpoint/2010/main" val="3229140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GB"/>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9FD9BBC0-396A-3244-90A7-4546738BCC7B}" type="datetimeFigureOut">
              <a:rPr lang="en-US" smtClean="0"/>
              <a:pPr/>
              <a:t>7/16/2024</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29DA6B6A-3172-9E4E-A971-9E7C934988E9}" type="slidenum">
              <a:rPr lang="en-US" smtClean="0"/>
              <a:pPr/>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 xmlns:p14="http://schemas.microsoft.com/office/powerpoint/2010/main" val="1874939856"/>
      </p:ext>
    </p:extLst>
  </p:cSld>
  <p:clrMapOvr>
    <a:masterClrMapping/>
  </p:clrMapOvr>
  <p:extLst>
    <p:ext uri="{DCECCB84-F9BA-43D5-87BE-67443E8EF086}">
      <p15:sldGuideLst xmlns=""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9FD9BBC0-396A-3244-90A7-4546738BCC7B}" type="datetimeFigureOut">
              <a:rPr lang="en-US" smtClean="0"/>
              <a:pPr/>
              <a:t>7/16/2024</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29DA6B6A-3172-9E4E-A971-9E7C934988E9}" type="slidenum">
              <a:rPr lang="en-US" smtClean="0"/>
              <a:pPr/>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 xmlns:p14="http://schemas.microsoft.com/office/powerpoint/2010/main" val="267065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FD9BBC0-396A-3244-90A7-4546738BCC7B}" type="datetimeFigureOut">
              <a:rPr lang="en-US" smtClean="0"/>
              <a:pPr/>
              <a:t>7/16/2024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DA6B6A-3172-9E4E-A971-9E7C934988E9}" type="slidenum">
              <a:rPr lang="en-US" smtClean="0"/>
              <a:pPr/>
              <a:t>‹#›</a:t>
            </a:fld>
            <a:endParaRPr lang="en-US"/>
          </a:p>
        </p:txBody>
      </p:sp>
    </p:spTree>
    <p:extLst>
      <p:ext uri="{BB962C8B-B14F-4D97-AF65-F5344CB8AC3E}">
        <p14:creationId xmlns="" xmlns:p14="http://schemas.microsoft.com/office/powerpoint/2010/main" val="362228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FD9BBC0-396A-3244-90A7-4546738BCC7B}" type="datetimeFigureOut">
              <a:rPr lang="en-US" smtClean="0"/>
              <a:pPr/>
              <a:t>7/16/2024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DA6B6A-3172-9E4E-A971-9E7C934988E9}" type="slidenum">
              <a:rPr lang="en-US" smtClean="0"/>
              <a:pPr/>
              <a:t>‹#›</a:t>
            </a:fld>
            <a:endParaRPr lang="en-US"/>
          </a:p>
        </p:txBody>
      </p:sp>
    </p:spTree>
    <p:extLst>
      <p:ext uri="{BB962C8B-B14F-4D97-AF65-F5344CB8AC3E}">
        <p14:creationId xmlns="" xmlns:p14="http://schemas.microsoft.com/office/powerpoint/2010/main" val="1538420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9FD9BBC0-396A-3244-90A7-4546738BCC7B}" type="datetimeFigureOut">
              <a:rPr lang="en-US" smtClean="0"/>
              <a:pPr/>
              <a:t>7/16/2024</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29DA6B6A-3172-9E4E-A971-9E7C934988E9}" type="slidenum">
              <a:rPr lang="en-US" smtClean="0"/>
              <a:pPr/>
              <a:t>‹#›</a:t>
            </a:fld>
            <a:endParaRPr lang="en-US"/>
          </a:p>
        </p:txBody>
      </p:sp>
    </p:spTree>
    <p:extLst>
      <p:ext uri="{BB962C8B-B14F-4D97-AF65-F5344CB8AC3E}">
        <p14:creationId xmlns="" xmlns:p14="http://schemas.microsoft.com/office/powerpoint/2010/main" val="1221231121"/>
      </p:ext>
    </p:extLst>
  </p:cSld>
  <p:clrMap bg1="lt1" tx1="dk1" bg2="lt2" tx2="dk2" accent1="accent1" accent2="accent2" accent3="accent3" accent4="accent4" accent5="accent5" accent6="accent6" hlink="hlink" folHlink="folHlink"/>
  <p:sldLayoutIdLst>
    <p:sldLayoutId id="2147484120" r:id="rId1"/>
    <p:sldLayoutId id="2147484121" r:id="rId2"/>
    <p:sldLayoutId id="2147484122" r:id="rId3"/>
    <p:sldLayoutId id="2147484123" r:id="rId4"/>
    <p:sldLayoutId id="2147484124" r:id="rId5"/>
    <p:sldLayoutId id="2147484125" r:id="rId6"/>
    <p:sldLayoutId id="2147484126" r:id="rId7"/>
    <p:sldLayoutId id="2147484127" r:id="rId8"/>
    <p:sldLayoutId id="2147484128" r:id="rId9"/>
    <p:sldLayoutId id="2147484129" r:id="rId10"/>
    <p:sldLayoutId id="2147484130"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2.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57AD7E-4CC2-5E5B-3F80-EFB51AAF98C5}"/>
              </a:ext>
            </a:extLst>
          </p:cNvPr>
          <p:cNvSpPr>
            <a:spLocks noGrp="1"/>
          </p:cNvSpPr>
          <p:nvPr>
            <p:ph type="ctrTitle"/>
          </p:nvPr>
        </p:nvSpPr>
        <p:spPr>
          <a:xfrm>
            <a:off x="1561705" y="2237845"/>
            <a:ext cx="9068586" cy="2673154"/>
          </a:xfrm>
        </p:spPr>
        <p:txBody>
          <a:bodyPr anchor="t"/>
          <a:lstStyle/>
          <a:p>
            <a:r>
              <a:rPr lang="en-US" sz="6600" dirty="0">
                <a:latin typeface="Times New Roman" panose="02020603050405020304" pitchFamily="18" charset="0"/>
                <a:cs typeface="Times New Roman" panose="02020603050405020304" pitchFamily="18" charset="0"/>
              </a:rPr>
              <a:t>BIOLOGICAL BASIS OF ANXIETY </a:t>
            </a:r>
            <a:endParaRPr lang="en-US" sz="6600" dirty="0"/>
          </a:p>
        </p:txBody>
      </p:sp>
      <p:sp>
        <p:nvSpPr>
          <p:cNvPr id="3" name="Subtitle 2">
            <a:extLst>
              <a:ext uri="{FF2B5EF4-FFF2-40B4-BE49-F238E27FC236}">
                <a16:creationId xmlns="" xmlns:a16="http://schemas.microsoft.com/office/drawing/2014/main" id="{2C9E0CA8-9885-F276-8F0D-E568F23F9C60}"/>
              </a:ext>
            </a:extLst>
          </p:cNvPr>
          <p:cNvSpPr>
            <a:spLocks noGrp="1"/>
          </p:cNvSpPr>
          <p:nvPr>
            <p:ph type="subTitle" idx="1"/>
          </p:nvPr>
        </p:nvSpPr>
        <p:spPr>
          <a:xfrm>
            <a:off x="3975652" y="4214191"/>
            <a:ext cx="6835101" cy="1272210"/>
          </a:xfrm>
        </p:spPr>
        <p:txBody>
          <a:bodyPr numCol="2">
            <a:noAutofit/>
          </a:bodyPr>
          <a:lstStyle/>
          <a:p>
            <a:r>
              <a:rPr lang="en-IN" sz="2400" dirty="0" smtClean="0">
                <a:solidFill>
                  <a:schemeClr val="accent1"/>
                </a:solidFill>
              </a:rPr>
              <a:t>Dr. </a:t>
            </a:r>
            <a:r>
              <a:rPr lang="en-IN" sz="2400" dirty="0" err="1" smtClean="0">
                <a:solidFill>
                  <a:schemeClr val="accent1"/>
                </a:solidFill>
              </a:rPr>
              <a:t>Ramjan</a:t>
            </a:r>
            <a:r>
              <a:rPr lang="en-IN" sz="2400" dirty="0" smtClean="0">
                <a:solidFill>
                  <a:schemeClr val="accent1"/>
                </a:solidFill>
              </a:rPr>
              <a:t> Ali</a:t>
            </a:r>
          </a:p>
          <a:p>
            <a:r>
              <a:rPr lang="en-IN" sz="2400" dirty="0" smtClean="0">
                <a:solidFill>
                  <a:schemeClr val="accent1"/>
                </a:solidFill>
              </a:rPr>
              <a:t>Professor, </a:t>
            </a:r>
          </a:p>
          <a:p>
            <a:r>
              <a:rPr lang="en-IN" sz="2400" dirty="0" smtClean="0">
                <a:solidFill>
                  <a:schemeClr val="accent1"/>
                </a:solidFill>
              </a:rPr>
              <a:t>Dept of Psychiatry</a:t>
            </a:r>
            <a:endParaRPr lang="en-US" sz="2400" dirty="0">
              <a:solidFill>
                <a:schemeClr val="accent1"/>
              </a:solidFill>
            </a:endParaRPr>
          </a:p>
        </p:txBody>
      </p:sp>
      <p:pic>
        <p:nvPicPr>
          <p:cNvPr id="2052" name="Picture 4" descr="What is anxiety? A comprehensive overview | APM">
            <a:extLst>
              <a:ext uri="{FF2B5EF4-FFF2-40B4-BE49-F238E27FC236}">
                <a16:creationId xmlns="" xmlns:a16="http://schemas.microsoft.com/office/drawing/2014/main" id="{404EB1BF-30EA-965B-583E-30C520C9BEA6}"/>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144496" y="105677"/>
            <a:ext cx="2971591" cy="190323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564877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970A6B-F21F-7ECE-C99E-5860F7367A2F}"/>
              </a:ext>
            </a:extLst>
          </p:cNvPr>
          <p:cNvSpPr>
            <a:spLocks noGrp="1"/>
          </p:cNvSpPr>
          <p:nvPr>
            <p:ph type="title"/>
          </p:nvPr>
        </p:nvSpPr>
        <p:spPr>
          <a:xfrm>
            <a:off x="1066800" y="137160"/>
            <a:ext cx="10058400" cy="1371600"/>
          </a:xfrm>
        </p:spPr>
        <p:txBody>
          <a:bodyPr/>
          <a:lstStyle/>
          <a:p>
            <a:pPr algn="ctr"/>
            <a:r>
              <a:rPr lang="en-US" sz="4800" dirty="0">
                <a:latin typeface="Times New Roman" panose="02020603050405020304" pitchFamily="18" charset="0"/>
                <a:cs typeface="Times New Roman" panose="02020603050405020304" pitchFamily="18" charset="0"/>
              </a:rPr>
              <a:t>CONTENTS</a:t>
            </a:r>
            <a:endParaRPr lang="en-US" dirty="0"/>
          </a:p>
        </p:txBody>
      </p:sp>
      <p:sp>
        <p:nvSpPr>
          <p:cNvPr id="3" name="Content Placeholder 2">
            <a:extLst>
              <a:ext uri="{FF2B5EF4-FFF2-40B4-BE49-F238E27FC236}">
                <a16:creationId xmlns="" xmlns:a16="http://schemas.microsoft.com/office/drawing/2014/main" id="{B59EA011-555E-F7E8-774E-66124FD46AF4}"/>
              </a:ext>
            </a:extLst>
          </p:cNvPr>
          <p:cNvSpPr>
            <a:spLocks noGrp="1"/>
          </p:cNvSpPr>
          <p:nvPr>
            <p:ph idx="1"/>
          </p:nvPr>
        </p:nvSpPr>
        <p:spPr>
          <a:xfrm>
            <a:off x="444843" y="1152939"/>
            <a:ext cx="6094853" cy="4882101"/>
          </a:xfrm>
        </p:spPr>
        <p:txBody>
          <a:bodyPr>
            <a:noAutofit/>
          </a:bodyPr>
          <a:lstStyle/>
          <a:p>
            <a:r>
              <a:rPr lang="en-US" sz="2400" dirty="0">
                <a:latin typeface="Times New Roman" panose="02020603050405020304" pitchFamily="18" charset="0"/>
                <a:cs typeface="Times New Roman" panose="02020603050405020304" pitchFamily="18" charset="0"/>
              </a:rPr>
              <a:t>What is Anxiety?</a:t>
            </a:r>
          </a:p>
          <a:p>
            <a:r>
              <a:rPr lang="en-US" sz="2400" dirty="0">
                <a:latin typeface="Times New Roman" panose="02020603050405020304" pitchFamily="18" charset="0"/>
                <a:cs typeface="Times New Roman" panose="02020603050405020304" pitchFamily="18" charset="0"/>
              </a:rPr>
              <a:t>Anxiety vs. </a:t>
            </a:r>
            <a:r>
              <a:rPr lang="en-US" sz="2400" dirty="0" smtClean="0">
                <a:latin typeface="Times New Roman" panose="02020603050405020304" pitchFamily="18" charset="0"/>
                <a:cs typeface="Times New Roman" panose="02020603050405020304" pitchFamily="18" charset="0"/>
              </a:rPr>
              <a:t>Fear</a:t>
            </a:r>
          </a:p>
          <a:p>
            <a:r>
              <a:rPr lang="en-IN" sz="2400" dirty="0" smtClean="0">
                <a:latin typeface="Times New Roman" panose="02020603050405020304" pitchFamily="18" charset="0"/>
                <a:cs typeface="Times New Roman" panose="02020603050405020304" pitchFamily="18" charset="0"/>
              </a:rPr>
              <a:t>Prevalence </a:t>
            </a:r>
            <a:endParaRPr lang="en-US"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Psychological aspect</a:t>
            </a:r>
          </a:p>
          <a:p>
            <a:r>
              <a:rPr lang="en-IN" sz="2400" dirty="0">
                <a:latin typeface="Times New Roman" panose="02020603050405020304" pitchFamily="18" charset="0"/>
                <a:cs typeface="Times New Roman" panose="02020603050405020304" pitchFamily="18" charset="0"/>
              </a:rPr>
              <a:t>Look through  various experiments and Animal models</a:t>
            </a:r>
          </a:p>
          <a:p>
            <a:r>
              <a:rPr lang="en-IN" sz="2400" dirty="0">
                <a:solidFill>
                  <a:schemeClr val="tx1"/>
                </a:solidFill>
                <a:effectLst/>
                <a:latin typeface="Times New Roman" panose="02020603050405020304" pitchFamily="18" charset="0"/>
                <a:cs typeface="Times New Roman" panose="02020603050405020304" pitchFamily="18" charset="0"/>
              </a:rPr>
              <a:t>Studies of Inheritance Patterns</a:t>
            </a:r>
          </a:p>
          <a:p>
            <a:r>
              <a:rPr lang="en-IN" sz="2400" dirty="0">
                <a:latin typeface="Times New Roman" panose="02020603050405020304" pitchFamily="18" charset="0"/>
                <a:cs typeface="Times New Roman" panose="02020603050405020304" pitchFamily="18" charset="0"/>
              </a:rPr>
              <a:t>Environmental influences</a:t>
            </a:r>
          </a:p>
          <a:p>
            <a:r>
              <a:rPr lang="en-IN" sz="2400" dirty="0">
                <a:effectLst/>
                <a:latin typeface="Times New Roman" panose="02020603050405020304" pitchFamily="18" charset="0"/>
                <a:cs typeface="Times New Roman" panose="02020603050405020304" pitchFamily="18" charset="0"/>
              </a:rPr>
              <a:t>Functional Anatomy</a:t>
            </a:r>
          </a:p>
          <a:p>
            <a:r>
              <a:rPr lang="en-IN" sz="2400" dirty="0">
                <a:effectLst/>
                <a:latin typeface="Times New Roman" panose="02020603050405020304" pitchFamily="18" charset="0"/>
                <a:cs typeface="Times New Roman" panose="02020603050405020304" pitchFamily="18" charset="0"/>
              </a:rPr>
              <a:t>Neurochemical and hormonal Systems Involved</a:t>
            </a:r>
          </a:p>
          <a:p>
            <a:r>
              <a:rPr lang="en-IN" sz="2400" dirty="0">
                <a:effectLst/>
                <a:latin typeface="Times New Roman" panose="02020603050405020304" pitchFamily="18" charset="0"/>
                <a:cs typeface="Times New Roman" panose="02020603050405020304" pitchFamily="18" charset="0"/>
              </a:rPr>
              <a:t>Neuroimaging Findings</a:t>
            </a:r>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r>
              <a:rPr lang="en-IN" sz="2400" dirty="0">
                <a:effectLst/>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
            </a:r>
            <a:br>
              <a:rPr lang="en-IN"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pic>
        <p:nvPicPr>
          <p:cNvPr id="4" name="Picture 2" descr="Anxiety and Anxiety Disorder Symptoms">
            <a:extLst>
              <a:ext uri="{FF2B5EF4-FFF2-40B4-BE49-F238E27FC236}">
                <a16:creationId xmlns="" xmlns:a16="http://schemas.microsoft.com/office/drawing/2014/main" id="{15DC13A7-DE8A-6FE8-4DE7-0EF5C2CE7E14}"/>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759615" y="1921397"/>
            <a:ext cx="4865226" cy="36451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202059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17DD53-084C-F154-287B-F3849B984C80}"/>
              </a:ext>
            </a:extLst>
          </p:cNvPr>
          <p:cNvSpPr>
            <a:spLocks noGrp="1"/>
          </p:cNvSpPr>
          <p:nvPr>
            <p:ph type="title"/>
          </p:nvPr>
        </p:nvSpPr>
        <p:spPr>
          <a:xfrm>
            <a:off x="1066800" y="642594"/>
            <a:ext cx="10058400" cy="896839"/>
          </a:xfrm>
        </p:spPr>
        <p:txBody>
          <a:bodyPr anchor="t">
            <a:noAutofit/>
          </a:bodyPr>
          <a:lstStyle/>
          <a:p>
            <a:r>
              <a:rPr lang="en-US" sz="4400" dirty="0">
                <a:latin typeface="Times New Roman" panose="02020603050405020304" pitchFamily="18" charset="0"/>
                <a:cs typeface="Times New Roman" panose="02020603050405020304" pitchFamily="18" charset="0"/>
              </a:rPr>
              <a:t>What is Anxiety?</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a:r>
            <a:br>
              <a:rPr lang="en-US" sz="4400" dirty="0">
                <a:latin typeface="Times New Roman" panose="02020603050405020304" pitchFamily="18" charset="0"/>
                <a:cs typeface="Times New Roman" panose="02020603050405020304" pitchFamily="18" charset="0"/>
              </a:rPr>
            </a:br>
            <a:endParaRPr lang="en-US" sz="4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9531ED56-5CD8-CB45-2194-D869EC26C40E}"/>
              </a:ext>
            </a:extLst>
          </p:cNvPr>
          <p:cNvSpPr>
            <a:spLocks noGrp="1"/>
          </p:cNvSpPr>
          <p:nvPr>
            <p:ph idx="1"/>
          </p:nvPr>
        </p:nvSpPr>
        <p:spPr>
          <a:xfrm>
            <a:off x="787400" y="2382520"/>
            <a:ext cx="10058400" cy="3931920"/>
          </a:xfrm>
        </p:spPr>
        <p:txBody>
          <a:bodyPr>
            <a:normAutofit/>
          </a:bodyPr>
          <a:lstStyle/>
          <a:p>
            <a:r>
              <a:rPr lang="en-IN" sz="2400" b="0" i="0" dirty="0">
                <a:solidFill>
                  <a:schemeClr val="tx1"/>
                </a:solidFill>
                <a:effectLst/>
                <a:latin typeface="Times New Roman" panose="02020603050405020304" pitchFamily="18" charset="0"/>
                <a:cs typeface="Times New Roman" panose="02020603050405020304" pitchFamily="18" charset="0"/>
              </a:rPr>
              <a:t>The word anxiety derives from the Latin substantive </a:t>
            </a:r>
            <a:r>
              <a:rPr lang="en-IN" sz="2400" b="0" i="1" dirty="0" err="1">
                <a:solidFill>
                  <a:srgbClr val="00B050"/>
                </a:solidFill>
                <a:effectLst/>
                <a:latin typeface="Times New Roman" panose="02020603050405020304" pitchFamily="18" charset="0"/>
                <a:cs typeface="Times New Roman" panose="02020603050405020304" pitchFamily="18" charset="0"/>
              </a:rPr>
              <a:t>angor</a:t>
            </a:r>
            <a:r>
              <a:rPr lang="en-IN" sz="2400" b="0" i="0" dirty="0">
                <a:solidFill>
                  <a:schemeClr val="tx1"/>
                </a:solidFill>
                <a:effectLst/>
                <a:latin typeface="Times New Roman" panose="02020603050405020304" pitchFamily="18" charset="0"/>
                <a:cs typeface="Times New Roman" panose="02020603050405020304" pitchFamily="18" charset="0"/>
              </a:rPr>
              <a:t> and the corresponding verb </a:t>
            </a:r>
            <a:r>
              <a:rPr lang="en-IN" sz="2400" b="0" i="1" dirty="0" err="1">
                <a:solidFill>
                  <a:srgbClr val="00B050"/>
                </a:solidFill>
                <a:effectLst/>
                <a:latin typeface="Times New Roman" panose="02020603050405020304" pitchFamily="18" charset="0"/>
                <a:cs typeface="Times New Roman" panose="02020603050405020304" pitchFamily="18" charset="0"/>
              </a:rPr>
              <a:t>ango</a:t>
            </a:r>
            <a:r>
              <a:rPr lang="en-IN" sz="2400" b="0" i="0" dirty="0">
                <a:solidFill>
                  <a:schemeClr val="tx1"/>
                </a:solidFill>
                <a:effectLst/>
                <a:latin typeface="Times New Roman" panose="02020603050405020304" pitchFamily="18" charset="0"/>
                <a:cs typeface="Times New Roman" panose="02020603050405020304" pitchFamily="18" charset="0"/>
              </a:rPr>
              <a:t> (to constrict). A cognate word is </a:t>
            </a:r>
            <a:r>
              <a:rPr lang="en-IN" sz="2400" b="0" i="1" dirty="0" err="1">
                <a:solidFill>
                  <a:schemeClr val="tx1"/>
                </a:solidFill>
                <a:effectLst/>
                <a:latin typeface="Times New Roman" panose="02020603050405020304" pitchFamily="18" charset="0"/>
                <a:cs typeface="Times New Roman" panose="02020603050405020304" pitchFamily="18" charset="0"/>
              </a:rPr>
              <a:t>angustus</a:t>
            </a:r>
            <a:r>
              <a:rPr lang="en-IN" sz="2400" b="0" i="0" dirty="0">
                <a:solidFill>
                  <a:schemeClr val="tx1"/>
                </a:solidFill>
                <a:effectLst/>
                <a:latin typeface="Times New Roman" panose="02020603050405020304" pitchFamily="18" charset="0"/>
                <a:cs typeface="Times New Roman" panose="02020603050405020304" pitchFamily="18" charset="0"/>
              </a:rPr>
              <a:t> (narrow).</a:t>
            </a:r>
          </a:p>
          <a:p>
            <a:r>
              <a:rPr lang="en-US" sz="2400" dirty="0">
                <a:solidFill>
                  <a:srgbClr val="FF0000"/>
                </a:solidFill>
                <a:latin typeface="Times New Roman" panose="02020603050405020304" pitchFamily="18" charset="0"/>
                <a:cs typeface="Times New Roman" panose="02020603050405020304" pitchFamily="18" charset="0"/>
              </a:rPr>
              <a:t>Anxiety</a:t>
            </a:r>
            <a:r>
              <a:rPr lang="en-US" sz="2400" dirty="0">
                <a:solidFill>
                  <a:schemeClr val="tx1"/>
                </a:solidFill>
                <a:latin typeface="Times New Roman" panose="02020603050405020304" pitchFamily="18" charset="0"/>
                <a:cs typeface="Times New Roman" panose="02020603050405020304" pitchFamily="18" charset="0"/>
              </a:rPr>
              <a:t>- Feeling of apprehension caused by anticipation of danger, which may be internal or external.</a:t>
            </a:r>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Anxiety is a </a:t>
            </a:r>
            <a:r>
              <a:rPr lang="en-IN" sz="2400" dirty="0">
                <a:solidFill>
                  <a:srgbClr val="C00000"/>
                </a:solidFill>
                <a:latin typeface="Times New Roman" panose="02020603050405020304" pitchFamily="18" charset="0"/>
                <a:cs typeface="Times New Roman" panose="02020603050405020304" pitchFamily="18" charset="0"/>
              </a:rPr>
              <a:t>psychological, physiological, and behavioural </a:t>
            </a:r>
            <a:r>
              <a:rPr lang="en-IN" sz="2400" dirty="0">
                <a:latin typeface="Times New Roman" panose="02020603050405020304" pitchFamily="18" charset="0"/>
                <a:cs typeface="Times New Roman" panose="02020603050405020304" pitchFamily="18" charset="0"/>
              </a:rPr>
              <a:t>state induced in animals and humans by a threat to wellbeing or survival, either actual or potential. </a:t>
            </a:r>
          </a:p>
          <a:p>
            <a:r>
              <a:rPr lang="en-IN" sz="2400" dirty="0">
                <a:latin typeface="Times New Roman" panose="02020603050405020304" pitchFamily="18" charset="0"/>
                <a:cs typeface="Times New Roman" panose="02020603050405020304" pitchFamily="18" charset="0"/>
              </a:rPr>
              <a:t>It is characterized by increased arousal, expectancy, autonomic and neuroendocrine activation, and specific behaviour patterns. </a:t>
            </a:r>
          </a:p>
        </p:txBody>
      </p:sp>
      <p:pic>
        <p:nvPicPr>
          <p:cNvPr id="7170" name="Picture 2" descr="What is Anxiety - Risks, Diagnosis, and Treatments">
            <a:extLst>
              <a:ext uri="{FF2B5EF4-FFF2-40B4-BE49-F238E27FC236}">
                <a16:creationId xmlns="" xmlns:a16="http://schemas.microsoft.com/office/drawing/2014/main" id="{59C6679D-898A-0DC9-FEB5-6C1E63CA410D}"/>
              </a:ext>
            </a:extLst>
          </p:cNvPr>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6146" t="9792" r="10625" b="9584"/>
          <a:stretch/>
        </p:blipFill>
        <p:spPr bwMode="auto">
          <a:xfrm>
            <a:off x="7702993" y="165100"/>
            <a:ext cx="4247707" cy="20574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3458282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6AD9F89-9E4E-6890-32CD-6C9BEEF284CA}"/>
              </a:ext>
            </a:extLst>
          </p:cNvPr>
          <p:cNvSpPr>
            <a:spLocks noGrp="1"/>
          </p:cNvSpPr>
          <p:nvPr>
            <p:ph idx="1"/>
          </p:nvPr>
        </p:nvSpPr>
        <p:spPr>
          <a:xfrm>
            <a:off x="665018" y="554182"/>
            <a:ext cx="10460182" cy="5480858"/>
          </a:xfrm>
        </p:spPr>
        <p:txBody>
          <a:bodyPr>
            <a:normAutofit lnSpcReduction="10000"/>
          </a:bodyPr>
          <a:lstStyle/>
          <a:p>
            <a:r>
              <a:rPr lang="en-IN" sz="2400" dirty="0">
                <a:latin typeface="Times New Roman" panose="02020603050405020304" pitchFamily="18" charset="0"/>
                <a:cs typeface="Times New Roman" panose="02020603050405020304" pitchFamily="18" charset="0"/>
              </a:rPr>
              <a:t>Pathological anxiety interferes with the ability to cope successfully with life challenges. </a:t>
            </a:r>
          </a:p>
          <a:p>
            <a:r>
              <a:rPr lang="en-IN" sz="2400" dirty="0">
                <a:latin typeface="Times New Roman" panose="02020603050405020304" pitchFamily="18" charset="0"/>
                <a:cs typeface="Times New Roman" panose="02020603050405020304" pitchFamily="18" charset="0"/>
              </a:rPr>
              <a:t>Psychopathology appears to be a consequence of predisposing factors (or traits), which result from numerous gene–environment interactions during development (particularly during the perinatal period) and experience (life events). </a:t>
            </a:r>
          </a:p>
          <a:p>
            <a:r>
              <a:rPr lang="en-IN" sz="2400" dirty="0">
                <a:solidFill>
                  <a:schemeClr val="tx1"/>
                </a:solidFill>
                <a:effectLst/>
                <a:latin typeface="Times New Roman" panose="02020603050405020304" pitchFamily="18" charset="0"/>
                <a:cs typeface="Times New Roman" panose="02020603050405020304" pitchFamily="18" charset="0"/>
              </a:rPr>
              <a:t>Nearly </a:t>
            </a:r>
            <a:r>
              <a:rPr lang="en-IN" sz="2400" dirty="0">
                <a:solidFill>
                  <a:srgbClr val="C00000"/>
                </a:solidFill>
                <a:effectLst/>
                <a:latin typeface="Times New Roman" panose="02020603050405020304" pitchFamily="18" charset="0"/>
                <a:cs typeface="Times New Roman" panose="02020603050405020304" pitchFamily="18" charset="0"/>
              </a:rPr>
              <a:t>one-fifth (17 percent)</a:t>
            </a:r>
            <a:r>
              <a:rPr lang="en-IN" sz="2400" dirty="0">
                <a:solidFill>
                  <a:schemeClr val="tx1"/>
                </a:solidFill>
                <a:effectLst/>
                <a:latin typeface="Times New Roman" panose="02020603050405020304" pitchFamily="18" charset="0"/>
                <a:cs typeface="Times New Roman" panose="02020603050405020304" pitchFamily="18" charset="0"/>
              </a:rPr>
              <a:t> of adults report a lifetime history of one of the major anxiety disorders, and </a:t>
            </a:r>
            <a:r>
              <a:rPr lang="en-IN" sz="2400" dirty="0">
                <a:solidFill>
                  <a:srgbClr val="C00000"/>
                </a:solidFill>
                <a:effectLst/>
                <a:latin typeface="Times New Roman" panose="02020603050405020304" pitchFamily="18" charset="0"/>
                <a:cs typeface="Times New Roman" panose="02020603050405020304" pitchFamily="18" charset="0"/>
              </a:rPr>
              <a:t>1 in 10 </a:t>
            </a:r>
            <a:r>
              <a:rPr lang="en-IN" sz="2400" dirty="0">
                <a:solidFill>
                  <a:schemeClr val="tx1"/>
                </a:solidFill>
                <a:effectLst/>
                <a:latin typeface="Times New Roman" panose="02020603050405020304" pitchFamily="18" charset="0"/>
                <a:cs typeface="Times New Roman" panose="02020603050405020304" pitchFamily="18" charset="0"/>
              </a:rPr>
              <a:t>suffer from a current anxiety disorder.</a:t>
            </a:r>
            <a:endParaRPr lang="en-US" sz="2400" dirty="0">
              <a:latin typeface="Times New Roman" panose="02020603050405020304" pitchFamily="18" charset="0"/>
              <a:cs typeface="Times New Roman" panose="02020603050405020304" pitchFamily="18" charset="0"/>
            </a:endParaRPr>
          </a:p>
          <a:p>
            <a:r>
              <a:rPr lang="en-IN" sz="2400" dirty="0">
                <a:solidFill>
                  <a:schemeClr val="tx1"/>
                </a:solidFill>
                <a:effectLst/>
                <a:latin typeface="Times New Roman" panose="02020603050405020304" pitchFamily="18" charset="0"/>
                <a:cs typeface="Times New Roman" panose="02020603050405020304" pitchFamily="18" charset="0"/>
              </a:rPr>
              <a:t>Despite their high burden, anxiety disorders have the lowest proportion of professional treatment of all the classes of mental disorders. </a:t>
            </a:r>
          </a:p>
          <a:p>
            <a:endParaRPr lang="en-IN" sz="2400" dirty="0">
              <a:solidFill>
                <a:schemeClr val="tx1"/>
              </a:solidFill>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In this review, the biology of fear and anxiety will be examined from systemic (brain–behaviour relationships, neuronal circuitry, and functional neuroanatomy) and cellular/molecular (neurotransmitters, hormones, and other biochemical factors) points of view.</a:t>
            </a:r>
          </a:p>
          <a:p>
            <a:endParaRPr lang="en-US" sz="2400"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 xmlns:a16="http://schemas.microsoft.com/office/drawing/2014/main" id="{3E0432CC-9EB3-D9AC-8262-BAC0FC08BBF0}"/>
              </a:ext>
            </a:extLst>
          </p:cNvPr>
          <p:cNvSpPr>
            <a:spLocks noGrp="1"/>
          </p:cNvSpPr>
          <p:nvPr>
            <p:ph type="ftr" sz="quarter" idx="11"/>
          </p:nvPr>
        </p:nvSpPr>
        <p:spPr>
          <a:xfrm>
            <a:off x="405114" y="6035040"/>
            <a:ext cx="11354764" cy="543097"/>
          </a:xfrm>
        </p:spPr>
        <p:txBody>
          <a:bodyPr/>
          <a:lstStyle/>
          <a:p>
            <a:r>
              <a:rPr lang="en-US" sz="1100" dirty="0" err="1">
                <a:solidFill>
                  <a:schemeClr val="tx1"/>
                </a:solidFill>
                <a:latin typeface="Times New Roman" panose="02020603050405020304" pitchFamily="18" charset="0"/>
                <a:cs typeface="Times New Roman" panose="02020603050405020304" pitchFamily="18" charset="0"/>
              </a:rPr>
              <a:t>Manjunatha</a:t>
            </a:r>
            <a:r>
              <a:rPr lang="en-US" sz="1100" dirty="0">
                <a:solidFill>
                  <a:schemeClr val="tx1"/>
                </a:solidFill>
                <a:latin typeface="Times New Roman" panose="02020603050405020304" pitchFamily="18" charset="0"/>
                <a:cs typeface="Times New Roman" panose="02020603050405020304" pitchFamily="18" charset="0"/>
              </a:rPr>
              <a:t> N, </a:t>
            </a:r>
            <a:r>
              <a:rPr lang="en-US" sz="1100" dirty="0" err="1">
                <a:solidFill>
                  <a:schemeClr val="tx1"/>
                </a:solidFill>
                <a:latin typeface="Times New Roman" panose="02020603050405020304" pitchFamily="18" charset="0"/>
                <a:cs typeface="Times New Roman" panose="02020603050405020304" pitchFamily="18" charset="0"/>
              </a:rPr>
              <a:t>Jayasankar</a:t>
            </a:r>
            <a:r>
              <a:rPr lang="en-US" sz="1100" dirty="0">
                <a:solidFill>
                  <a:schemeClr val="tx1"/>
                </a:solidFill>
                <a:latin typeface="Times New Roman" panose="02020603050405020304" pitchFamily="18" charset="0"/>
                <a:cs typeface="Times New Roman" panose="02020603050405020304" pitchFamily="18" charset="0"/>
              </a:rPr>
              <a:t> P, </a:t>
            </a:r>
            <a:r>
              <a:rPr lang="en-US" sz="1100" dirty="0" err="1">
                <a:solidFill>
                  <a:schemeClr val="tx1"/>
                </a:solidFill>
                <a:latin typeface="Times New Roman" panose="02020603050405020304" pitchFamily="18" charset="0"/>
                <a:cs typeface="Times New Roman" panose="02020603050405020304" pitchFamily="18" charset="0"/>
              </a:rPr>
              <a:t>Suhas</a:t>
            </a:r>
            <a:r>
              <a:rPr lang="en-US" sz="1100" dirty="0">
                <a:solidFill>
                  <a:schemeClr val="tx1"/>
                </a:solidFill>
                <a:latin typeface="Times New Roman" panose="02020603050405020304" pitchFamily="18" charset="0"/>
                <a:cs typeface="Times New Roman" panose="02020603050405020304" pitchFamily="18" charset="0"/>
              </a:rPr>
              <a:t> S, Rao GN, Gopalkrishna G, Varghese M, </a:t>
            </a:r>
            <a:r>
              <a:rPr lang="en-US" sz="1100" dirty="0" err="1">
                <a:solidFill>
                  <a:schemeClr val="tx1"/>
                </a:solidFill>
                <a:latin typeface="Times New Roman" panose="02020603050405020304" pitchFamily="18" charset="0"/>
                <a:cs typeface="Times New Roman" panose="02020603050405020304" pitchFamily="18" charset="0"/>
              </a:rPr>
              <a:t>Benegal</a:t>
            </a:r>
            <a:r>
              <a:rPr lang="en-US" sz="1100" dirty="0">
                <a:solidFill>
                  <a:schemeClr val="tx1"/>
                </a:solidFill>
                <a:latin typeface="Times New Roman" panose="02020603050405020304" pitchFamily="18" charset="0"/>
                <a:cs typeface="Times New Roman" panose="02020603050405020304" pitchFamily="18" charset="0"/>
              </a:rPr>
              <a:t> V; NMHS National Collaborators Group. Prevalence and its correlates of anxiety disorders from India's National Mental Health Survey 2016. Indian J Psychiatry. 2022 Mar-Apr;64(2):138-142. </a:t>
            </a:r>
          </a:p>
        </p:txBody>
      </p:sp>
    </p:spTree>
    <p:extLst>
      <p:ext uri="{BB962C8B-B14F-4D97-AF65-F5344CB8AC3E}">
        <p14:creationId xmlns="" xmlns:p14="http://schemas.microsoft.com/office/powerpoint/2010/main" val="358860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939DFA69-BBC3-203D-F9A4-5F5ABCEA10A0}"/>
              </a:ext>
            </a:extLst>
          </p:cNvPr>
          <p:cNvSpPr>
            <a:spLocks noGrp="1"/>
          </p:cNvSpPr>
          <p:nvPr>
            <p:ph idx="1"/>
          </p:nvPr>
        </p:nvSpPr>
        <p:spPr>
          <a:xfrm>
            <a:off x="678873" y="817418"/>
            <a:ext cx="10446327" cy="5217622"/>
          </a:xfrm>
        </p:spPr>
        <p:txBody>
          <a:bodyPr>
            <a:normAutofit/>
          </a:bodyPr>
          <a:lstStyle/>
          <a:p>
            <a:endParaRPr lang="en-US" sz="2400" dirty="0">
              <a:solidFill>
                <a:schemeClr val="tx1"/>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Fear</a:t>
            </a:r>
            <a:r>
              <a:rPr lang="en-US" sz="2400" dirty="0">
                <a:solidFill>
                  <a:schemeClr val="tx1"/>
                </a:solidFill>
                <a:latin typeface="Times New Roman" panose="02020603050405020304" pitchFamily="18" charset="0"/>
                <a:cs typeface="Times New Roman" panose="02020603050405020304" pitchFamily="18" charset="0"/>
              </a:rPr>
              <a:t>-Unpleasurable emotional state consisting of psychophysiological changes in response to a realistic threat or danger.</a:t>
            </a:r>
          </a:p>
          <a:p>
            <a:endParaRPr lang="en-US" sz="2400" dirty="0">
              <a:solidFill>
                <a:schemeClr val="tx1"/>
              </a:solidFill>
              <a:latin typeface="Times New Roman" panose="02020603050405020304" pitchFamily="18" charset="0"/>
              <a:cs typeface="Times New Roman" panose="02020603050405020304" pitchFamily="18" charset="0"/>
            </a:endParaRPr>
          </a:p>
          <a:p>
            <a:r>
              <a:rPr lang="en-US" sz="2400" dirty="0">
                <a:solidFill>
                  <a:srgbClr val="FF0000"/>
                </a:solidFill>
                <a:latin typeface="Times New Roman" panose="02020603050405020304" pitchFamily="18" charset="0"/>
                <a:cs typeface="Times New Roman" panose="02020603050405020304" pitchFamily="18" charset="0"/>
              </a:rPr>
              <a:t>Phobia</a:t>
            </a:r>
            <a:r>
              <a:rPr lang="en-US" sz="2400" dirty="0">
                <a:solidFill>
                  <a:schemeClr val="tx1"/>
                </a:solidFill>
                <a:latin typeface="Times New Roman" panose="02020603050405020304" pitchFamily="18" charset="0"/>
                <a:cs typeface="Times New Roman" panose="02020603050405020304" pitchFamily="18" charset="0"/>
              </a:rPr>
              <a:t>-Persistent, pathological, unrealistic, intense fear of an object or situation</a:t>
            </a:r>
          </a:p>
          <a:p>
            <a:endParaRPr lang="en-IN" sz="2400" dirty="0">
              <a:effectLst/>
              <a:latin typeface="Times New Roman" panose="02020603050405020304" pitchFamily="18" charset="0"/>
              <a:cs typeface="Times New Roman" panose="02020603050405020304" pitchFamily="18" charset="0"/>
            </a:endParaRPr>
          </a:p>
          <a:p>
            <a:r>
              <a:rPr lang="en-IN" sz="2400" dirty="0">
                <a:solidFill>
                  <a:srgbClr val="FF0000"/>
                </a:solidFill>
                <a:effectLst/>
                <a:latin typeface="Times New Roman" panose="02020603050405020304" pitchFamily="18" charset="0"/>
                <a:cs typeface="Times New Roman" panose="02020603050405020304" pitchFamily="18" charset="0"/>
              </a:rPr>
              <a:t>Panic attack </a:t>
            </a:r>
            <a:r>
              <a:rPr lang="en-IN" sz="2400" dirty="0">
                <a:effectLst/>
                <a:latin typeface="Times New Roman" panose="02020603050405020304" pitchFamily="18" charset="0"/>
                <a:cs typeface="Times New Roman" panose="02020603050405020304" pitchFamily="18" charset="0"/>
              </a:rPr>
              <a:t>- abrupt surge of intense fear or intense discomfort that reaches a peak within minutes, and during which time physical and cognitive symptoms occur. </a:t>
            </a:r>
            <a:endParaRPr lang="en-IN" sz="2400" dirty="0">
              <a:latin typeface="Times New Roman" panose="02020603050405020304" pitchFamily="18" charset="0"/>
              <a:cs typeface="Times New Roman" panose="02020603050405020304" pitchFamily="18" charset="0"/>
            </a:endParaRPr>
          </a:p>
          <a:p>
            <a:endParaRPr lang="en-US" sz="2400" dirty="0">
              <a:solidFill>
                <a:schemeClr val="tx1"/>
              </a:solidFill>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813407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E1C4E2-3420-425C-7D0A-31ECE203B337}"/>
              </a:ext>
            </a:extLst>
          </p:cNvPr>
          <p:cNvSpPr>
            <a:spLocks noGrp="1"/>
          </p:cNvSpPr>
          <p:nvPr>
            <p:ph type="title"/>
          </p:nvPr>
        </p:nvSpPr>
        <p:spPr>
          <a:xfrm>
            <a:off x="381000" y="12054"/>
            <a:ext cx="4809066" cy="1320800"/>
          </a:xfrm>
        </p:spPr>
        <p:txBody>
          <a:bodyPr>
            <a:normAutofit/>
          </a:bodyPr>
          <a:lstStyle/>
          <a:p>
            <a:r>
              <a:rPr lang="en-US" sz="4400" dirty="0">
                <a:latin typeface="Times New Roman" panose="02020603050405020304" pitchFamily="18" charset="0"/>
                <a:cs typeface="Times New Roman" panose="02020603050405020304" pitchFamily="18" charset="0"/>
              </a:rPr>
              <a:t>Anxiety vs. Fear</a:t>
            </a:r>
          </a:p>
        </p:txBody>
      </p:sp>
      <p:sp>
        <p:nvSpPr>
          <p:cNvPr id="3" name="Content Placeholder 2">
            <a:extLst>
              <a:ext uri="{FF2B5EF4-FFF2-40B4-BE49-F238E27FC236}">
                <a16:creationId xmlns="" xmlns:a16="http://schemas.microsoft.com/office/drawing/2014/main" id="{89D46DA8-D901-C292-111F-5F8B6A67D1EE}"/>
              </a:ext>
            </a:extLst>
          </p:cNvPr>
          <p:cNvSpPr>
            <a:spLocks noGrp="1"/>
          </p:cNvSpPr>
          <p:nvPr>
            <p:ph idx="1"/>
          </p:nvPr>
        </p:nvSpPr>
        <p:spPr>
          <a:xfrm>
            <a:off x="258880" y="1219200"/>
            <a:ext cx="4809066" cy="5151120"/>
          </a:xfrm>
        </p:spPr>
        <p:txBody>
          <a:bodyPr>
            <a:noAutofit/>
          </a:bodyPr>
          <a:lstStyle/>
          <a:p>
            <a:pPr>
              <a:lnSpc>
                <a:spcPct val="80000"/>
              </a:lnSpc>
            </a:pPr>
            <a:r>
              <a:rPr lang="en-US" sz="2400" dirty="0">
                <a:solidFill>
                  <a:srgbClr val="FF0000"/>
                </a:solidFill>
                <a:latin typeface="Times New Roman" panose="02020603050405020304" pitchFamily="18" charset="0"/>
                <a:cs typeface="Times New Roman" panose="02020603050405020304" pitchFamily="18" charset="0"/>
              </a:rPr>
              <a:t>Anxiety</a:t>
            </a:r>
            <a:r>
              <a:rPr lang="en-US" sz="2400" dirty="0">
                <a:latin typeface="Times New Roman" panose="02020603050405020304" pitchFamily="18" charset="0"/>
                <a:cs typeface="Times New Roman" panose="02020603050405020304" pitchFamily="18" charset="0"/>
              </a:rPr>
              <a:t>- Apprehension about a future threat</a:t>
            </a:r>
          </a:p>
          <a:p>
            <a:pPr>
              <a:lnSpc>
                <a:spcPct val="80000"/>
              </a:lnSpc>
            </a:pPr>
            <a:r>
              <a:rPr lang="en-US" sz="2400" dirty="0">
                <a:solidFill>
                  <a:srgbClr val="FF0000"/>
                </a:solidFill>
                <a:latin typeface="Times New Roman" panose="02020603050405020304" pitchFamily="18" charset="0"/>
                <a:cs typeface="Times New Roman" panose="02020603050405020304" pitchFamily="18" charset="0"/>
              </a:rPr>
              <a:t>Fear</a:t>
            </a:r>
            <a:r>
              <a:rPr lang="en-US" sz="2400" dirty="0">
                <a:latin typeface="Times New Roman" panose="02020603050405020304" pitchFamily="18" charset="0"/>
                <a:cs typeface="Times New Roman" panose="02020603050405020304" pitchFamily="18" charset="0"/>
              </a:rPr>
              <a:t>-Response to an immediate threat</a:t>
            </a:r>
          </a:p>
          <a:p>
            <a:pPr>
              <a:lnSpc>
                <a:spcPct val="80000"/>
              </a:lnSpc>
            </a:pPr>
            <a:endParaRPr lang="en-US" sz="2400" dirty="0">
              <a:latin typeface="Times New Roman" panose="02020603050405020304" pitchFamily="18" charset="0"/>
              <a:cs typeface="Times New Roman" panose="02020603050405020304" pitchFamily="18" charset="0"/>
            </a:endParaRPr>
          </a:p>
          <a:p>
            <a:pPr>
              <a:lnSpc>
                <a:spcPct val="80000"/>
              </a:lnSpc>
            </a:pPr>
            <a:r>
              <a:rPr lang="en-US" sz="2400" dirty="0">
                <a:solidFill>
                  <a:schemeClr val="tx1"/>
                </a:solidFill>
                <a:latin typeface="Times New Roman" panose="02020603050405020304" pitchFamily="18" charset="0"/>
                <a:cs typeface="Times New Roman" panose="02020603050405020304" pitchFamily="18" charset="0"/>
              </a:rPr>
              <a:t>Both involve</a:t>
            </a:r>
          </a:p>
          <a:p>
            <a:pPr lvl="1">
              <a:lnSpc>
                <a:spcPct val="80000"/>
              </a:lnSpc>
              <a:buFont typeface="Wingdings"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 physiological arousal of </a:t>
            </a:r>
            <a:r>
              <a:rPr lang="en-US" sz="2400" dirty="0">
                <a:solidFill>
                  <a:srgbClr val="7030A0"/>
                </a:solidFill>
                <a:latin typeface="Times New Roman" panose="02020603050405020304" pitchFamily="18" charset="0"/>
                <a:cs typeface="Times New Roman" panose="02020603050405020304" pitchFamily="18" charset="0"/>
              </a:rPr>
              <a:t>Sympathetic nervous system</a:t>
            </a:r>
          </a:p>
          <a:p>
            <a:pPr lvl="1">
              <a:lnSpc>
                <a:spcPct val="80000"/>
              </a:lnSpc>
              <a:buFont typeface="Wingdings"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 can be adaptive</a:t>
            </a:r>
          </a:p>
          <a:p>
            <a:pPr>
              <a:lnSpc>
                <a:spcPct val="80000"/>
              </a:lnSpc>
            </a:pPr>
            <a:r>
              <a:rPr lang="en-US" sz="2400" dirty="0">
                <a:solidFill>
                  <a:schemeClr val="tx1"/>
                </a:solidFill>
                <a:latin typeface="Times New Roman" panose="02020603050405020304" pitchFamily="18" charset="0"/>
                <a:cs typeface="Times New Roman" panose="02020603050405020304" pitchFamily="18" charset="0"/>
              </a:rPr>
              <a:t>Fear triggers “fight or flight”</a:t>
            </a:r>
          </a:p>
          <a:p>
            <a:pPr lvl="1">
              <a:lnSpc>
                <a:spcPct val="80000"/>
              </a:lnSpc>
              <a:buFont typeface="Wingdings"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May save life</a:t>
            </a:r>
          </a:p>
          <a:p>
            <a:pPr>
              <a:lnSpc>
                <a:spcPct val="80000"/>
              </a:lnSpc>
            </a:pPr>
            <a:r>
              <a:rPr lang="en-US" sz="2400" dirty="0">
                <a:solidFill>
                  <a:schemeClr val="tx1"/>
                </a:solidFill>
                <a:latin typeface="Times New Roman" panose="02020603050405020304" pitchFamily="18" charset="0"/>
                <a:cs typeface="Times New Roman" panose="02020603050405020304" pitchFamily="18" charset="0"/>
              </a:rPr>
              <a:t>Anxiety increases preparedness</a:t>
            </a:r>
          </a:p>
          <a:p>
            <a:pPr lvl="1">
              <a:lnSpc>
                <a:spcPct val="80000"/>
              </a:lnSpc>
              <a:buFont typeface="Wingdings"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“U-shaped” curve (</a:t>
            </a:r>
            <a:r>
              <a:rPr lang="en-US" sz="2400" dirty="0">
                <a:solidFill>
                  <a:srgbClr val="7030A0"/>
                </a:solidFill>
                <a:latin typeface="Times New Roman" panose="02020603050405020304" pitchFamily="18" charset="0"/>
                <a:cs typeface="Times New Roman" panose="02020603050405020304" pitchFamily="18" charset="0"/>
              </a:rPr>
              <a:t>Yerkes &amp; Dodson</a:t>
            </a:r>
            <a:r>
              <a:rPr lang="en-US" sz="2400" dirty="0">
                <a:solidFill>
                  <a:schemeClr val="tx1"/>
                </a:solidFill>
                <a:latin typeface="Times New Roman" panose="02020603050405020304" pitchFamily="18" charset="0"/>
                <a:cs typeface="Times New Roman" panose="02020603050405020304" pitchFamily="18" charset="0"/>
              </a:rPr>
              <a:t>, 1908)</a:t>
            </a:r>
          </a:p>
          <a:p>
            <a:endParaRPr lang="en-US" sz="2400" dirty="0">
              <a:solidFill>
                <a:schemeClr val="tx1"/>
              </a:solidFill>
              <a:latin typeface="Times New Roman" panose="02020603050405020304" pitchFamily="18" charset="0"/>
              <a:cs typeface="Times New Roman" panose="02020603050405020304" pitchFamily="18" charset="0"/>
            </a:endParaRPr>
          </a:p>
        </p:txBody>
      </p:sp>
      <p:pic>
        <p:nvPicPr>
          <p:cNvPr id="1028" name="Picture 4" descr="Yerkes-Dodson Law: How It Correlates to Stress, Anxiety, Performance">
            <a:extLst>
              <a:ext uri="{FF2B5EF4-FFF2-40B4-BE49-F238E27FC236}">
                <a16:creationId xmlns="" xmlns:a16="http://schemas.microsoft.com/office/drawing/2014/main" id="{DA12E9A1-87C1-5909-035D-725BF1F5789B}"/>
              </a:ext>
            </a:extLst>
          </p:cNvPr>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6641" t="3018" r="10167" b="15556"/>
          <a:stretch/>
        </p:blipFill>
        <p:spPr bwMode="auto">
          <a:xfrm>
            <a:off x="5067946" y="324499"/>
            <a:ext cx="6743054" cy="620900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37454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8113"/>
            <a:ext cx="10058400" cy="785191"/>
          </a:xfrm>
        </p:spPr>
        <p:txBody>
          <a:bodyPr/>
          <a:lstStyle/>
          <a:p>
            <a:pPr algn="ctr"/>
            <a:r>
              <a:rPr lang="en-IN" dirty="0" smtClean="0"/>
              <a:t>Prevalence </a:t>
            </a:r>
            <a:endParaRPr lang="en-US" dirty="0"/>
          </a:p>
        </p:txBody>
      </p:sp>
      <p:pic>
        <p:nvPicPr>
          <p:cNvPr id="4" name="Content Placeholder 3" descr="images (1).jpg"/>
          <p:cNvPicPr>
            <a:picLocks noGrp="1" noChangeAspect="1"/>
          </p:cNvPicPr>
          <p:nvPr>
            <p:ph idx="1"/>
          </p:nvPr>
        </p:nvPicPr>
        <p:blipFill>
          <a:blip r:embed="rId2"/>
          <a:stretch>
            <a:fillRect/>
          </a:stretch>
        </p:blipFill>
        <p:spPr>
          <a:xfrm>
            <a:off x="5337313" y="1292086"/>
            <a:ext cx="6500190" cy="5169155"/>
          </a:xfrm>
        </p:spPr>
      </p:pic>
      <p:sp>
        <p:nvSpPr>
          <p:cNvPr id="5" name="TextBox 4"/>
          <p:cNvSpPr txBox="1"/>
          <p:nvPr/>
        </p:nvSpPr>
        <p:spPr>
          <a:xfrm>
            <a:off x="536712" y="1262269"/>
            <a:ext cx="4492487" cy="5078313"/>
          </a:xfrm>
          <a:prstGeom prst="rect">
            <a:avLst/>
          </a:prstGeom>
          <a:solidFill>
            <a:schemeClr val="bg1"/>
          </a:solidFill>
        </p:spPr>
        <p:txBody>
          <a:bodyPr wrap="square" rtlCol="0">
            <a:spAutoFit/>
          </a:bodyPr>
          <a:lstStyle/>
          <a:p>
            <a:pPr algn="just">
              <a:lnSpc>
                <a:spcPct val="150000"/>
              </a:lnSpc>
              <a:buFont typeface="Arial" pitchFamily="34" charset="0"/>
              <a:buChar char="•"/>
            </a:pPr>
            <a:r>
              <a:rPr lang="en-GB" sz="2400" dirty="0" smtClean="0">
                <a:latin typeface="+mj-lt"/>
              </a:rPr>
              <a:t>The current weighted prevalence of </a:t>
            </a:r>
            <a:r>
              <a:rPr lang="en-GB" sz="2400" dirty="0" smtClean="0">
                <a:solidFill>
                  <a:srgbClr val="C00000"/>
                </a:solidFill>
                <a:latin typeface="+mj-lt"/>
              </a:rPr>
              <a:t>total Anxiety Disorders was 2.57%</a:t>
            </a:r>
            <a:r>
              <a:rPr lang="en-GB" sz="2400" dirty="0" smtClean="0">
                <a:latin typeface="+mj-lt"/>
              </a:rPr>
              <a:t> among the adult general population in the present survey. </a:t>
            </a:r>
          </a:p>
          <a:p>
            <a:pPr algn="just">
              <a:lnSpc>
                <a:spcPct val="150000"/>
              </a:lnSpc>
              <a:buFont typeface="Arial" pitchFamily="34" charset="0"/>
              <a:buChar char="•"/>
            </a:pPr>
            <a:endParaRPr lang="en-GB" sz="2400" dirty="0" smtClean="0">
              <a:latin typeface="+mj-lt"/>
            </a:endParaRPr>
          </a:p>
          <a:p>
            <a:pPr algn="just">
              <a:lnSpc>
                <a:spcPct val="150000"/>
              </a:lnSpc>
              <a:buFont typeface="Arial" pitchFamily="34" charset="0"/>
              <a:buChar char="•"/>
            </a:pPr>
            <a:r>
              <a:rPr lang="en-GB" sz="2400" dirty="0" smtClean="0">
                <a:latin typeface="+mj-lt"/>
              </a:rPr>
              <a:t>Among Anxiety Disorders, </a:t>
            </a:r>
            <a:r>
              <a:rPr lang="en-GB" sz="2400" dirty="0" smtClean="0">
                <a:solidFill>
                  <a:srgbClr val="C00000"/>
                </a:solidFill>
                <a:latin typeface="+mj-lt"/>
              </a:rPr>
              <a:t>agoraphobia was most common (1.6%), followed by GAD (0.57%)</a:t>
            </a:r>
            <a:r>
              <a:rPr lang="en-GB" sz="2400" dirty="0" smtClean="0">
                <a:latin typeface="+mj-lt"/>
              </a:rPr>
              <a:t>.</a:t>
            </a:r>
            <a:endParaRPr lang="en-US" sz="2400" dirty="0">
              <a:latin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A91B6B-A135-309E-869F-59F0E4431268}"/>
              </a:ext>
            </a:extLst>
          </p:cNvPr>
          <p:cNvSpPr>
            <a:spLocks noGrp="1"/>
          </p:cNvSpPr>
          <p:nvPr>
            <p:ph type="title"/>
          </p:nvPr>
        </p:nvSpPr>
        <p:spPr/>
        <p:txBody>
          <a:bodyPr/>
          <a:lstStyle/>
          <a:p>
            <a:r>
              <a:rPr lang="en-IN" sz="7200" dirty="0">
                <a:solidFill>
                  <a:schemeClr val="tx2">
                    <a:lumMod val="75000"/>
                  </a:schemeClr>
                </a:solidFill>
                <a:latin typeface="Times New Roman" panose="02020603050405020304" pitchFamily="18" charset="0"/>
                <a:cs typeface="Times New Roman" panose="02020603050405020304" pitchFamily="18" charset="0"/>
              </a:rPr>
              <a:t>Psychological aspect</a:t>
            </a:r>
            <a:endParaRPr lang="en-US" dirty="0">
              <a:solidFill>
                <a:schemeClr val="tx2">
                  <a:lumMod val="75000"/>
                </a:schemeClr>
              </a:solidFill>
            </a:endParaRPr>
          </a:p>
        </p:txBody>
      </p:sp>
      <p:sp>
        <p:nvSpPr>
          <p:cNvPr id="3" name="Text Placeholder 2">
            <a:extLst>
              <a:ext uri="{FF2B5EF4-FFF2-40B4-BE49-F238E27FC236}">
                <a16:creationId xmlns="" xmlns:a16="http://schemas.microsoft.com/office/drawing/2014/main" id="{A5ECA33B-33F5-2643-FF25-1B7D940C8F2C}"/>
              </a:ext>
            </a:extLst>
          </p:cNvPr>
          <p:cNvSpPr>
            <a:spLocks noGrp="1"/>
          </p:cNvSpPr>
          <p:nvPr>
            <p:ph type="body" idx="1"/>
          </p:nvPr>
        </p:nvSpPr>
        <p:spPr/>
        <p:txBody>
          <a:bodyPr/>
          <a:lstStyle/>
          <a:p>
            <a:endParaRPr lang="en-US"/>
          </a:p>
        </p:txBody>
      </p:sp>
    </p:spTree>
    <p:extLst>
      <p:ext uri="{BB962C8B-B14F-4D97-AF65-F5344CB8AC3E}">
        <p14:creationId xmlns="" xmlns:p14="http://schemas.microsoft.com/office/powerpoint/2010/main" val="3010437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C2BC0CD-5E1C-12FB-B656-DA4AD0CF9A5B}"/>
              </a:ext>
            </a:extLst>
          </p:cNvPr>
          <p:cNvSpPr>
            <a:spLocks noGrp="1"/>
          </p:cNvSpPr>
          <p:nvPr>
            <p:ph idx="1"/>
          </p:nvPr>
        </p:nvSpPr>
        <p:spPr>
          <a:xfrm>
            <a:off x="492566" y="509288"/>
            <a:ext cx="10361271" cy="6104488"/>
          </a:xfrm>
        </p:spPr>
        <p:txBody>
          <a:bodyPr>
            <a:noAutofit/>
          </a:bodyPr>
          <a:lstStyle/>
          <a:p>
            <a:r>
              <a:rPr lang="en-US" sz="2400" b="1" dirty="0">
                <a:solidFill>
                  <a:srgbClr val="7030A0"/>
                </a:solidFill>
                <a:latin typeface="Times New Roman" panose="02020603050405020304" pitchFamily="18" charset="0"/>
                <a:cs typeface="Times New Roman" panose="02020603050405020304" pitchFamily="18" charset="0"/>
              </a:rPr>
              <a:t>Psychoanalytic Theory: </a:t>
            </a:r>
          </a:p>
          <a:p>
            <a:pPr marL="0" indent="0">
              <a:buNone/>
            </a:pPr>
            <a:r>
              <a:rPr lang="en-US" sz="2400" dirty="0">
                <a:latin typeface="Times New Roman" panose="02020603050405020304" pitchFamily="18" charset="0"/>
                <a:cs typeface="Times New Roman" panose="02020603050405020304" pitchFamily="18" charset="0"/>
              </a:rPr>
              <a:t>Freud's psychoanalytic theory anxiety is the result of inability of the ego       defense mechanism to resolve the </a:t>
            </a:r>
            <a:r>
              <a:rPr lang="en-US" sz="2400" dirty="0">
                <a:solidFill>
                  <a:srgbClr val="00B050"/>
                </a:solidFill>
                <a:latin typeface="Times New Roman" panose="02020603050405020304" pitchFamily="18" charset="0"/>
                <a:cs typeface="Times New Roman" panose="02020603050405020304" pitchFamily="18" charset="0"/>
              </a:rPr>
              <a:t>conflict between ID and superego.</a:t>
            </a:r>
          </a:p>
          <a:p>
            <a:endParaRPr lang="en-US" sz="2400" dirty="0">
              <a:solidFill>
                <a:srgbClr val="00B050"/>
              </a:solidFill>
              <a:latin typeface="Times New Roman" panose="02020603050405020304" pitchFamily="18" charset="0"/>
              <a:cs typeface="Times New Roman" panose="02020603050405020304" pitchFamily="18" charset="0"/>
            </a:endParaRPr>
          </a:p>
          <a:p>
            <a:r>
              <a:rPr lang="en-US" sz="2400" b="1" dirty="0">
                <a:solidFill>
                  <a:srgbClr val="7030A0"/>
                </a:solidFill>
                <a:latin typeface="Times New Roman" panose="02020603050405020304" pitchFamily="18" charset="0"/>
                <a:cs typeface="Times New Roman" panose="02020603050405020304" pitchFamily="18" charset="0"/>
              </a:rPr>
              <a:t>Cognitive Behavior Theory</a:t>
            </a:r>
            <a:r>
              <a:rPr lang="en-US" sz="2400" dirty="0">
                <a:latin typeface="Times New Roman" panose="02020603050405020304" pitchFamily="18" charset="0"/>
                <a:cs typeface="Times New Roman" panose="02020603050405020304" pitchFamily="18" charset="0"/>
              </a:rPr>
              <a:t>: </a:t>
            </a:r>
          </a:p>
          <a:p>
            <a:pPr marL="0" indent="0">
              <a:buNone/>
            </a:pPr>
            <a:r>
              <a:rPr lang="en-US" sz="2400" dirty="0">
                <a:latin typeface="Times New Roman" panose="02020603050405020304" pitchFamily="18" charset="0"/>
                <a:cs typeface="Times New Roman" panose="02020603050405020304" pitchFamily="18" charset="0"/>
              </a:rPr>
              <a:t>Anxiety is the result of faulty cognitions (</a:t>
            </a:r>
            <a:r>
              <a:rPr lang="en-US" sz="2400" dirty="0">
                <a:solidFill>
                  <a:srgbClr val="00B050"/>
                </a:solidFill>
                <a:latin typeface="Times New Roman" panose="02020603050405020304" pitchFamily="18" charset="0"/>
                <a:cs typeface="Times New Roman" panose="02020603050405020304" pitchFamily="18" charset="0"/>
              </a:rPr>
              <a:t>cognitive distortions</a:t>
            </a:r>
            <a:r>
              <a:rPr lang="en-US" sz="2400" dirty="0">
                <a:latin typeface="Times New Roman" panose="02020603050405020304" pitchFamily="18" charset="0"/>
                <a:cs typeface="Times New Roman" panose="02020603050405020304" pitchFamily="18" charset="0"/>
              </a:rPr>
              <a:t>) of an individual. Patients suffering from anxiety disorder tend to overestimate the degree of danger in a given situation and underestimate their capacity to cope with that situation.</a:t>
            </a:r>
          </a:p>
          <a:p>
            <a:pPr marL="0" indent="0">
              <a:buNone/>
            </a:pPr>
            <a:endParaRPr lang="en-US" sz="2400" dirty="0">
              <a:latin typeface="Times New Roman" panose="02020603050405020304" pitchFamily="18" charset="0"/>
              <a:cs typeface="Times New Roman" panose="02020603050405020304" pitchFamily="18" charset="0"/>
            </a:endParaRPr>
          </a:p>
          <a:p>
            <a:r>
              <a:rPr lang="en-US" sz="2400" b="1" dirty="0" err="1">
                <a:solidFill>
                  <a:srgbClr val="7030A0"/>
                </a:solidFill>
                <a:latin typeface="Times New Roman" panose="02020603050405020304" pitchFamily="18" charset="0"/>
                <a:cs typeface="Times New Roman" panose="02020603050405020304" pitchFamily="18" charset="0"/>
              </a:rPr>
              <a:t>Behaviour</a:t>
            </a:r>
            <a:r>
              <a:rPr lang="en-US" sz="2400" b="1" dirty="0">
                <a:solidFill>
                  <a:srgbClr val="7030A0"/>
                </a:solidFill>
                <a:latin typeface="Times New Roman" panose="02020603050405020304" pitchFamily="18" charset="0"/>
                <a:cs typeface="Times New Roman" panose="02020603050405020304" pitchFamily="18" charset="0"/>
              </a:rPr>
              <a:t> Theory: </a:t>
            </a:r>
          </a:p>
          <a:p>
            <a:pPr marL="0" indent="0">
              <a:buNone/>
            </a:pPr>
            <a:r>
              <a:rPr lang="en-US" sz="2400" dirty="0">
                <a:latin typeface="Times New Roman" panose="02020603050405020304" pitchFamily="18" charset="0"/>
                <a:cs typeface="Times New Roman" panose="02020603050405020304" pitchFamily="18" charset="0"/>
              </a:rPr>
              <a:t>Anxiety is a conditioned or learned response to a specific environmental stimulus, (vicarious learning).</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pic>
        <p:nvPicPr>
          <p:cNvPr id="1026" name="Picture 2" descr="Id, ego, and super-ego - Simple English Wikipedia, the free encyclopedia">
            <a:extLst>
              <a:ext uri="{FF2B5EF4-FFF2-40B4-BE49-F238E27FC236}">
                <a16:creationId xmlns="" xmlns:a16="http://schemas.microsoft.com/office/drawing/2014/main" id="{A33A4C45-277F-69A4-62A5-54323332CC80}"/>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583838" y="162045"/>
            <a:ext cx="2401103" cy="260430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34212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CFC787-CB8A-5B5B-15B2-B756C311FFBA}"/>
              </a:ext>
            </a:extLst>
          </p:cNvPr>
          <p:cNvSpPr>
            <a:spLocks noGrp="1"/>
          </p:cNvSpPr>
          <p:nvPr>
            <p:ph type="title"/>
          </p:nvPr>
        </p:nvSpPr>
        <p:spPr/>
        <p:txBody>
          <a:bodyPr/>
          <a:lstStyle/>
          <a:p>
            <a:r>
              <a:rPr lang="en-US" dirty="0"/>
              <a:t>Various experiments</a:t>
            </a:r>
          </a:p>
        </p:txBody>
      </p:sp>
      <p:sp>
        <p:nvSpPr>
          <p:cNvPr id="3" name="Text Placeholder 2">
            <a:extLst>
              <a:ext uri="{FF2B5EF4-FFF2-40B4-BE49-F238E27FC236}">
                <a16:creationId xmlns="" xmlns:a16="http://schemas.microsoft.com/office/drawing/2014/main" id="{68FFBD74-A109-CBC6-F1C6-6EF1AAF770AF}"/>
              </a:ext>
            </a:extLst>
          </p:cNvPr>
          <p:cNvSpPr>
            <a:spLocks noGrp="1"/>
          </p:cNvSpPr>
          <p:nvPr>
            <p:ph type="body" idx="1"/>
          </p:nvPr>
        </p:nvSpPr>
        <p:spPr/>
        <p:txBody>
          <a:bodyPr/>
          <a:lstStyle/>
          <a:p>
            <a:endParaRPr lang="en-US"/>
          </a:p>
        </p:txBody>
      </p:sp>
    </p:spTree>
    <p:extLst>
      <p:ext uri="{BB962C8B-B14F-4D97-AF65-F5344CB8AC3E}">
        <p14:creationId xmlns="" xmlns:p14="http://schemas.microsoft.com/office/powerpoint/2010/main" val="3300023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Little Albert Experiment">
            <a:extLst>
              <a:ext uri="{FF2B5EF4-FFF2-40B4-BE49-F238E27FC236}">
                <a16:creationId xmlns="" xmlns:a16="http://schemas.microsoft.com/office/drawing/2014/main" id="{28F5811F-C6D2-55EE-8161-D899059FE13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Little Albert Experiment">
            <a:extLst>
              <a:ext uri="{FF2B5EF4-FFF2-40B4-BE49-F238E27FC236}">
                <a16:creationId xmlns="" xmlns:a16="http://schemas.microsoft.com/office/drawing/2014/main" id="{A3B43696-B459-DE16-13F4-772154EE1517}"/>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Little Albert Experiment">
            <a:extLst>
              <a:ext uri="{FF2B5EF4-FFF2-40B4-BE49-F238E27FC236}">
                <a16:creationId xmlns="" xmlns:a16="http://schemas.microsoft.com/office/drawing/2014/main" id="{D8BE44DE-88D5-D24E-21EB-882A81595BC3}"/>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4" name="Picture 8">
            <a:extLst>
              <a:ext uri="{FF2B5EF4-FFF2-40B4-BE49-F238E27FC236}">
                <a16:creationId xmlns="" xmlns:a16="http://schemas.microsoft.com/office/drawing/2014/main" id="{7CF02D76-D6BD-7B5F-2064-1FBAF269933D}"/>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94375" y="121739"/>
            <a:ext cx="6693280" cy="6309721"/>
          </a:xfrm>
          <a:prstGeom prst="rect">
            <a:avLst/>
          </a:prstGeom>
          <a:noFill/>
          <a:extLst>
            <a:ext uri="{909E8E84-426E-40DD-AFC4-6F175D3DCCD1}">
              <a14:hiddenFill xmlns="" xmlns:a14="http://schemas.microsoft.com/office/drawing/2010/main">
                <a:solidFill>
                  <a:srgbClr val="FFFFFF"/>
                </a:solidFill>
              </a14:hiddenFill>
            </a:ext>
          </a:extLst>
        </p:spPr>
      </p:pic>
      <p:pic>
        <p:nvPicPr>
          <p:cNvPr id="4106" name="Picture 10">
            <a:extLst>
              <a:ext uri="{FF2B5EF4-FFF2-40B4-BE49-F238E27FC236}">
                <a16:creationId xmlns="" xmlns:a16="http://schemas.microsoft.com/office/drawing/2014/main" id="{69AE578E-CDA7-86AC-E5F4-7B2F7A5D88A3}"/>
              </a:ext>
            </a:extLst>
          </p:cNvPr>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145621" y="121739"/>
            <a:ext cx="4849813" cy="630972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323414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CB4B359-8E39-57E3-1616-42E21D3FEA27}"/>
              </a:ext>
            </a:extLst>
          </p:cNvPr>
          <p:cNvSpPr>
            <a:spLocks noGrp="1"/>
          </p:cNvSpPr>
          <p:nvPr>
            <p:ph idx="1"/>
          </p:nvPr>
        </p:nvSpPr>
        <p:spPr>
          <a:xfrm>
            <a:off x="1066800" y="659757"/>
            <a:ext cx="10058400" cy="5375283"/>
          </a:xfrm>
        </p:spPr>
        <p:txBody>
          <a:bodyPr>
            <a:normAutofit/>
          </a:bodyPr>
          <a:lstStyle/>
          <a:p>
            <a:r>
              <a:rPr lang="en-IN" sz="2400" b="0" i="0" dirty="0">
                <a:effectLst/>
                <a:latin typeface="Times New Roman" panose="02020603050405020304" pitchFamily="18" charset="0"/>
                <a:cs typeface="Times New Roman" panose="02020603050405020304" pitchFamily="18" charset="0"/>
              </a:rPr>
              <a:t>Response to </a:t>
            </a:r>
            <a:r>
              <a:rPr lang="en-IN" sz="2400" b="0" i="0" dirty="0">
                <a:solidFill>
                  <a:srgbClr val="C00000"/>
                </a:solidFill>
                <a:effectLst/>
                <a:latin typeface="Times New Roman" panose="02020603050405020304" pitchFamily="18" charset="0"/>
                <a:cs typeface="Times New Roman" panose="02020603050405020304" pitchFamily="18" charset="0"/>
              </a:rPr>
              <a:t>sodium lactate infusions </a:t>
            </a:r>
            <a:r>
              <a:rPr lang="en-IN" sz="2400" b="0" i="0" dirty="0">
                <a:effectLst/>
                <a:latin typeface="Times New Roman" panose="02020603050405020304" pitchFamily="18" charset="0"/>
                <a:cs typeface="Times New Roman" panose="02020603050405020304" pitchFamily="18" charset="0"/>
              </a:rPr>
              <a:t>has been proposed as an experimental model and a biologic marker for panic attacks. Several authors have claimed that patients suffering from panic attacks, but not normal controls, </a:t>
            </a:r>
            <a:r>
              <a:rPr lang="en-IN" sz="2400" b="0" i="0" dirty="0">
                <a:solidFill>
                  <a:srgbClr val="C00000"/>
                </a:solidFill>
                <a:effectLst/>
                <a:latin typeface="Times New Roman" panose="02020603050405020304" pitchFamily="18" charset="0"/>
                <a:cs typeface="Times New Roman" panose="02020603050405020304" pitchFamily="18" charset="0"/>
              </a:rPr>
              <a:t>"panic" </a:t>
            </a:r>
            <a:r>
              <a:rPr lang="en-IN" sz="2400" b="0" i="0" dirty="0">
                <a:effectLst/>
                <a:latin typeface="Times New Roman" panose="02020603050405020304" pitchFamily="18" charset="0"/>
                <a:cs typeface="Times New Roman" panose="02020603050405020304" pitchFamily="18" charset="0"/>
              </a:rPr>
              <a:t>in response to lactate.</a:t>
            </a:r>
            <a:r>
              <a:rPr lang="en-IN" sz="2400" baseline="30000" dirty="0">
                <a:latin typeface="Times New Roman" panose="02020603050405020304" pitchFamily="18" charset="0"/>
                <a:cs typeface="Times New Roman" panose="02020603050405020304" pitchFamily="18" charset="0"/>
              </a:rPr>
              <a:t>1</a:t>
            </a:r>
            <a:endParaRPr lang="en-IN" sz="2400" b="0" i="0" dirty="0">
              <a:effectLst/>
              <a:latin typeface="Times New Roman" panose="02020603050405020304" pitchFamily="18" charset="0"/>
              <a:cs typeface="Times New Roman" panose="02020603050405020304" pitchFamily="18" charset="0"/>
            </a:endParaRPr>
          </a:p>
          <a:p>
            <a:endParaRPr lang="en-IN" sz="2400" b="0" i="0" dirty="0">
              <a:effectLst/>
              <a:latin typeface="Times New Roman" panose="02020603050405020304" pitchFamily="18" charset="0"/>
              <a:cs typeface="Times New Roman" panose="02020603050405020304" pitchFamily="18" charset="0"/>
            </a:endParaRPr>
          </a:p>
          <a:p>
            <a:r>
              <a:rPr lang="en-IN" sz="2400" b="0" i="0" dirty="0">
                <a:effectLst/>
                <a:latin typeface="Times New Roman" panose="02020603050405020304" pitchFamily="18" charset="0"/>
                <a:cs typeface="Times New Roman" panose="02020603050405020304" pitchFamily="18" charset="0"/>
              </a:rPr>
              <a:t>Sodium lactate infusions induce panic attacks in patients with panic disorder, but not in normal controls, by an unknown mechanism. plasma cortisol response to infusion of O.5 mol/L of sodium lactate in 103 patients with panic disorder or agoraphobia with panic attacks, and 32 normal controls. </a:t>
            </a:r>
            <a:r>
              <a:rPr lang="en-IN" sz="2400" baseline="30000" dirty="0">
                <a:latin typeface="Times New Roman" panose="02020603050405020304" pitchFamily="18" charset="0"/>
                <a:cs typeface="Times New Roman" panose="02020603050405020304" pitchFamily="18" charset="0"/>
              </a:rPr>
              <a:t>2</a:t>
            </a:r>
            <a:endParaRPr lang="en-IN" sz="2400" b="0" i="0" dirty="0">
              <a:effectLst/>
              <a:latin typeface="Times New Roman" panose="02020603050405020304" pitchFamily="18" charset="0"/>
              <a:cs typeface="Times New Roman" panose="02020603050405020304" pitchFamily="18" charset="0"/>
            </a:endParaRPr>
          </a:p>
          <a:p>
            <a:endParaRPr lang="en-US" sz="2400" dirty="0"/>
          </a:p>
        </p:txBody>
      </p:sp>
    </p:spTree>
    <p:extLst>
      <p:ext uri="{BB962C8B-B14F-4D97-AF65-F5344CB8AC3E}">
        <p14:creationId xmlns="" xmlns:p14="http://schemas.microsoft.com/office/powerpoint/2010/main" val="1293218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1458FF-02BC-611F-E494-23012F4DFD65}"/>
              </a:ext>
            </a:extLst>
          </p:cNvPr>
          <p:cNvSpPr>
            <a:spLocks noGrp="1"/>
          </p:cNvSpPr>
          <p:nvPr>
            <p:ph type="title"/>
          </p:nvPr>
        </p:nvSpPr>
        <p:spPr/>
        <p:txBody>
          <a:bodyPr/>
          <a:lstStyle/>
          <a:p>
            <a:r>
              <a:rPr lang="en-IN" dirty="0"/>
              <a:t>Animal models</a:t>
            </a:r>
            <a:endParaRPr lang="en-US" dirty="0"/>
          </a:p>
        </p:txBody>
      </p:sp>
      <p:sp>
        <p:nvSpPr>
          <p:cNvPr id="3" name="Content Placeholder 2">
            <a:extLst>
              <a:ext uri="{FF2B5EF4-FFF2-40B4-BE49-F238E27FC236}">
                <a16:creationId xmlns="" xmlns:a16="http://schemas.microsoft.com/office/drawing/2014/main" id="{AB0911A3-4E7B-296B-9576-556B7AD32BD7}"/>
              </a:ext>
            </a:extLst>
          </p:cNvPr>
          <p:cNvSpPr>
            <a:spLocks noGrp="1"/>
          </p:cNvSpPr>
          <p:nvPr>
            <p:ph idx="1"/>
          </p:nvPr>
        </p:nvSpPr>
        <p:spPr>
          <a:xfrm>
            <a:off x="367186" y="2181053"/>
            <a:ext cx="10894541" cy="4232104"/>
          </a:xfrm>
        </p:spPr>
        <p:txBody>
          <a:bodyPr>
            <a:normAutofit/>
          </a:bodyPr>
          <a:lstStyle/>
          <a:p>
            <a:pPr marL="0" indent="0">
              <a:buNone/>
            </a:pPr>
            <a:r>
              <a:rPr lang="en-IN" sz="2400" dirty="0">
                <a:latin typeface="+mj-lt"/>
              </a:rPr>
              <a:t> mostly are based on the use of mammalian species, particularly rats,                                  hamsters and mice.  </a:t>
            </a:r>
          </a:p>
          <a:p>
            <a:pPr marL="457200" indent="-457200">
              <a:buFont typeface="+mj-lt"/>
              <a:buAutoNum type="arabicPeriod"/>
            </a:pPr>
            <a:r>
              <a:rPr lang="en-IN" sz="2400" dirty="0">
                <a:solidFill>
                  <a:srgbClr val="00B050"/>
                </a:solidFill>
                <a:latin typeface="+mj-lt"/>
              </a:rPr>
              <a:t>state anxiety models </a:t>
            </a:r>
            <a:r>
              <a:rPr lang="en-IN" sz="2400" dirty="0">
                <a:latin typeface="+mj-lt"/>
              </a:rPr>
              <a:t>- animals are confronted with situations that                                  generate an anxious state . It can be either </a:t>
            </a:r>
            <a:r>
              <a:rPr lang="en-IN" sz="2400" dirty="0">
                <a:solidFill>
                  <a:srgbClr val="FF0000"/>
                </a:solidFill>
                <a:latin typeface="+mj-lt"/>
              </a:rPr>
              <a:t>conditioned</a:t>
            </a:r>
            <a:r>
              <a:rPr lang="en-IN" sz="2400" dirty="0">
                <a:latin typeface="+mj-lt"/>
              </a:rPr>
              <a:t> (</a:t>
            </a:r>
            <a:r>
              <a:rPr lang="en-IN" sz="2400" dirty="0" err="1">
                <a:latin typeface="+mj-lt"/>
              </a:rPr>
              <a:t>eg</a:t>
            </a:r>
            <a:r>
              <a:rPr lang="en-IN" sz="2400" dirty="0">
                <a:latin typeface="+mj-lt"/>
              </a:rPr>
              <a:t>,                                             conditioned fear, avoidance, and punishment-induced conflict tests,</a:t>
            </a:r>
            <a:r>
              <a:rPr lang="en-IN" sz="2400" dirty="0">
                <a:latin typeface="Times New Roman" panose="02020603050405020304" pitchFamily="18" charset="0"/>
                <a:cs typeface="Times New Roman" panose="02020603050405020304" pitchFamily="18" charset="0"/>
              </a:rPr>
              <a:t> Vogel conflict test, Fear-potentiated startle </a:t>
            </a:r>
            <a:r>
              <a:rPr lang="en-IN" sz="2400" dirty="0">
                <a:latin typeface="+mj-lt"/>
              </a:rPr>
              <a:t>) or </a:t>
            </a:r>
            <a:r>
              <a:rPr lang="en-IN" sz="2400" dirty="0">
                <a:solidFill>
                  <a:srgbClr val="FF0000"/>
                </a:solidFill>
                <a:latin typeface="+mj-lt"/>
              </a:rPr>
              <a:t>unconditioned</a:t>
            </a:r>
            <a:r>
              <a:rPr lang="en-IN" sz="2400" dirty="0">
                <a:latin typeface="+mj-lt"/>
              </a:rPr>
              <a:t> (</a:t>
            </a:r>
            <a:r>
              <a:rPr lang="en-IN" sz="2400" dirty="0" err="1">
                <a:latin typeface="+mj-lt"/>
              </a:rPr>
              <a:t>eg</a:t>
            </a:r>
            <a:r>
              <a:rPr lang="en-IN" sz="2400" dirty="0">
                <a:latin typeface="+mj-lt"/>
              </a:rPr>
              <a:t>, aversive and ethological conflict tests, Elevated plus maze , Cat exposure test, Light-dark box ). </a:t>
            </a:r>
            <a:r>
              <a:rPr lang="en-IN" sz="2400" baseline="30000" dirty="0">
                <a:latin typeface="+mj-lt"/>
              </a:rPr>
              <a:t>3</a:t>
            </a:r>
            <a:endParaRPr lang="en-IN" sz="2400" dirty="0">
              <a:latin typeface="+mj-lt"/>
            </a:endParaRPr>
          </a:p>
          <a:p>
            <a:pPr marL="457200" indent="-457200">
              <a:buFont typeface="+mj-lt"/>
              <a:buAutoNum type="arabicPeriod"/>
            </a:pPr>
            <a:r>
              <a:rPr lang="en-IN" sz="2400" dirty="0">
                <a:solidFill>
                  <a:srgbClr val="00B050"/>
                </a:solidFill>
                <a:latin typeface="+mj-lt"/>
              </a:rPr>
              <a:t>trait or “pathological” anxiety</a:t>
            </a:r>
            <a:r>
              <a:rPr lang="en-IN" sz="2400" dirty="0">
                <a:latin typeface="+mj-lt"/>
              </a:rPr>
              <a:t>: genetic manipulations (transgenic or “knockout” animals) or selective breeding creates lines of rats or mice that permanently express an increased or decreased level of anxiety.</a:t>
            </a:r>
            <a:endParaRPr lang="en-US" sz="2400" dirty="0">
              <a:latin typeface="+mj-lt"/>
            </a:endParaRPr>
          </a:p>
        </p:txBody>
      </p:sp>
      <p:pic>
        <p:nvPicPr>
          <p:cNvPr id="1026" name="Picture 2" descr="IJMS | Free Full-Text | A Lupin (Lupinus angustifolius) Protein Hydrolysate  Exerts Anxiolytic-Like Effects in Western Diet-Fed ApoE&amp;minus;/&amp;minus; Mice">
            <a:extLst>
              <a:ext uri="{FF2B5EF4-FFF2-40B4-BE49-F238E27FC236}">
                <a16:creationId xmlns="" xmlns:a16="http://schemas.microsoft.com/office/drawing/2014/main" id="{AABB3AD2-1708-740C-5DE4-2BD459F8D5FE}"/>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168713" y="313515"/>
            <a:ext cx="2656101" cy="326994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47236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0583C75C-A95D-58E5-7A41-5C3C58685897}"/>
              </a:ext>
            </a:extLst>
          </p:cNvPr>
          <p:cNvGraphicFramePr/>
          <p:nvPr>
            <p:extLst>
              <p:ext uri="{D42A27DB-BD31-4B8C-83A1-F6EECF244321}">
                <p14:modId xmlns="" xmlns:p14="http://schemas.microsoft.com/office/powerpoint/2010/main" val="3686183888"/>
              </p:ext>
            </p:extLst>
          </p:nvPr>
        </p:nvGraphicFramePr>
        <p:xfrm>
          <a:off x="484909" y="723900"/>
          <a:ext cx="10779991"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2" descr="The Science of Anxiety (Infographic) | Northwestern Medicine">
            <a:extLst>
              <a:ext uri="{FF2B5EF4-FFF2-40B4-BE49-F238E27FC236}">
                <a16:creationId xmlns="" xmlns:a16="http://schemas.microsoft.com/office/drawing/2014/main" id="{B6C595DC-DC99-F877-CA60-BBE466183AEE}"/>
              </a:ext>
            </a:extLst>
          </p:cNvPr>
          <p:cNvPicPr>
            <a:picLocks noChangeAspect="1" noChangeArrowheads="1"/>
          </p:cNvPicPr>
          <p:nvPr/>
        </p:nvPicPr>
        <p:blipFill rotWithShape="1">
          <a:blip r:embed="rId7">
            <a:extLst>
              <a:ext uri="{28A0092B-C50C-407E-A947-70E740481C1C}">
                <a14:useLocalDpi xmlns="" xmlns:a14="http://schemas.microsoft.com/office/drawing/2010/main" val="0"/>
              </a:ext>
            </a:extLst>
          </a:blip>
          <a:srcRect l="4885" t="22823" r="3379"/>
          <a:stretch/>
        </p:blipFill>
        <p:spPr bwMode="auto">
          <a:xfrm>
            <a:off x="190500" y="139700"/>
            <a:ext cx="4306385" cy="2387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72872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CF3277-D4EF-5B4D-A5A3-0E68CCFAAF0B}"/>
              </a:ext>
            </a:extLst>
          </p:cNvPr>
          <p:cNvSpPr>
            <a:spLocks noGrp="1"/>
          </p:cNvSpPr>
          <p:nvPr>
            <p:ph type="title"/>
          </p:nvPr>
        </p:nvSpPr>
        <p:spPr/>
        <p:txBody>
          <a:bodyPr>
            <a:normAutofit/>
          </a:bodyPr>
          <a:lstStyle/>
          <a:p>
            <a:pPr algn="ctr"/>
            <a:r>
              <a:rPr lang="en-IN" sz="4400" dirty="0">
                <a:solidFill>
                  <a:schemeClr val="tx1"/>
                </a:solidFill>
                <a:effectLst/>
                <a:latin typeface="Times New Roman" panose="02020603050405020304" pitchFamily="18" charset="0"/>
                <a:cs typeface="Times New Roman" panose="02020603050405020304" pitchFamily="18" charset="0"/>
              </a:rPr>
              <a:t>Studies of Inheritance Patterns.</a:t>
            </a:r>
            <a:endParaRPr lang="en-US" sz="6000" dirty="0"/>
          </a:p>
        </p:txBody>
      </p:sp>
      <p:sp>
        <p:nvSpPr>
          <p:cNvPr id="3" name="Content Placeholder 2">
            <a:extLst>
              <a:ext uri="{FF2B5EF4-FFF2-40B4-BE49-F238E27FC236}">
                <a16:creationId xmlns="" xmlns:a16="http://schemas.microsoft.com/office/drawing/2014/main" id="{FBF63C3B-7427-01ED-6703-F83E5EADAD6F}"/>
              </a:ext>
            </a:extLst>
          </p:cNvPr>
          <p:cNvSpPr>
            <a:spLocks noGrp="1"/>
          </p:cNvSpPr>
          <p:nvPr>
            <p:ph idx="1"/>
          </p:nvPr>
        </p:nvSpPr>
        <p:spPr/>
        <p:txBody>
          <a:bodyPr>
            <a:noAutofit/>
          </a:bodyPr>
          <a:lstStyle/>
          <a:p>
            <a:r>
              <a:rPr lang="en-IN" sz="2400" dirty="0">
                <a:solidFill>
                  <a:schemeClr val="tx1"/>
                </a:solidFill>
                <a:effectLst/>
                <a:latin typeface="Times New Roman" panose="02020603050405020304" pitchFamily="18" charset="0"/>
                <a:cs typeface="Times New Roman" panose="02020603050405020304" pitchFamily="18" charset="0"/>
              </a:rPr>
              <a:t>A relatively large number of family studies have supported the familial aggregation of the major anxiety disorders, including panic disorder, generalized anxiety disorder, phobias, and agoraphobia. For panic disorder, the familial risk was highest for early- onset panic disorder. In the case of social anxiety disorder, it was strongest for the generalized subtype. </a:t>
            </a:r>
            <a:endParaRPr lang="en-IN" sz="2400" dirty="0">
              <a:solidFill>
                <a:schemeClr val="tx1"/>
              </a:solidFill>
              <a:latin typeface="Times New Roman" panose="02020603050405020304" pitchFamily="18" charset="0"/>
              <a:cs typeface="Times New Roman" panose="02020603050405020304" pitchFamily="18" charset="0"/>
            </a:endParaRPr>
          </a:p>
          <a:p>
            <a:r>
              <a:rPr lang="en-IN" sz="2400" dirty="0">
                <a:solidFill>
                  <a:schemeClr val="tx1"/>
                </a:solidFill>
                <a:effectLst/>
                <a:latin typeface="Times New Roman" panose="02020603050405020304" pitchFamily="18" charset="0"/>
                <a:cs typeface="Times New Roman" panose="02020603050405020304" pitchFamily="18" charset="0"/>
              </a:rPr>
              <a:t>Several large twin studies have demonstrated higher inheritance for monozygotic than dizygotic twins, suggesting a genetic component. The genetic contribution appears to be </a:t>
            </a:r>
            <a:r>
              <a:rPr lang="en-IN" sz="2400" dirty="0">
                <a:solidFill>
                  <a:srgbClr val="FF0000"/>
                </a:solidFill>
                <a:effectLst/>
                <a:latin typeface="Times New Roman" panose="02020603050405020304" pitchFamily="18" charset="0"/>
                <a:cs typeface="Times New Roman" panose="02020603050405020304" pitchFamily="18" charset="0"/>
              </a:rPr>
              <a:t>about 30 percent or more</a:t>
            </a:r>
            <a:r>
              <a:rPr lang="en-IN" sz="2400" dirty="0">
                <a:solidFill>
                  <a:schemeClr val="tx1"/>
                </a:solidFill>
                <a:effectLst/>
                <a:latin typeface="Times New Roman" panose="02020603050405020304" pitchFamily="18" charset="0"/>
                <a:cs typeface="Times New Roman" panose="02020603050405020304" pitchFamily="18" charset="0"/>
              </a:rPr>
              <a:t>, perhaps as high as </a:t>
            </a:r>
            <a:r>
              <a:rPr lang="en-IN" sz="2400" dirty="0">
                <a:solidFill>
                  <a:srgbClr val="FF0000"/>
                </a:solidFill>
                <a:effectLst/>
                <a:latin typeface="Times New Roman" panose="02020603050405020304" pitchFamily="18" charset="0"/>
                <a:cs typeface="Times New Roman" panose="02020603050405020304" pitchFamily="18" charset="0"/>
              </a:rPr>
              <a:t>60 percent </a:t>
            </a:r>
            <a:r>
              <a:rPr lang="en-IN" sz="2400" dirty="0">
                <a:solidFill>
                  <a:schemeClr val="tx1"/>
                </a:solidFill>
                <a:effectLst/>
                <a:latin typeface="Times New Roman" panose="02020603050405020304" pitchFamily="18" charset="0"/>
                <a:cs typeface="Times New Roman" panose="02020603050405020304" pitchFamily="18" charset="0"/>
              </a:rPr>
              <a:t>for the phobias. </a:t>
            </a:r>
            <a:endParaRPr lang="en-IN" sz="2400" dirty="0">
              <a:solidFill>
                <a:schemeClr val="tx1"/>
              </a:solidFill>
              <a:latin typeface="Times New Roman" panose="02020603050405020304" pitchFamily="18" charset="0"/>
              <a:cs typeface="Times New Roman" panose="02020603050405020304" pitchFamily="18" charset="0"/>
            </a:endParaRPr>
          </a:p>
          <a:p>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081440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9A9921-52C4-C63F-BDC6-BA5301B7AEA8}"/>
              </a:ext>
            </a:extLst>
          </p:cNvPr>
          <p:cNvSpPr>
            <a:spLocks noGrp="1"/>
          </p:cNvSpPr>
          <p:nvPr>
            <p:ph type="title"/>
          </p:nvPr>
        </p:nvSpPr>
        <p:spPr/>
        <p:txBody>
          <a:bodyPr/>
          <a:lstStyle/>
          <a:p>
            <a:pPr algn="ctr"/>
            <a:r>
              <a:rPr lang="en-IN" dirty="0"/>
              <a:t>Environmental influences</a:t>
            </a:r>
            <a:endParaRPr lang="en-US" dirty="0"/>
          </a:p>
        </p:txBody>
      </p:sp>
      <p:sp>
        <p:nvSpPr>
          <p:cNvPr id="3" name="Content Placeholder 2">
            <a:extLst>
              <a:ext uri="{FF2B5EF4-FFF2-40B4-BE49-F238E27FC236}">
                <a16:creationId xmlns="" xmlns:a16="http://schemas.microsoft.com/office/drawing/2014/main" id="{DFAE7F03-0923-8F06-9C31-5D6E9AABD25E}"/>
              </a:ext>
            </a:extLst>
          </p:cNvPr>
          <p:cNvSpPr>
            <a:spLocks noGrp="1"/>
          </p:cNvSpPr>
          <p:nvPr>
            <p:ph idx="1"/>
          </p:nvPr>
        </p:nvSpPr>
        <p:spPr/>
        <p:txBody>
          <a:bodyPr>
            <a:noAutofit/>
          </a:bodyPr>
          <a:lstStyle/>
          <a:p>
            <a:r>
              <a:rPr lang="en-IN" sz="2400" dirty="0">
                <a:latin typeface="Times New Roman" panose="02020603050405020304" pitchFamily="18" charset="0"/>
                <a:cs typeface="Times New Roman" panose="02020603050405020304" pitchFamily="18" charset="0"/>
              </a:rPr>
              <a:t>Naturally occurring variations in </a:t>
            </a:r>
            <a:r>
              <a:rPr lang="en-IN" sz="2400" dirty="0">
                <a:solidFill>
                  <a:srgbClr val="00B050"/>
                </a:solidFill>
                <a:latin typeface="Times New Roman" panose="02020603050405020304" pitchFamily="18" charset="0"/>
                <a:cs typeface="Times New Roman" panose="02020603050405020304" pitchFamily="18" charset="0"/>
              </a:rPr>
              <a:t>maternal care </a:t>
            </a:r>
            <a:r>
              <a:rPr lang="en-IN" sz="2400" dirty="0">
                <a:latin typeface="Times New Roman" panose="02020603050405020304" pitchFamily="18" charset="0"/>
                <a:cs typeface="Times New Roman" panose="02020603050405020304" pitchFamily="18" charset="0"/>
              </a:rPr>
              <a:t>can also alter the regulation of genes controlling the behavioral and neuroendocrine responses to stress, as well as hippocampal synaptic development. These effects are responsible for stable, individual differences in stress reactivity, as well as the maternal behavior of female offspring.</a:t>
            </a:r>
          </a:p>
          <a:p>
            <a:r>
              <a:rPr lang="en-IN" sz="2400" dirty="0">
                <a:latin typeface="Times New Roman" panose="02020603050405020304" pitchFamily="18" charset="0"/>
                <a:cs typeface="Times New Roman" panose="02020603050405020304" pitchFamily="18" charset="0"/>
              </a:rPr>
              <a:t>They could constitute the basis of a </a:t>
            </a:r>
            <a:r>
              <a:rPr lang="en-IN" sz="2400" dirty="0">
                <a:solidFill>
                  <a:srgbClr val="00B050"/>
                </a:solidFill>
                <a:latin typeface="Times New Roman" panose="02020603050405020304" pitchFamily="18" charset="0"/>
                <a:cs typeface="Times New Roman" panose="02020603050405020304" pitchFamily="18" charset="0"/>
              </a:rPr>
              <a:t>nongenetic mechanism </a:t>
            </a:r>
            <a:r>
              <a:rPr lang="en-IN" sz="2400" dirty="0">
                <a:latin typeface="Times New Roman" panose="02020603050405020304" pitchFamily="18" charset="0"/>
                <a:cs typeface="Times New Roman" panose="02020603050405020304" pitchFamily="18" charset="0"/>
              </a:rPr>
              <a:t>for the transmission of individual differences in stress reactivity and coping styles across generations. </a:t>
            </a:r>
          </a:p>
          <a:p>
            <a:r>
              <a:rPr lang="en-IN" sz="2400" dirty="0">
                <a:latin typeface="Times New Roman" panose="02020603050405020304" pitchFamily="18" charset="0"/>
                <a:cs typeface="Times New Roman" panose="02020603050405020304" pitchFamily="18" charset="0"/>
              </a:rPr>
              <a:t>In 1958</a:t>
            </a:r>
            <a:r>
              <a:rPr lang="en-IN" sz="2400" dirty="0">
                <a:solidFill>
                  <a:srgbClr val="00B050"/>
                </a:solidFill>
                <a:latin typeface="Times New Roman" panose="02020603050405020304" pitchFamily="18" charset="0"/>
                <a:cs typeface="Times New Roman" panose="02020603050405020304" pitchFamily="18" charset="0"/>
              </a:rPr>
              <a:t>, Levine </a:t>
            </a:r>
            <a:r>
              <a:rPr lang="en-IN" sz="2400" dirty="0">
                <a:latin typeface="Times New Roman" panose="02020603050405020304" pitchFamily="18" charset="0"/>
                <a:cs typeface="Times New Roman" panose="02020603050405020304" pitchFamily="18" charset="0"/>
              </a:rPr>
              <a:t>reported that rats handled for the first 21 days of life exhibit reduced fearfulness compared with </a:t>
            </a:r>
            <a:r>
              <a:rPr lang="en-IN" sz="2400" dirty="0" err="1">
                <a:latin typeface="Times New Roman" panose="02020603050405020304" pitchFamily="18" charset="0"/>
                <a:cs typeface="Times New Roman" panose="02020603050405020304" pitchFamily="18" charset="0"/>
              </a:rPr>
              <a:t>nonhandled</a:t>
            </a:r>
            <a:r>
              <a:rPr lang="en-IN" sz="2400" dirty="0">
                <a:latin typeface="Times New Roman" panose="02020603050405020304" pitchFamily="18" charset="0"/>
                <a:cs typeface="Times New Roman" panose="02020603050405020304" pitchFamily="18" charset="0"/>
              </a:rPr>
              <a:t> controls.</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989521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92CD9C3B-361A-ACB1-D1B6-2648F38878CD}"/>
              </a:ext>
            </a:extLst>
          </p:cNvPr>
          <p:cNvSpPr>
            <a:spLocks noGrp="1"/>
          </p:cNvSpPr>
          <p:nvPr>
            <p:ph idx="1"/>
          </p:nvPr>
        </p:nvSpPr>
        <p:spPr>
          <a:xfrm>
            <a:off x="1066800" y="926432"/>
            <a:ext cx="10058400" cy="5108608"/>
          </a:xfrm>
        </p:spPr>
        <p:txBody>
          <a:bodyPr>
            <a:normAutofit/>
          </a:bodyPr>
          <a:lstStyle/>
          <a:p>
            <a:r>
              <a:rPr lang="en-IN" sz="2400" dirty="0">
                <a:latin typeface="Times New Roman" panose="02020603050405020304" pitchFamily="18" charset="0"/>
                <a:cs typeface="Times New Roman" panose="02020603050405020304" pitchFamily="18" charset="0"/>
              </a:rPr>
              <a:t>Since then, several studies have shown the beneficial effects of neonatal handling and a progressive habituation to stress on adults’ stress responses and anxiety-related behaviors. </a:t>
            </a:r>
            <a:r>
              <a:rPr lang="en-IN" sz="2400" dirty="0">
                <a:solidFill>
                  <a:srgbClr val="00B050"/>
                </a:solidFill>
                <a:latin typeface="Times New Roman" panose="02020603050405020304" pitchFamily="18" charset="0"/>
                <a:cs typeface="Times New Roman" panose="02020603050405020304" pitchFamily="18" charset="0"/>
              </a:rPr>
              <a:t>Neonatal handling </a:t>
            </a:r>
            <a:r>
              <a:rPr lang="en-IN" sz="2400" dirty="0">
                <a:latin typeface="Times New Roman" panose="02020603050405020304" pitchFamily="18" charset="0"/>
                <a:cs typeface="Times New Roman" panose="02020603050405020304" pitchFamily="18" charset="0"/>
              </a:rPr>
              <a:t>can even reverse the behavioral abnormalities induced by prenatal </a:t>
            </a:r>
            <a:r>
              <a:rPr lang="en-IN" sz="2400" dirty="0" err="1">
                <a:latin typeface="Times New Roman" panose="02020603050405020304" pitchFamily="18" charset="0"/>
                <a:cs typeface="Times New Roman" panose="02020603050405020304" pitchFamily="18" charset="0"/>
              </a:rPr>
              <a:t>stress.These</a:t>
            </a:r>
            <a:r>
              <a:rPr lang="en-IN" sz="2400" dirty="0">
                <a:latin typeface="Times New Roman" panose="02020603050405020304" pitchFamily="18" charset="0"/>
                <a:cs typeface="Times New Roman" panose="02020603050405020304" pitchFamily="18" charset="0"/>
              </a:rPr>
              <a:t> effects appear to be mediated essentially by the </a:t>
            </a:r>
            <a:r>
              <a:rPr lang="en-IN" sz="2400" dirty="0">
                <a:solidFill>
                  <a:srgbClr val="00B050"/>
                </a:solidFill>
                <a:latin typeface="Times New Roman" panose="02020603050405020304" pitchFamily="18" charset="0"/>
                <a:cs typeface="Times New Roman" panose="02020603050405020304" pitchFamily="18" charset="0"/>
              </a:rPr>
              <a:t>CRF/HPA axis </a:t>
            </a:r>
            <a:r>
              <a:rPr lang="en-IN" sz="2400" dirty="0">
                <a:latin typeface="Times New Roman" panose="02020603050405020304" pitchFamily="18" charset="0"/>
                <a:cs typeface="Times New Roman" panose="02020603050405020304" pitchFamily="18" charset="0"/>
              </a:rPr>
              <a:t>system, although the serotonergic and catecholaminergic systems could be also involved.</a:t>
            </a:r>
          </a:p>
          <a:p>
            <a:r>
              <a:rPr lang="en-IN" sz="2400" dirty="0">
                <a:latin typeface="Times New Roman" panose="02020603050405020304" pitchFamily="18" charset="0"/>
                <a:cs typeface="Times New Roman" panose="02020603050405020304" pitchFamily="18" charset="0"/>
              </a:rPr>
              <a:t>A study has shown that neonatal handling increases the expression of the </a:t>
            </a:r>
            <a:r>
              <a:rPr lang="en-IN" sz="2400" dirty="0">
                <a:solidFill>
                  <a:srgbClr val="7030A0"/>
                </a:solidFill>
                <a:latin typeface="Times New Roman" panose="02020603050405020304" pitchFamily="18" charset="0"/>
                <a:cs typeface="Times New Roman" panose="02020603050405020304" pitchFamily="18" charset="0"/>
              </a:rPr>
              <a:t>peripheral benzodiazepine receptor </a:t>
            </a:r>
            <a:r>
              <a:rPr lang="en-IN" sz="2400" dirty="0">
                <a:latin typeface="Times New Roman" panose="02020603050405020304" pitchFamily="18" charset="0"/>
                <a:cs typeface="Times New Roman" panose="02020603050405020304" pitchFamily="18" charset="0"/>
              </a:rPr>
              <a:t>(PBR), which has been implicated in the synthesis of endogenous, natural anxiolytic agents such as the </a:t>
            </a:r>
            <a:r>
              <a:rPr lang="en-IN" sz="2400" dirty="0" err="1">
                <a:solidFill>
                  <a:srgbClr val="7030A0"/>
                </a:solidFill>
                <a:latin typeface="Times New Roman" panose="02020603050405020304" pitchFamily="18" charset="0"/>
                <a:cs typeface="Times New Roman" panose="02020603050405020304" pitchFamily="18" charset="0"/>
              </a:rPr>
              <a:t>neurosteroids</a:t>
            </a:r>
            <a:r>
              <a:rPr lang="en-IN" sz="2400" dirty="0">
                <a:latin typeface="Times New Roman" panose="02020603050405020304" pitchFamily="18" charset="0"/>
                <a:cs typeface="Times New Roman" panose="02020603050405020304" pitchFamily="18" charset="0"/>
              </a:rPr>
              <a:t>, in rat adrenals, kidney, and gonads.</a:t>
            </a:r>
            <a:r>
              <a:rPr lang="en-IN" sz="2400" baseline="30000" dirty="0">
                <a:latin typeface="Times New Roman" panose="02020603050405020304" pitchFamily="18" charset="0"/>
                <a:cs typeface="Times New Roman" panose="02020603050405020304" pitchFamily="18" charset="0"/>
              </a:rPr>
              <a:t>4</a:t>
            </a:r>
            <a:endParaRPr lang="en-US" sz="2400" dirty="0">
              <a:latin typeface="Times New Roman" panose="02020603050405020304" pitchFamily="18" charset="0"/>
              <a:cs typeface="Times New Roman" panose="02020603050405020304" pitchFamily="18" charset="0"/>
            </a:endParaRPr>
          </a:p>
          <a:p>
            <a:endParaRPr lang="en-US" sz="2400" dirty="0"/>
          </a:p>
        </p:txBody>
      </p:sp>
    </p:spTree>
    <p:extLst>
      <p:ext uri="{BB962C8B-B14F-4D97-AF65-F5344CB8AC3E}">
        <p14:creationId xmlns="" xmlns:p14="http://schemas.microsoft.com/office/powerpoint/2010/main" val="3428374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5EC57A-B98B-DB4D-0BCE-EFCC34A949D5}"/>
              </a:ext>
            </a:extLst>
          </p:cNvPr>
          <p:cNvSpPr>
            <a:spLocks noGrp="1"/>
          </p:cNvSpPr>
          <p:nvPr>
            <p:ph type="title"/>
          </p:nvPr>
        </p:nvSpPr>
        <p:spPr/>
        <p:txBody>
          <a:bodyPr>
            <a:normAutofit/>
          </a:bodyPr>
          <a:lstStyle/>
          <a:p>
            <a:pPr algn="ctr"/>
            <a:r>
              <a:rPr lang="en-IN" sz="4400" b="1" dirty="0">
                <a:effectLst/>
                <a:latin typeface="Times New Roman" panose="02020603050405020304" pitchFamily="18" charset="0"/>
                <a:cs typeface="Times New Roman" panose="02020603050405020304" pitchFamily="18" charset="0"/>
              </a:rPr>
              <a:t>Functional Anatomy </a:t>
            </a:r>
            <a:r>
              <a:rPr lang="en-IN" sz="4400" dirty="0">
                <a:latin typeface="Times New Roman" panose="02020603050405020304" pitchFamily="18" charset="0"/>
                <a:cs typeface="Times New Roman" panose="02020603050405020304" pitchFamily="18" charset="0"/>
              </a:rPr>
              <a:t/>
            </a:r>
            <a:br>
              <a:rPr lang="en-IN" sz="4400" dirty="0">
                <a:latin typeface="Times New Roman" panose="02020603050405020304" pitchFamily="18" charset="0"/>
                <a:cs typeface="Times New Roman" panose="02020603050405020304" pitchFamily="18" charset="0"/>
              </a:rPr>
            </a:br>
            <a:endParaRPr lang="en-US" sz="4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415EA7D2-A5D5-7E82-3D5D-5888C7E3BF4D}"/>
              </a:ext>
            </a:extLst>
          </p:cNvPr>
          <p:cNvSpPr>
            <a:spLocks noGrp="1"/>
          </p:cNvSpPr>
          <p:nvPr>
            <p:ph idx="1"/>
          </p:nvPr>
        </p:nvSpPr>
        <p:spPr>
          <a:xfrm>
            <a:off x="568036" y="1634836"/>
            <a:ext cx="10557164" cy="4400204"/>
          </a:xfrm>
        </p:spPr>
        <p:txBody>
          <a:bodyPr>
            <a:noAutofit/>
          </a:bodyPr>
          <a:lstStyle/>
          <a:p>
            <a:r>
              <a:rPr lang="en-IN" sz="2400" dirty="0">
                <a:solidFill>
                  <a:schemeClr val="tx1"/>
                </a:solidFill>
                <a:effectLst/>
                <a:latin typeface="+mj-lt"/>
                <a:cs typeface="Times New Roman" panose="02020603050405020304" pitchFamily="18" charset="0"/>
              </a:rPr>
              <a:t>Symptoms of mood and anxiety disorders are thought to result in part from disruption in the balance of activity in the emotional centers of the brain rather than in the higher cognitive center </a:t>
            </a:r>
            <a:r>
              <a:rPr lang="en-IN" sz="2400" dirty="0">
                <a:latin typeface="+mj-lt"/>
                <a:cs typeface="Times New Roman" panose="02020603050405020304" pitchFamily="18" charset="0"/>
              </a:rPr>
              <a:t>.</a:t>
            </a:r>
            <a:endParaRPr lang="en-IN" sz="2400" dirty="0">
              <a:solidFill>
                <a:schemeClr val="tx1"/>
              </a:solidFill>
              <a:latin typeface="+mj-lt"/>
              <a:cs typeface="Times New Roman" panose="02020603050405020304" pitchFamily="18" charset="0"/>
            </a:endParaRPr>
          </a:p>
          <a:p>
            <a:r>
              <a:rPr lang="en-IN" sz="2400" dirty="0">
                <a:solidFill>
                  <a:srgbClr val="C00000"/>
                </a:solidFill>
                <a:latin typeface="+mj-lt"/>
                <a:cs typeface="Times New Roman" panose="02020603050405020304" pitchFamily="18" charset="0"/>
              </a:rPr>
              <a:t>The locus ceruleus and arousal-  </a:t>
            </a:r>
            <a:r>
              <a:rPr lang="en-IN" sz="2400" dirty="0">
                <a:latin typeface="+mj-lt"/>
                <a:cs typeface="Times New Roman" panose="02020603050405020304" pitchFamily="18" charset="0"/>
              </a:rPr>
              <a:t>the ascending noradrenergic system originating from the locus ceruleus (LC) is the core around which feelings of anxiety are organized. The LC contains a large proportion of the noradrenaline (NA) cell bodies found in the brain . It is highly responsive to alerting/stressful stimuli.</a:t>
            </a:r>
          </a:p>
          <a:p>
            <a:r>
              <a:rPr lang="en-IN" sz="2400" dirty="0">
                <a:latin typeface="+mj-lt"/>
                <a:cs typeface="Times New Roman" panose="02020603050405020304" pitchFamily="18" charset="0"/>
              </a:rPr>
              <a:t> In rats, cats, and monkeys, increased LC neuronal firing rate is associated with alertness, selective attention to meaningful and/or novel stimuli, and vigilance. </a:t>
            </a:r>
          </a:p>
        </p:txBody>
      </p:sp>
    </p:spTree>
    <p:extLst>
      <p:ext uri="{BB962C8B-B14F-4D97-AF65-F5344CB8AC3E}">
        <p14:creationId xmlns="" xmlns:p14="http://schemas.microsoft.com/office/powerpoint/2010/main" val="3909431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27B68A6-5CE0-BB5C-0427-6A53941C08A3}"/>
              </a:ext>
            </a:extLst>
          </p:cNvPr>
          <p:cNvSpPr>
            <a:spLocks noGrp="1"/>
          </p:cNvSpPr>
          <p:nvPr>
            <p:ph idx="1"/>
          </p:nvPr>
        </p:nvSpPr>
        <p:spPr>
          <a:xfrm>
            <a:off x="568036" y="498764"/>
            <a:ext cx="10917382" cy="5536276"/>
          </a:xfrm>
        </p:spPr>
        <p:txBody>
          <a:bodyPr>
            <a:noAutofit/>
          </a:bodyPr>
          <a:lstStyle/>
          <a:p>
            <a:r>
              <a:rPr lang="en-IN" sz="2400" dirty="0">
                <a:latin typeface="+mj-lt"/>
                <a:cs typeface="Times New Roman" panose="02020603050405020304" pitchFamily="18" charset="0"/>
              </a:rPr>
              <a:t>In cats, confrontation with a novel, but nonthreatening stimulus, such as a mouse, does not cause a specific increase in LC firing, whereas confrontation with a threatening stimulus (</a:t>
            </a:r>
            <a:r>
              <a:rPr lang="en-IN" sz="2400" dirty="0" err="1">
                <a:latin typeface="+mj-lt"/>
                <a:cs typeface="Times New Roman" panose="02020603050405020304" pitchFamily="18" charset="0"/>
              </a:rPr>
              <a:t>eg</a:t>
            </a:r>
            <a:r>
              <a:rPr lang="en-IN" sz="2400" dirty="0">
                <a:latin typeface="+mj-lt"/>
                <a:cs typeface="Times New Roman" panose="02020603050405020304" pitchFamily="18" charset="0"/>
              </a:rPr>
              <a:t>, a dog) causes a marked </a:t>
            </a:r>
            <a:r>
              <a:rPr lang="en-IN" sz="2400" dirty="0">
                <a:latin typeface="+mj-lt"/>
              </a:rPr>
              <a:t>increase in LC firing. Thus, novelty by itself is not sufficient to activate the LC/NA system, but stimuli that signal reward, as those that signal danger, may activate the system</a:t>
            </a:r>
            <a:endParaRPr lang="en-US" sz="2400" dirty="0">
              <a:latin typeface="+mj-lt"/>
              <a:cs typeface="Times New Roman" panose="02020603050405020304" pitchFamily="18" charset="0"/>
            </a:endParaRPr>
          </a:p>
          <a:p>
            <a:r>
              <a:rPr lang="en-IN" sz="2400" dirty="0">
                <a:latin typeface="+mj-lt"/>
              </a:rPr>
              <a:t>Some LC neurons project to the </a:t>
            </a:r>
            <a:r>
              <a:rPr lang="en-IN" sz="2400" dirty="0">
                <a:solidFill>
                  <a:srgbClr val="00B050"/>
                </a:solidFill>
                <a:latin typeface="+mj-lt"/>
              </a:rPr>
              <a:t>paraventricular nucleus </a:t>
            </a:r>
            <a:r>
              <a:rPr lang="en-IN" sz="2400" dirty="0">
                <a:latin typeface="+mj-lt"/>
              </a:rPr>
              <a:t>(PVN) in the hypothalamus and activate the </a:t>
            </a:r>
            <a:r>
              <a:rPr lang="en-IN" sz="2400" dirty="0">
                <a:solidFill>
                  <a:srgbClr val="00B050"/>
                </a:solidFill>
                <a:latin typeface="+mj-lt"/>
              </a:rPr>
              <a:t>HPA axis</a:t>
            </a:r>
            <a:r>
              <a:rPr lang="en-IN" sz="2400" dirty="0">
                <a:latin typeface="+mj-lt"/>
              </a:rPr>
              <a:t>, triggering or facilitating the stress response associated with increased anxiety.</a:t>
            </a:r>
          </a:p>
          <a:p>
            <a:r>
              <a:rPr lang="en-IN" sz="2400" dirty="0">
                <a:latin typeface="+mj-lt"/>
              </a:rPr>
              <a:t>The LC is therefore in a key position to integrate both external sensory and internal visceral stimuli and influence stress- and fear-related neuroanatomical structures, including cortical areas</a:t>
            </a:r>
            <a:endParaRPr lang="en-US" sz="2400" dirty="0">
              <a:latin typeface="+mj-lt"/>
            </a:endParaRPr>
          </a:p>
        </p:txBody>
      </p:sp>
    </p:spTree>
    <p:extLst>
      <p:ext uri="{BB962C8B-B14F-4D97-AF65-F5344CB8AC3E}">
        <p14:creationId xmlns="" xmlns:p14="http://schemas.microsoft.com/office/powerpoint/2010/main" val="2876216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imbic system and autonomic and endocrine responses | Open-i">
            <a:extLst>
              <a:ext uri="{FF2B5EF4-FFF2-40B4-BE49-F238E27FC236}">
                <a16:creationId xmlns="" xmlns:a16="http://schemas.microsoft.com/office/drawing/2014/main" id="{42206021-6ACB-7385-88A3-81A1391BCBFA}"/>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814452" y="460735"/>
            <a:ext cx="5927105" cy="611819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31105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A44CA1A9-4563-14BF-1FF8-B7475CBAE28C}"/>
              </a:ext>
            </a:extLst>
          </p:cNvPr>
          <p:cNvPicPr>
            <a:picLocks noChangeAspect="1"/>
          </p:cNvPicPr>
          <p:nvPr/>
        </p:nvPicPr>
        <p:blipFill rotWithShape="1">
          <a:blip r:embed="rId2"/>
          <a:srcRect l="35063" t="17162" r="14937" b="1730"/>
          <a:stretch/>
        </p:blipFill>
        <p:spPr>
          <a:xfrm>
            <a:off x="564776" y="309282"/>
            <a:ext cx="11349318" cy="8684847"/>
          </a:xfrm>
          <a:prstGeom prst="rect">
            <a:avLst/>
          </a:prstGeom>
        </p:spPr>
      </p:pic>
    </p:spTree>
    <p:extLst>
      <p:ext uri="{BB962C8B-B14F-4D97-AF65-F5344CB8AC3E}">
        <p14:creationId xmlns="" xmlns:p14="http://schemas.microsoft.com/office/powerpoint/2010/main" val="3838586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age26image56480016">
            <a:extLst>
              <a:ext uri="{FF2B5EF4-FFF2-40B4-BE49-F238E27FC236}">
                <a16:creationId xmlns="" xmlns:a16="http://schemas.microsoft.com/office/drawing/2014/main" id="{7400F43F-B863-750B-EA7B-A041014316CE}"/>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39922" y="821803"/>
            <a:ext cx="10781060" cy="454884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Footer Placeholder 1">
            <a:extLst>
              <a:ext uri="{FF2B5EF4-FFF2-40B4-BE49-F238E27FC236}">
                <a16:creationId xmlns="" xmlns:a16="http://schemas.microsoft.com/office/drawing/2014/main" id="{14B1A7B9-898C-5310-43B0-C1EE2176B81D}"/>
              </a:ext>
            </a:extLst>
          </p:cNvPr>
          <p:cNvSpPr>
            <a:spLocks noGrp="1"/>
          </p:cNvSpPr>
          <p:nvPr>
            <p:ph type="ftr" sz="quarter" idx="11"/>
          </p:nvPr>
        </p:nvSpPr>
        <p:spPr>
          <a:xfrm>
            <a:off x="1413062" y="6204347"/>
            <a:ext cx="9079581" cy="490188"/>
          </a:xfrm>
        </p:spPr>
        <p:txBody>
          <a:bodyPr anchor="ctr"/>
          <a:lstStyle/>
          <a:p>
            <a:r>
              <a:rPr lang="en-US" sz="1050" dirty="0">
                <a:solidFill>
                  <a:schemeClr val="tx1"/>
                </a:solidFill>
                <a:latin typeface="Times New Roman" panose="02020603050405020304" pitchFamily="18" charset="0"/>
                <a:cs typeface="Times New Roman" panose="02020603050405020304" pitchFamily="18" charset="0"/>
              </a:rPr>
              <a:t>
</a:t>
            </a:r>
          </a:p>
          <a:p>
            <a:r>
              <a:rPr lang="en-US" sz="1050" dirty="0">
                <a:solidFill>
                  <a:schemeClr val="tx1"/>
                </a:solidFill>
                <a:latin typeface="Times New Roman" panose="02020603050405020304" pitchFamily="18" charset="0"/>
                <a:cs typeface="Times New Roman" panose="02020603050405020304" pitchFamily="18" charset="0"/>
              </a:rPr>
              <a:t>
The fear response is a hardwired process involving the amygdala. (Adapted from Davis M. The role of the amygdala in ear and anxiety. Ann Rev </a:t>
            </a:r>
            <a:r>
              <a:rPr lang="en-US" sz="1050" dirty="0" err="1">
                <a:solidFill>
                  <a:schemeClr val="tx1"/>
                </a:solidFill>
                <a:latin typeface="Times New Roman" panose="02020603050405020304" pitchFamily="18" charset="0"/>
                <a:cs typeface="Times New Roman" panose="02020603050405020304" pitchFamily="18" charset="0"/>
              </a:rPr>
              <a:t>Neurosci</a:t>
            </a:r>
            <a:r>
              <a:rPr lang="en-US" sz="1050" dirty="0">
                <a:solidFill>
                  <a:schemeClr val="tx1"/>
                </a:solidFill>
                <a:latin typeface="Times New Roman" panose="02020603050405020304" pitchFamily="18" charset="0"/>
                <a:cs typeface="Times New Roman" panose="02020603050405020304" pitchFamily="18" charset="0"/>
              </a:rPr>
              <a:t> 1992;15:356; with permission.) </a:t>
            </a:r>
          </a:p>
          <a:p>
            <a:r>
              <a:rPr lang="en-US" sz="1050" dirty="0">
                <a:solidFill>
                  <a:schemeClr val="tx1"/>
                </a:solidFill>
                <a:latin typeface="Times New Roman" panose="02020603050405020304" pitchFamily="18" charset="0"/>
                <a:cs typeface="Times New Roman" panose="02020603050405020304" pitchFamily="18" charset="0"/>
              </a:rPr>
              <a:t>
</a:t>
            </a:r>
          </a:p>
        </p:txBody>
      </p:sp>
    </p:spTree>
    <p:extLst>
      <p:ext uri="{BB962C8B-B14F-4D97-AF65-F5344CB8AC3E}">
        <p14:creationId xmlns="" xmlns:p14="http://schemas.microsoft.com/office/powerpoint/2010/main" val="1481810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9CF308DE-118F-B3D8-FC75-6A4B0DF3513F}"/>
              </a:ext>
            </a:extLst>
          </p:cNvPr>
          <p:cNvPicPr>
            <a:picLocks noChangeAspect="1"/>
          </p:cNvPicPr>
          <p:nvPr/>
        </p:nvPicPr>
        <p:blipFill rotWithShape="1">
          <a:blip r:embed="rId3"/>
          <a:srcRect l="27180" t="20111" r="32387" b="27303"/>
          <a:stretch/>
        </p:blipFill>
        <p:spPr>
          <a:xfrm>
            <a:off x="3874576" y="1358595"/>
            <a:ext cx="8170280" cy="5322587"/>
          </a:xfrm>
          <a:prstGeom prst="rect">
            <a:avLst/>
          </a:prstGeom>
        </p:spPr>
      </p:pic>
      <p:sp>
        <p:nvSpPr>
          <p:cNvPr id="2" name="Title 1">
            <a:extLst>
              <a:ext uri="{FF2B5EF4-FFF2-40B4-BE49-F238E27FC236}">
                <a16:creationId xmlns="" xmlns:a16="http://schemas.microsoft.com/office/drawing/2014/main" id="{CBB9D07C-A5A8-3886-C10C-28932611A92A}"/>
              </a:ext>
            </a:extLst>
          </p:cNvPr>
          <p:cNvSpPr>
            <a:spLocks noGrp="1"/>
          </p:cNvSpPr>
          <p:nvPr>
            <p:ph type="title"/>
          </p:nvPr>
        </p:nvSpPr>
        <p:spPr>
          <a:xfrm>
            <a:off x="147144" y="377126"/>
            <a:ext cx="10655175" cy="1320800"/>
          </a:xfrm>
        </p:spPr>
        <p:txBody>
          <a:bodyPr>
            <a:noAutofit/>
          </a:bodyPr>
          <a:lstStyle/>
          <a:p>
            <a:pPr algn="ctr"/>
            <a:r>
              <a:rPr lang="en-IN" sz="4000" b="1" dirty="0">
                <a:effectLst/>
                <a:latin typeface="Times New Roman" panose="02020603050405020304" pitchFamily="18" charset="0"/>
                <a:cs typeface="Times New Roman" panose="02020603050405020304" pitchFamily="18" charset="0"/>
              </a:rPr>
              <a:t>The Amygdala’s Role in Fear and Anxiety </a:t>
            </a:r>
            <a:r>
              <a:rPr lang="en-IN" sz="4000" dirty="0">
                <a:latin typeface="Times New Roman" panose="02020603050405020304" pitchFamily="18" charset="0"/>
                <a:cs typeface="Times New Roman" panose="02020603050405020304" pitchFamily="18" charset="0"/>
              </a:rPr>
              <a:t/>
            </a:r>
            <a:br>
              <a:rPr lang="en-IN"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A8FDC579-1A93-BFFD-2647-DBA699CFEA58}"/>
              </a:ext>
            </a:extLst>
          </p:cNvPr>
          <p:cNvSpPr>
            <a:spLocks noGrp="1"/>
          </p:cNvSpPr>
          <p:nvPr>
            <p:ph idx="1"/>
          </p:nvPr>
        </p:nvSpPr>
        <p:spPr>
          <a:xfrm>
            <a:off x="315310" y="2160589"/>
            <a:ext cx="3357788" cy="4501220"/>
          </a:xfrm>
        </p:spPr>
        <p:txBody>
          <a:bodyPr>
            <a:normAutofit/>
          </a:bodyPr>
          <a:lstStyle/>
          <a:p>
            <a:r>
              <a:rPr lang="en-IN" sz="2400" dirty="0">
                <a:solidFill>
                  <a:schemeClr val="tx1"/>
                </a:solidFill>
                <a:effectLst/>
                <a:latin typeface="Times New Roman" panose="02020603050405020304" pitchFamily="18" charset="0"/>
                <a:cs typeface="Times New Roman" panose="02020603050405020304" pitchFamily="18" charset="0"/>
              </a:rPr>
              <a:t>an almond-shaped limbic structure with widespread reciprocal connections with both higher and lower brain regions </a:t>
            </a:r>
            <a:endParaRPr lang="en-IN" sz="2400" dirty="0">
              <a:solidFill>
                <a:schemeClr val="tx1"/>
              </a:solidFill>
              <a:latin typeface="Times New Roman" panose="02020603050405020304" pitchFamily="18" charset="0"/>
              <a:cs typeface="Times New Roman" panose="02020603050405020304" pitchFamily="18" charset="0"/>
            </a:endParaRPr>
          </a:p>
          <a:p>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941418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61D093E-01C6-627E-0C41-094B2BF6B5F5}"/>
              </a:ext>
            </a:extLst>
          </p:cNvPr>
          <p:cNvSpPr>
            <a:spLocks noGrp="1"/>
          </p:cNvSpPr>
          <p:nvPr>
            <p:ph type="title"/>
          </p:nvPr>
        </p:nvSpPr>
        <p:spPr/>
        <p:txBody>
          <a:bodyPr>
            <a:normAutofit/>
          </a:bodyPr>
          <a:lstStyle/>
          <a:p>
            <a:pPr algn="ctr"/>
            <a:r>
              <a:rPr lang="en-IN" sz="4000" b="1" dirty="0">
                <a:effectLst/>
              </a:rPr>
              <a:t>The Amygdala and the Feeling of Fear </a:t>
            </a:r>
            <a:r>
              <a:rPr lang="en-IN" sz="4000" dirty="0"/>
              <a:t/>
            </a:r>
            <a:br>
              <a:rPr lang="en-IN" sz="4000" dirty="0"/>
            </a:br>
            <a:endParaRPr lang="en-US" sz="4000" dirty="0"/>
          </a:p>
        </p:txBody>
      </p:sp>
      <p:pic>
        <p:nvPicPr>
          <p:cNvPr id="5" name="Content Placeholder 4">
            <a:extLst>
              <a:ext uri="{FF2B5EF4-FFF2-40B4-BE49-F238E27FC236}">
                <a16:creationId xmlns="" xmlns:a16="http://schemas.microsoft.com/office/drawing/2014/main" id="{30585D91-068A-6AA1-C054-7C619F1A8F06}"/>
              </a:ext>
            </a:extLst>
          </p:cNvPr>
          <p:cNvPicPr>
            <a:picLocks noGrp="1" noChangeAspect="1"/>
          </p:cNvPicPr>
          <p:nvPr>
            <p:ph idx="1"/>
          </p:nvPr>
        </p:nvPicPr>
        <p:blipFill rotWithShape="1">
          <a:blip r:embed="rId2"/>
          <a:srcRect l="33444" t="22197" r="31979" b="31884"/>
          <a:stretch/>
        </p:blipFill>
        <p:spPr>
          <a:xfrm>
            <a:off x="5408907" y="1379349"/>
            <a:ext cx="6509289" cy="5284922"/>
          </a:xfrm>
        </p:spPr>
      </p:pic>
      <p:sp>
        <p:nvSpPr>
          <p:cNvPr id="6" name="TextBox 5">
            <a:extLst>
              <a:ext uri="{FF2B5EF4-FFF2-40B4-BE49-F238E27FC236}">
                <a16:creationId xmlns="" xmlns:a16="http://schemas.microsoft.com/office/drawing/2014/main" id="{14467FE0-DDE3-8A00-10E5-B96C3B3CFED1}"/>
              </a:ext>
            </a:extLst>
          </p:cNvPr>
          <p:cNvSpPr txBox="1"/>
          <p:nvPr/>
        </p:nvSpPr>
        <p:spPr>
          <a:xfrm>
            <a:off x="677335" y="2551837"/>
            <a:ext cx="4592090" cy="2677656"/>
          </a:xfrm>
          <a:prstGeom prst="rect">
            <a:avLst/>
          </a:prstGeom>
          <a:noFill/>
        </p:spPr>
        <p:txBody>
          <a:bodyPr wrap="square" rtlCol="0">
            <a:spAutoFit/>
          </a:bodyPr>
          <a:lstStyle/>
          <a:p>
            <a:r>
              <a:rPr lang="en-IN" sz="2400" dirty="0">
                <a:effectLst/>
                <a:latin typeface="Times New Roman" panose="02020603050405020304" pitchFamily="18" charset="0"/>
                <a:cs typeface="Times New Roman" panose="02020603050405020304" pitchFamily="18" charset="0"/>
              </a:rPr>
              <a:t>The emotional aspect of fear is regulated by connections between the amygdala and key areas of the prefrontal cortex, specifically the orbitofrontal cortex (OFC) and the anterior cingulate cortex (ACC). </a:t>
            </a:r>
            <a:endParaRPr lang="en-IN"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429408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0C1B55E-EE67-623F-C7E8-1BCA67F7A10C}"/>
              </a:ext>
            </a:extLst>
          </p:cNvPr>
          <p:cNvPicPr>
            <a:picLocks noChangeAspect="1"/>
          </p:cNvPicPr>
          <p:nvPr/>
        </p:nvPicPr>
        <p:blipFill rotWithShape="1">
          <a:blip r:embed="rId2"/>
          <a:srcRect l="29701" t="12549" r="31671" b="36510"/>
          <a:stretch/>
        </p:blipFill>
        <p:spPr>
          <a:xfrm>
            <a:off x="6096000" y="1007392"/>
            <a:ext cx="5961681" cy="5610386"/>
          </a:xfrm>
          <a:prstGeom prst="rect">
            <a:avLst/>
          </a:prstGeom>
        </p:spPr>
      </p:pic>
      <p:sp>
        <p:nvSpPr>
          <p:cNvPr id="3" name="Content Placeholder 2">
            <a:extLst>
              <a:ext uri="{FF2B5EF4-FFF2-40B4-BE49-F238E27FC236}">
                <a16:creationId xmlns="" xmlns:a16="http://schemas.microsoft.com/office/drawing/2014/main" id="{C0D945B0-D2DE-1E39-A25A-0EA5C1445BE4}"/>
              </a:ext>
            </a:extLst>
          </p:cNvPr>
          <p:cNvSpPr>
            <a:spLocks noGrp="1"/>
          </p:cNvSpPr>
          <p:nvPr>
            <p:ph idx="1"/>
          </p:nvPr>
        </p:nvSpPr>
        <p:spPr>
          <a:xfrm>
            <a:off x="340964" y="1561025"/>
            <a:ext cx="5190975" cy="5056752"/>
          </a:xfrm>
        </p:spPr>
        <p:txBody>
          <a:bodyPr>
            <a:noAutofit/>
          </a:bodyPr>
          <a:lstStyle/>
          <a:p>
            <a:r>
              <a:rPr lang="en-IN" sz="2400" dirty="0">
                <a:solidFill>
                  <a:schemeClr val="tx1"/>
                </a:solidFill>
                <a:effectLst/>
                <a:latin typeface="Times New Roman" panose="02020603050405020304" pitchFamily="18" charset="0"/>
                <a:cs typeface="Times New Roman" panose="02020603050405020304" pitchFamily="18" charset="0"/>
              </a:rPr>
              <a:t>The (HPA) axis is responsible for endocrine output during the fear/stress response, and is regulated by the amygdala via reciprocal connections with the hypothalamus. </a:t>
            </a:r>
          </a:p>
          <a:p>
            <a:r>
              <a:rPr lang="en-IN" sz="2400" dirty="0">
                <a:solidFill>
                  <a:schemeClr val="tx1"/>
                </a:solidFill>
                <a:effectLst/>
                <a:latin typeface="Times New Roman" panose="02020603050405020304" pitchFamily="18" charset="0"/>
                <a:cs typeface="Times New Roman" panose="02020603050405020304" pitchFamily="18" charset="0"/>
              </a:rPr>
              <a:t>During </a:t>
            </a:r>
            <a:r>
              <a:rPr lang="en-IN" sz="2400" dirty="0">
                <a:solidFill>
                  <a:srgbClr val="00B050"/>
                </a:solidFill>
                <a:effectLst/>
                <a:latin typeface="Times New Roman" panose="02020603050405020304" pitchFamily="18" charset="0"/>
                <a:cs typeface="Times New Roman" panose="02020603050405020304" pitchFamily="18" charset="0"/>
              </a:rPr>
              <a:t>acute stress</a:t>
            </a:r>
            <a:r>
              <a:rPr lang="en-IN" sz="2400" dirty="0">
                <a:solidFill>
                  <a:schemeClr val="tx1"/>
                </a:solidFill>
                <a:effectLst/>
                <a:latin typeface="Times New Roman" panose="02020603050405020304" pitchFamily="18" charset="0"/>
                <a:cs typeface="Times New Roman" panose="02020603050405020304" pitchFamily="18" charset="0"/>
              </a:rPr>
              <a:t>, such as exposure to a fearful stimulus, HPA activation increases the release of </a:t>
            </a:r>
            <a:r>
              <a:rPr lang="en-IN" sz="2400" dirty="0">
                <a:solidFill>
                  <a:srgbClr val="00B050"/>
                </a:solidFill>
                <a:effectLst/>
                <a:latin typeface="Times New Roman" panose="02020603050405020304" pitchFamily="18" charset="0"/>
                <a:cs typeface="Times New Roman" panose="02020603050405020304" pitchFamily="18" charset="0"/>
              </a:rPr>
              <a:t>glucocorticoids </a:t>
            </a:r>
            <a:r>
              <a:rPr lang="en-IN" sz="2400" dirty="0">
                <a:solidFill>
                  <a:schemeClr val="tx1"/>
                </a:solidFill>
                <a:effectLst/>
                <a:latin typeface="Times New Roman" panose="02020603050405020304" pitchFamily="18" charset="0"/>
                <a:cs typeface="Times New Roman" panose="02020603050405020304" pitchFamily="18" charset="0"/>
              </a:rPr>
              <a:t>such as cortisol, but only for a short time, until the perceived danger is gone. </a:t>
            </a:r>
            <a:endParaRPr lang="en-IN" sz="2400" dirty="0">
              <a:solidFill>
                <a:schemeClr val="tx1"/>
              </a:solidFill>
              <a:latin typeface="Times New Roman" panose="02020603050405020304" pitchFamily="18" charset="0"/>
              <a:cs typeface="Times New Roman" panose="02020603050405020304" pitchFamily="18" charset="0"/>
            </a:endParaRPr>
          </a:p>
          <a:p>
            <a:endParaRPr lang="en-US" sz="2400" dirty="0">
              <a:solidFill>
                <a:schemeClr val="tx1"/>
              </a:solidFill>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 xmlns:a16="http://schemas.microsoft.com/office/drawing/2014/main" id="{1B069A22-DC39-F93E-1068-4C82E41C129B}"/>
              </a:ext>
            </a:extLst>
          </p:cNvPr>
          <p:cNvSpPr>
            <a:spLocks noGrp="1"/>
          </p:cNvSpPr>
          <p:nvPr>
            <p:ph type="title"/>
          </p:nvPr>
        </p:nvSpPr>
        <p:spPr>
          <a:xfrm>
            <a:off x="480172" y="441930"/>
            <a:ext cx="8596668" cy="1320800"/>
          </a:xfrm>
        </p:spPr>
        <p:txBody>
          <a:bodyPr>
            <a:noAutofit/>
          </a:bodyPr>
          <a:lstStyle/>
          <a:p>
            <a:r>
              <a:rPr lang="en-IN" sz="4000" b="1" dirty="0">
                <a:effectLst/>
                <a:latin typeface="Times New Roman" panose="02020603050405020304" pitchFamily="18" charset="0"/>
                <a:cs typeface="Times New Roman" panose="02020603050405020304" pitchFamily="18" charset="0"/>
              </a:rPr>
              <a:t>The Amygdala and the Physiology of Fear: Endocrine Output </a:t>
            </a:r>
            <a:r>
              <a:rPr lang="en-IN" sz="4000" dirty="0">
                <a:latin typeface="Times New Roman" panose="02020603050405020304" pitchFamily="18" charset="0"/>
                <a:cs typeface="Times New Roman" panose="02020603050405020304" pitchFamily="18" charset="0"/>
              </a:rPr>
              <a:t/>
            </a:r>
            <a:br>
              <a:rPr lang="en-IN"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038826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descr="page27image56142816">
            <a:extLst>
              <a:ext uri="{FF2B5EF4-FFF2-40B4-BE49-F238E27FC236}">
                <a16:creationId xmlns="" xmlns:a16="http://schemas.microsoft.com/office/drawing/2014/main" id="{5585B997-85D6-366B-8FAB-432624672D70}"/>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897464" y="177006"/>
            <a:ext cx="6824994" cy="6388894"/>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2">
            <a:extLst>
              <a:ext uri="{FF2B5EF4-FFF2-40B4-BE49-F238E27FC236}">
                <a16:creationId xmlns="" xmlns:a16="http://schemas.microsoft.com/office/drawing/2014/main" id="{BE70633E-9589-46E9-7A21-8FFD829B20CE}"/>
              </a:ext>
            </a:extLst>
          </p:cNvPr>
          <p:cNvSpPr>
            <a:spLocks noChangeArrowheads="1"/>
          </p:cNvSpPr>
          <p:nvPr/>
        </p:nvSpPr>
        <p:spPr bwMode="auto">
          <a:xfrm>
            <a:off x="263185" y="5873403"/>
            <a:ext cx="5731216" cy="6924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Times" pitchFamily="2" charset="0"/>
              </a:rPr>
              <a:t>Fig. 3. </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Times" pitchFamily="2" charset="0"/>
              </a:rPr>
              <a:t>The HPA axis. Black line- Suppression connection; dotted line- </a:t>
            </a:r>
            <a:r>
              <a:rPr kumimoji="0" lang="en-US" altLang="en-US" sz="1000" b="0" i="0" u="none" strike="noStrike" cap="none" normalizeH="0" baseline="0" dirty="0" err="1">
                <a:ln>
                  <a:noFill/>
                </a:ln>
                <a:solidFill>
                  <a:schemeClr val="tx1"/>
                </a:solidFill>
                <a:effectLst/>
                <a:latin typeface="Times" pitchFamily="2" charset="0"/>
              </a:rPr>
              <a:t>Facilitory</a:t>
            </a:r>
            <a:r>
              <a:rPr kumimoji="0" lang="en-US" altLang="en-US" sz="1000" b="0" i="0" u="none" strike="noStrike" cap="none" normalizeH="0" baseline="0" dirty="0">
                <a:ln>
                  <a:noFill/>
                </a:ln>
                <a:solidFill>
                  <a:schemeClr val="tx1"/>
                </a:solidFill>
                <a:effectLst/>
                <a:latin typeface="Times" pitchFamily="2" charset="0"/>
              </a:rPr>
              <a:t> connection; dots and dashes line- Suppression connection indirect pathway (via BNST and other limbic regions); and dashed lines- </a:t>
            </a:r>
            <a:r>
              <a:rPr kumimoji="0" lang="en-US" altLang="en-US" sz="1000" b="0" i="0" u="none" strike="noStrike" cap="none" normalizeH="0" baseline="0" dirty="0" err="1">
                <a:ln>
                  <a:noFill/>
                </a:ln>
                <a:solidFill>
                  <a:schemeClr val="tx1"/>
                </a:solidFill>
                <a:effectLst/>
                <a:latin typeface="Times" pitchFamily="2" charset="0"/>
              </a:rPr>
              <a:t>Facilitory</a:t>
            </a:r>
            <a:r>
              <a:rPr kumimoji="0" lang="en-US" altLang="en-US" sz="1000" b="0" i="0" u="none" strike="noStrike" cap="none" normalizeH="0" baseline="0" dirty="0">
                <a:ln>
                  <a:noFill/>
                </a:ln>
                <a:solidFill>
                  <a:schemeClr val="tx1"/>
                </a:solidFill>
                <a:effectLst/>
                <a:latin typeface="Times" pitchFamily="2" charset="0"/>
              </a:rPr>
              <a:t> connection indirect pathway (via BNST and other limbic regions).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Content Placeholder 5">
            <a:extLst>
              <a:ext uri="{FF2B5EF4-FFF2-40B4-BE49-F238E27FC236}">
                <a16:creationId xmlns="" xmlns:a16="http://schemas.microsoft.com/office/drawing/2014/main" id="{98C83EE2-165F-8A6D-32B0-C371F606B87A}"/>
              </a:ext>
            </a:extLst>
          </p:cNvPr>
          <p:cNvSpPr>
            <a:spLocks noGrp="1"/>
          </p:cNvSpPr>
          <p:nvPr>
            <p:ph idx="1"/>
          </p:nvPr>
        </p:nvSpPr>
        <p:spPr>
          <a:xfrm>
            <a:off x="679774" y="615446"/>
            <a:ext cx="3580108" cy="4987477"/>
          </a:xfrm>
        </p:spPr>
        <p:txBody>
          <a:bodyPr>
            <a:normAutofit/>
          </a:bodyPr>
          <a:lstStyle/>
          <a:p>
            <a:r>
              <a:rPr lang="en-IN" sz="2400" dirty="0">
                <a:solidFill>
                  <a:schemeClr val="tx1"/>
                </a:solidFill>
                <a:effectLst/>
                <a:latin typeface="Times New Roman" panose="02020603050405020304" pitchFamily="18" charset="0"/>
                <a:cs typeface="Times New Roman" panose="02020603050405020304" pitchFamily="18" charset="0"/>
              </a:rPr>
              <a:t>In situations of </a:t>
            </a:r>
            <a:r>
              <a:rPr lang="en-IN" sz="2400" dirty="0">
                <a:solidFill>
                  <a:srgbClr val="00B050"/>
                </a:solidFill>
                <a:effectLst/>
                <a:latin typeface="Times New Roman" panose="02020603050405020304" pitchFamily="18" charset="0"/>
                <a:cs typeface="Times New Roman" panose="02020603050405020304" pitchFamily="18" charset="0"/>
              </a:rPr>
              <a:t>chronic stress</a:t>
            </a:r>
            <a:r>
              <a:rPr lang="en-IN" sz="2400" dirty="0">
                <a:solidFill>
                  <a:schemeClr val="tx1"/>
                </a:solidFill>
                <a:effectLst/>
                <a:latin typeface="Times New Roman" panose="02020603050405020304" pitchFamily="18" charset="0"/>
                <a:cs typeface="Times New Roman" panose="02020603050405020304" pitchFamily="18" charset="0"/>
              </a:rPr>
              <a:t>, excessive glucocorticoid release may eventually lead to </a:t>
            </a:r>
            <a:r>
              <a:rPr lang="en-IN" sz="2400" dirty="0">
                <a:solidFill>
                  <a:srgbClr val="FF0000"/>
                </a:solidFill>
                <a:effectLst/>
                <a:latin typeface="Times New Roman" panose="02020603050405020304" pitchFamily="18" charset="0"/>
                <a:cs typeface="Times New Roman" panose="02020603050405020304" pitchFamily="18" charset="0"/>
              </a:rPr>
              <a:t>hippocampal atrophy</a:t>
            </a:r>
            <a:r>
              <a:rPr lang="en-IN" sz="2400" dirty="0">
                <a:solidFill>
                  <a:schemeClr val="tx1"/>
                </a:solidFill>
                <a:effectLst/>
                <a:latin typeface="Times New Roman" panose="02020603050405020304" pitchFamily="18" charset="0"/>
                <a:cs typeface="Times New Roman" panose="02020603050405020304" pitchFamily="18" charset="0"/>
              </a:rPr>
              <a:t>, thus preventing it from inhibiting the HPA axis . This could contribute to chronic activation of the HPA axis and increase risk for an anxiety disorder. </a:t>
            </a:r>
            <a:endParaRPr lang="en-IN" sz="2400" dirty="0">
              <a:solidFill>
                <a:schemeClr val="tx1"/>
              </a:solidFill>
              <a:latin typeface="Times New Roman" panose="02020603050405020304" pitchFamily="18" charset="0"/>
              <a:cs typeface="Times New Roman" panose="02020603050405020304" pitchFamily="18" charset="0"/>
            </a:endParaRPr>
          </a:p>
          <a:p>
            <a:endParaRPr lang="en-US" sz="2400" dirty="0"/>
          </a:p>
        </p:txBody>
      </p:sp>
    </p:spTree>
    <p:extLst>
      <p:ext uri="{BB962C8B-B14F-4D97-AF65-F5344CB8AC3E}">
        <p14:creationId xmlns="" xmlns:p14="http://schemas.microsoft.com/office/powerpoint/2010/main" val="4218969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5637DC8D-7D72-7DE3-EBA2-9DF4E9E0A272}"/>
              </a:ext>
            </a:extLst>
          </p:cNvPr>
          <p:cNvPicPr>
            <a:picLocks noChangeAspect="1"/>
          </p:cNvPicPr>
          <p:nvPr/>
        </p:nvPicPr>
        <p:blipFill rotWithShape="1">
          <a:blip r:embed="rId2"/>
          <a:srcRect l="33034" t="14038" r="32669" b="35234"/>
          <a:stretch/>
        </p:blipFill>
        <p:spPr>
          <a:xfrm>
            <a:off x="7098224" y="1224366"/>
            <a:ext cx="4907797" cy="5501898"/>
          </a:xfrm>
          <a:prstGeom prst="rect">
            <a:avLst/>
          </a:prstGeom>
        </p:spPr>
      </p:pic>
      <p:sp>
        <p:nvSpPr>
          <p:cNvPr id="2" name="Title 1">
            <a:extLst>
              <a:ext uri="{FF2B5EF4-FFF2-40B4-BE49-F238E27FC236}">
                <a16:creationId xmlns="" xmlns:a16="http://schemas.microsoft.com/office/drawing/2014/main" id="{9FAA0D1F-6E72-4E7D-1FA5-759BF0FCF562}"/>
              </a:ext>
            </a:extLst>
          </p:cNvPr>
          <p:cNvSpPr>
            <a:spLocks noGrp="1"/>
          </p:cNvSpPr>
          <p:nvPr>
            <p:ph type="title"/>
          </p:nvPr>
        </p:nvSpPr>
        <p:spPr>
          <a:xfrm>
            <a:off x="367368" y="563966"/>
            <a:ext cx="8596668" cy="1320800"/>
          </a:xfrm>
        </p:spPr>
        <p:txBody>
          <a:bodyPr>
            <a:noAutofit/>
          </a:bodyPr>
          <a:lstStyle/>
          <a:p>
            <a:r>
              <a:rPr lang="en-IN" sz="4000" b="1" dirty="0">
                <a:effectLst/>
              </a:rPr>
              <a:t>The Amygdala and the Physiology of Fear: Autonomic Output </a:t>
            </a:r>
            <a:r>
              <a:rPr lang="en-IN" sz="4000" dirty="0"/>
              <a:t/>
            </a:r>
            <a:br>
              <a:rPr lang="en-IN" sz="4000" dirty="0"/>
            </a:br>
            <a:endParaRPr lang="en-US" sz="4000" dirty="0"/>
          </a:p>
        </p:txBody>
      </p:sp>
      <p:sp>
        <p:nvSpPr>
          <p:cNvPr id="3" name="Content Placeholder 2">
            <a:extLst>
              <a:ext uri="{FF2B5EF4-FFF2-40B4-BE49-F238E27FC236}">
                <a16:creationId xmlns="" xmlns:a16="http://schemas.microsoft.com/office/drawing/2014/main" id="{661909AF-BC4A-556D-2845-9107DB3194B4}"/>
              </a:ext>
            </a:extLst>
          </p:cNvPr>
          <p:cNvSpPr>
            <a:spLocks noGrp="1"/>
          </p:cNvSpPr>
          <p:nvPr>
            <p:ph idx="1"/>
          </p:nvPr>
        </p:nvSpPr>
        <p:spPr>
          <a:xfrm>
            <a:off x="185979" y="1844299"/>
            <a:ext cx="7037781" cy="4510006"/>
          </a:xfrm>
        </p:spPr>
        <p:txBody>
          <a:bodyPr>
            <a:noAutofit/>
          </a:bodyPr>
          <a:lstStyle/>
          <a:p>
            <a:r>
              <a:rPr lang="en-IN" sz="2400" dirty="0">
                <a:solidFill>
                  <a:schemeClr val="tx1"/>
                </a:solidFill>
                <a:effectLst/>
                <a:latin typeface="Times New Roman" panose="02020603050405020304" pitchFamily="18" charset="0"/>
                <a:cs typeface="Times New Roman" panose="02020603050405020304" pitchFamily="18" charset="0"/>
              </a:rPr>
              <a:t>The physiological reaction to a fearful stimulus involves activation of multiple systems, including the autonomic system, which is regulated by connections between the amygdala and the locus coeruleus (LC), and leads to an increase in heart rate (HR) and blood pressure that is necessary for a fight/flight reaction. </a:t>
            </a:r>
            <a:endParaRPr lang="en-IN" sz="2400" dirty="0">
              <a:solidFill>
                <a:schemeClr val="tx1"/>
              </a:solidFill>
              <a:latin typeface="Times New Roman" panose="02020603050405020304" pitchFamily="18" charset="0"/>
              <a:cs typeface="Times New Roman" panose="02020603050405020304" pitchFamily="18" charset="0"/>
            </a:endParaRPr>
          </a:p>
          <a:p>
            <a:r>
              <a:rPr lang="en-IN" sz="2400" dirty="0">
                <a:solidFill>
                  <a:schemeClr val="tx1"/>
                </a:solidFill>
                <a:effectLst/>
                <a:latin typeface="Times New Roman" panose="02020603050405020304" pitchFamily="18" charset="0"/>
                <a:cs typeface="Times New Roman" panose="02020603050405020304" pitchFamily="18" charset="0"/>
              </a:rPr>
              <a:t>Although </a:t>
            </a:r>
            <a:r>
              <a:rPr lang="en-IN" sz="2400" dirty="0">
                <a:solidFill>
                  <a:srgbClr val="FF0000"/>
                </a:solidFill>
                <a:effectLst/>
                <a:latin typeface="Times New Roman" panose="02020603050405020304" pitchFamily="18" charset="0"/>
                <a:cs typeface="Times New Roman" panose="02020603050405020304" pitchFamily="18" charset="0"/>
              </a:rPr>
              <a:t>acute activation </a:t>
            </a:r>
            <a:r>
              <a:rPr lang="en-IN" sz="2400" dirty="0">
                <a:solidFill>
                  <a:schemeClr val="tx1"/>
                </a:solidFill>
                <a:effectLst/>
                <a:latin typeface="Times New Roman" panose="02020603050405020304" pitchFamily="18" charset="0"/>
                <a:cs typeface="Times New Roman" panose="02020603050405020304" pitchFamily="18" charset="0"/>
              </a:rPr>
              <a:t>of the autonomic nervous system is important for </a:t>
            </a:r>
            <a:r>
              <a:rPr lang="en-IN" sz="2400" dirty="0">
                <a:solidFill>
                  <a:srgbClr val="FF0000"/>
                </a:solidFill>
                <a:effectLst/>
                <a:latin typeface="Times New Roman" panose="02020603050405020304" pitchFamily="18" charset="0"/>
                <a:cs typeface="Times New Roman" panose="02020603050405020304" pitchFamily="18" charset="0"/>
              </a:rPr>
              <a:t>survival</a:t>
            </a:r>
            <a:r>
              <a:rPr lang="en-IN" sz="2400" dirty="0">
                <a:solidFill>
                  <a:schemeClr val="tx1"/>
                </a:solidFill>
                <a:effectLst/>
                <a:latin typeface="Times New Roman" panose="02020603050405020304" pitchFamily="18" charset="0"/>
                <a:cs typeface="Times New Roman" panose="02020603050405020304" pitchFamily="18" charset="0"/>
              </a:rPr>
              <a:t> in response to real threats, </a:t>
            </a:r>
            <a:r>
              <a:rPr lang="en-IN" sz="2400" dirty="0">
                <a:solidFill>
                  <a:srgbClr val="FF0000"/>
                </a:solidFill>
                <a:effectLst/>
                <a:latin typeface="Times New Roman" panose="02020603050405020304" pitchFamily="18" charset="0"/>
                <a:cs typeface="Times New Roman" panose="02020603050405020304" pitchFamily="18" charset="0"/>
              </a:rPr>
              <a:t>chronic activation </a:t>
            </a:r>
            <a:r>
              <a:rPr lang="en-IN" sz="2400" dirty="0">
                <a:solidFill>
                  <a:schemeClr val="tx1"/>
                </a:solidFill>
                <a:effectLst/>
                <a:latin typeface="Times New Roman" panose="02020603050405020304" pitchFamily="18" charset="0"/>
                <a:cs typeface="Times New Roman" panose="02020603050405020304" pitchFamily="18" charset="0"/>
              </a:rPr>
              <a:t>as part of an anxiety disorder can lead to increased risk of </a:t>
            </a:r>
            <a:r>
              <a:rPr lang="en-IN" sz="2400" dirty="0">
                <a:solidFill>
                  <a:srgbClr val="FF0000"/>
                </a:solidFill>
                <a:effectLst/>
                <a:latin typeface="Times New Roman" panose="02020603050405020304" pitchFamily="18" charset="0"/>
                <a:cs typeface="Times New Roman" panose="02020603050405020304" pitchFamily="18" charset="0"/>
              </a:rPr>
              <a:t>cardiovascular issues</a:t>
            </a:r>
            <a:r>
              <a:rPr lang="en-IN" sz="2400" dirty="0">
                <a:solidFill>
                  <a:schemeClr val="tx1"/>
                </a:solidFill>
                <a:effectLst/>
                <a:latin typeface="Times New Roman" panose="02020603050405020304" pitchFamily="18" charset="0"/>
                <a:cs typeface="Times New Roman" panose="02020603050405020304" pitchFamily="18" charset="0"/>
              </a:rPr>
              <a:t> such as atherosclerosis, cardiac ischemia, hypertension, myocardial infarction (MI), or even sudden death. </a:t>
            </a:r>
            <a:endParaRPr lang="en-IN" sz="2400" dirty="0">
              <a:solidFill>
                <a:schemeClr val="tx1"/>
              </a:solidFill>
              <a:latin typeface="Times New Roman" panose="02020603050405020304" pitchFamily="18" charset="0"/>
              <a:cs typeface="Times New Roman" panose="02020603050405020304" pitchFamily="18" charset="0"/>
            </a:endParaRPr>
          </a:p>
          <a:p>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25155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3EB21B-4267-4FFA-B773-2081205BC7A3}"/>
              </a:ext>
            </a:extLst>
          </p:cNvPr>
          <p:cNvSpPr>
            <a:spLocks noGrp="1"/>
          </p:cNvSpPr>
          <p:nvPr>
            <p:ph type="title"/>
          </p:nvPr>
        </p:nvSpPr>
        <p:spPr/>
        <p:txBody>
          <a:bodyPr>
            <a:normAutofit/>
          </a:bodyPr>
          <a:lstStyle/>
          <a:p>
            <a:r>
              <a:rPr lang="en-IN" sz="4400" dirty="0">
                <a:latin typeface="Times New Roman" panose="02020603050405020304" pitchFamily="18" charset="0"/>
                <a:cs typeface="Times New Roman" panose="02020603050405020304" pitchFamily="18" charset="0"/>
              </a:rPr>
              <a:t>The amygdala and social behavior and phobia</a:t>
            </a:r>
            <a:endParaRPr lang="en-US" sz="4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2CA29882-292C-BCEB-E691-994E4C826203}"/>
              </a:ext>
            </a:extLst>
          </p:cNvPr>
          <p:cNvSpPr>
            <a:spLocks noGrp="1"/>
          </p:cNvSpPr>
          <p:nvPr>
            <p:ph idx="1"/>
          </p:nvPr>
        </p:nvSpPr>
        <p:spPr/>
        <p:txBody>
          <a:bodyPr>
            <a:normAutofit/>
          </a:bodyPr>
          <a:lstStyle/>
          <a:p>
            <a:r>
              <a:rPr lang="en-IN" sz="2400" dirty="0">
                <a:latin typeface="Times New Roman" panose="02020603050405020304" pitchFamily="18" charset="0"/>
                <a:cs typeface="Times New Roman" panose="02020603050405020304" pitchFamily="18" charset="0"/>
              </a:rPr>
              <a:t>The amygdala may play an important role in regulating social behavior. Thus, in </a:t>
            </a:r>
            <a:r>
              <a:rPr lang="en-IN" sz="2400" dirty="0">
                <a:solidFill>
                  <a:srgbClr val="FF0000"/>
                </a:solidFill>
                <a:latin typeface="Times New Roman" panose="02020603050405020304" pitchFamily="18" charset="0"/>
                <a:cs typeface="Times New Roman" panose="02020603050405020304" pitchFamily="18" charset="0"/>
              </a:rPr>
              <a:t>adult macaque monkeys</a:t>
            </a:r>
            <a:r>
              <a:rPr lang="en-IN" sz="2400" dirty="0">
                <a:latin typeface="Times New Roman" panose="02020603050405020304" pitchFamily="18" charset="0"/>
                <a:cs typeface="Times New Roman" panose="02020603050405020304" pitchFamily="18" charset="0"/>
              </a:rPr>
              <a:t>, selective bilateral lesions of the amygdala result in a lack of fear response to inanimate objects and a “socially uninhibited” pattern of behavior. </a:t>
            </a:r>
          </a:p>
          <a:p>
            <a:r>
              <a:rPr lang="en-IN" sz="2400" dirty="0">
                <a:latin typeface="Times New Roman" panose="02020603050405020304" pitchFamily="18" charset="0"/>
                <a:cs typeface="Times New Roman" panose="02020603050405020304" pitchFamily="18" charset="0"/>
              </a:rPr>
              <a:t>may function as a </a:t>
            </a:r>
            <a:r>
              <a:rPr lang="en-IN" sz="2400" dirty="0">
                <a:solidFill>
                  <a:srgbClr val="FF0000"/>
                </a:solidFill>
                <a:latin typeface="Times New Roman" panose="02020603050405020304" pitchFamily="18" charset="0"/>
                <a:cs typeface="Times New Roman" panose="02020603050405020304" pitchFamily="18" charset="0"/>
              </a:rPr>
              <a:t>protective “brake</a:t>
            </a:r>
            <a:r>
              <a:rPr lang="en-IN" sz="2400" dirty="0">
                <a:latin typeface="Times New Roman" panose="02020603050405020304" pitchFamily="18" charset="0"/>
                <a:cs typeface="Times New Roman" panose="02020603050405020304" pitchFamily="18" charset="0"/>
              </a:rPr>
              <a:t>” during evaluation of a potential threat, and it has been suggested that social anxiety may involve a dysregulation or hyperactivity of the amygdala evaluative process. Studies in rats also suggest that the basolateral nucleus of the amygdala may play a crucial role in the consolidation of information that leads to the formation of a specific phobia.</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02141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360A738-F479-88C2-B2A0-F892C384C809}"/>
              </a:ext>
            </a:extLst>
          </p:cNvPr>
          <p:cNvSpPr>
            <a:spLocks noGrp="1"/>
          </p:cNvSpPr>
          <p:nvPr>
            <p:ph idx="1"/>
          </p:nvPr>
        </p:nvSpPr>
        <p:spPr>
          <a:xfrm>
            <a:off x="1066800" y="789709"/>
            <a:ext cx="10058400" cy="5245331"/>
          </a:xfrm>
        </p:spPr>
        <p:txBody>
          <a:bodyPr>
            <a:normAutofit/>
          </a:bodyPr>
          <a:lstStyle/>
          <a:p>
            <a:r>
              <a:rPr lang="en-IN" sz="2400" dirty="0">
                <a:solidFill>
                  <a:srgbClr val="C00000"/>
                </a:solidFill>
                <a:latin typeface="Times New Roman" panose="02020603050405020304" pitchFamily="18" charset="0"/>
                <a:cs typeface="Times New Roman" panose="02020603050405020304" pitchFamily="18" charset="0"/>
              </a:rPr>
              <a:t>The </a:t>
            </a:r>
            <a:r>
              <a:rPr lang="en-IN" sz="2400" dirty="0" err="1">
                <a:solidFill>
                  <a:srgbClr val="C00000"/>
                </a:solidFill>
                <a:latin typeface="Times New Roman" panose="02020603050405020304" pitchFamily="18" charset="0"/>
                <a:cs typeface="Times New Roman" panose="02020603050405020304" pitchFamily="18" charset="0"/>
              </a:rPr>
              <a:t>septohippocampal</a:t>
            </a:r>
            <a:r>
              <a:rPr lang="en-IN" sz="2400" dirty="0">
                <a:solidFill>
                  <a:srgbClr val="C00000"/>
                </a:solidFill>
                <a:latin typeface="Times New Roman" panose="02020603050405020304" pitchFamily="18" charset="0"/>
                <a:cs typeface="Times New Roman" panose="02020603050405020304" pitchFamily="18" charset="0"/>
              </a:rPr>
              <a:t> system and behavioral inhibition- </a:t>
            </a:r>
            <a:r>
              <a:rPr lang="en-IN" sz="2400" dirty="0">
                <a:latin typeface="Times New Roman" panose="02020603050405020304" pitchFamily="18" charset="0"/>
                <a:cs typeface="Times New Roman" panose="02020603050405020304" pitchFamily="18" charset="0"/>
              </a:rPr>
              <a:t>The primary function of the BIS is to compare actual with expected stimuli. If there is a discrepancy between the actual and expected stimuli (</a:t>
            </a:r>
            <a:r>
              <a:rPr lang="en-IN" sz="2400" dirty="0" err="1">
                <a:latin typeface="Times New Roman" panose="02020603050405020304" pitchFamily="18" charset="0"/>
                <a:cs typeface="Times New Roman" panose="02020603050405020304" pitchFamily="18" charset="0"/>
              </a:rPr>
              <a:t>ie</a:t>
            </a:r>
            <a:r>
              <a:rPr lang="en-IN" sz="2400" dirty="0">
                <a:latin typeface="Times New Roman" panose="02020603050405020304" pitchFamily="18" charset="0"/>
                <a:cs typeface="Times New Roman" panose="02020603050405020304" pitchFamily="18" charset="0"/>
              </a:rPr>
              <a:t>, “novelty” or “uncertainty”), or if the predicted stimuli are aversive, the BIS is activated, arousal and attention to novel environmental stimuli is increased, and ongoing behaviors are inhibited. </a:t>
            </a:r>
          </a:p>
          <a:p>
            <a:r>
              <a:rPr lang="en-IN" sz="2400" dirty="0">
                <a:latin typeface="Times New Roman" panose="02020603050405020304" pitchFamily="18" charset="0"/>
                <a:cs typeface="Times New Roman" panose="02020603050405020304" pitchFamily="18" charset="0"/>
              </a:rPr>
              <a:t>Thus, according to Gray, </a:t>
            </a:r>
            <a:r>
              <a:rPr lang="en-IN" sz="2400" dirty="0">
                <a:solidFill>
                  <a:srgbClr val="92D050"/>
                </a:solidFill>
                <a:latin typeface="Times New Roman" panose="02020603050405020304" pitchFamily="18" charset="0"/>
                <a:cs typeface="Times New Roman" panose="02020603050405020304" pitchFamily="18" charset="0"/>
              </a:rPr>
              <a:t>anticipatory anxiety </a:t>
            </a:r>
            <a:r>
              <a:rPr lang="en-IN" sz="2400" dirty="0">
                <a:latin typeface="Times New Roman" panose="02020603050405020304" pitchFamily="18" charset="0"/>
                <a:cs typeface="Times New Roman" panose="02020603050405020304" pitchFamily="18" charset="0"/>
              </a:rPr>
              <a:t>reflects a central state mediated by BIS activation, which is elicited by threats of punishment or failure, and by novelty or uncertainty.</a:t>
            </a:r>
            <a:r>
              <a:rPr lang="en-IN" sz="2400" baseline="30000" dirty="0">
                <a:latin typeface="Times New Roman" panose="02020603050405020304" pitchFamily="18" charset="0"/>
                <a:cs typeface="Times New Roman" panose="02020603050405020304" pitchFamily="18" charset="0"/>
              </a:rPr>
              <a:t>5</a:t>
            </a:r>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NA system is involved in the initial alarm reaction, whereas </a:t>
            </a:r>
            <a:r>
              <a:rPr lang="en-IN" sz="2400" dirty="0">
                <a:solidFill>
                  <a:srgbClr val="92D050"/>
                </a:solidFill>
                <a:latin typeface="Times New Roman" panose="02020603050405020304" pitchFamily="18" charset="0"/>
                <a:cs typeface="Times New Roman" panose="02020603050405020304" pitchFamily="18" charset="0"/>
              </a:rPr>
              <a:t>freezing</a:t>
            </a:r>
            <a:r>
              <a:rPr lang="en-IN" sz="2400" dirty="0">
                <a:latin typeface="Times New Roman" panose="02020603050405020304" pitchFamily="18" charset="0"/>
                <a:cs typeface="Times New Roman" panose="02020603050405020304" pitchFamily="18" charset="0"/>
              </a:rPr>
              <a:t> promoted by </a:t>
            </a:r>
            <a:r>
              <a:rPr lang="en-IN" sz="2400" dirty="0" err="1">
                <a:latin typeface="Times New Roman" panose="02020603050405020304" pitchFamily="18" charset="0"/>
                <a:cs typeface="Times New Roman" panose="02020603050405020304" pitchFamily="18" charset="0"/>
              </a:rPr>
              <a:t>septohippocampal</a:t>
            </a:r>
            <a:r>
              <a:rPr lang="en-IN" sz="2400" dirty="0">
                <a:latin typeface="Times New Roman" panose="02020603050405020304" pitchFamily="18" charset="0"/>
                <a:cs typeface="Times New Roman" panose="02020603050405020304" pitchFamily="18" charset="0"/>
              </a:rPr>
              <a:t> inhibition may help regulate the intensity and duration of fear. However, according to </a:t>
            </a:r>
            <a:r>
              <a:rPr lang="en-IN" sz="2400" dirty="0" err="1">
                <a:solidFill>
                  <a:srgbClr val="92D050"/>
                </a:solidFill>
                <a:latin typeface="Times New Roman" panose="02020603050405020304" pitchFamily="18" charset="0"/>
                <a:cs typeface="Times New Roman" panose="02020603050405020304" pitchFamily="18" charset="0"/>
              </a:rPr>
              <a:t>Panksepp</a:t>
            </a:r>
            <a:r>
              <a:rPr lang="en-IN" sz="2400" dirty="0">
                <a:latin typeface="Times New Roman" panose="02020603050405020304" pitchFamily="18" charset="0"/>
                <a:cs typeface="Times New Roman" panose="02020603050405020304" pitchFamily="18" charset="0"/>
              </a:rPr>
              <a:t>, the amygdala-central </a:t>
            </a:r>
            <a:r>
              <a:rPr lang="en-IN" sz="2400" dirty="0" err="1">
                <a:latin typeface="Times New Roman" panose="02020603050405020304" pitchFamily="18" charset="0"/>
                <a:cs typeface="Times New Roman" panose="02020603050405020304" pitchFamily="18" charset="0"/>
              </a:rPr>
              <a:t>gray</a:t>
            </a:r>
            <a:r>
              <a:rPr lang="en-IN" sz="2400" dirty="0">
                <a:latin typeface="Times New Roman" panose="02020603050405020304" pitchFamily="18" charset="0"/>
                <a:cs typeface="Times New Roman" panose="02020603050405020304" pitchFamily="18" charset="0"/>
              </a:rPr>
              <a:t> axis plays an essential role in creating the emotional state associated with fear and anxiety.</a:t>
            </a:r>
            <a:r>
              <a:rPr lang="en-IN" sz="2400" baseline="30000" dirty="0">
                <a:latin typeface="Times New Roman" panose="02020603050405020304" pitchFamily="18" charset="0"/>
                <a:cs typeface="Times New Roman" panose="02020603050405020304" pitchFamily="18" charset="0"/>
              </a:rPr>
              <a:t>6</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332243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642918-11AE-72DD-CE27-4BAD762FA998}"/>
              </a:ext>
            </a:extLst>
          </p:cNvPr>
          <p:cNvSpPr>
            <a:spLocks noGrp="1"/>
          </p:cNvSpPr>
          <p:nvPr>
            <p:ph type="title"/>
          </p:nvPr>
        </p:nvSpPr>
        <p:spPr/>
        <p:txBody>
          <a:bodyPr/>
          <a:lstStyle/>
          <a:p>
            <a:r>
              <a:rPr lang="en-IN" sz="6000" b="1" dirty="0">
                <a:effectLst/>
                <a:latin typeface="Times New Roman" panose="02020603050405020304" pitchFamily="18" charset="0"/>
                <a:cs typeface="Times New Roman" panose="02020603050405020304" pitchFamily="18" charset="0"/>
              </a:rPr>
              <a:t>Neurochemical and hormonal Systems</a:t>
            </a:r>
            <a:endParaRPr lang="en-US" sz="6000" dirty="0"/>
          </a:p>
        </p:txBody>
      </p:sp>
      <p:sp>
        <p:nvSpPr>
          <p:cNvPr id="3" name="Text Placeholder 2">
            <a:extLst>
              <a:ext uri="{FF2B5EF4-FFF2-40B4-BE49-F238E27FC236}">
                <a16:creationId xmlns="" xmlns:a16="http://schemas.microsoft.com/office/drawing/2014/main" id="{A5BE9581-FA3E-E861-B9C2-DB51712C09E3}"/>
              </a:ext>
            </a:extLst>
          </p:cNvPr>
          <p:cNvSpPr>
            <a:spLocks noGrp="1"/>
          </p:cNvSpPr>
          <p:nvPr>
            <p:ph type="body" idx="1"/>
          </p:nvPr>
        </p:nvSpPr>
        <p:spPr/>
        <p:txBody>
          <a:bodyPr/>
          <a:lstStyle/>
          <a:p>
            <a:endParaRPr lang="en-US"/>
          </a:p>
        </p:txBody>
      </p:sp>
    </p:spTree>
    <p:extLst>
      <p:ext uri="{BB962C8B-B14F-4D97-AF65-F5344CB8AC3E}">
        <p14:creationId xmlns="" xmlns:p14="http://schemas.microsoft.com/office/powerpoint/2010/main" val="4142576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 xmlns:a16="http://schemas.microsoft.com/office/drawing/2014/main" id="{736D3175-FE37-23EB-4D21-219FD4A3203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 xmlns:a16="http://schemas.microsoft.com/office/drawing/2014/main" id="{681FA486-57EC-1084-6DDD-067697701D8C}"/>
              </a:ext>
            </a:extLst>
          </p:cNvPr>
          <p:cNvPicPr>
            <a:picLocks noChangeAspect="1"/>
          </p:cNvPicPr>
          <p:nvPr/>
        </p:nvPicPr>
        <p:blipFill rotWithShape="1">
          <a:blip r:embed="rId2"/>
          <a:srcRect l="2796" t="1" b="37719"/>
          <a:stretch/>
        </p:blipFill>
        <p:spPr>
          <a:xfrm>
            <a:off x="950494" y="348321"/>
            <a:ext cx="10070431" cy="6161357"/>
          </a:xfrm>
          <a:prstGeom prst="rect">
            <a:avLst/>
          </a:prstGeom>
        </p:spPr>
      </p:pic>
    </p:spTree>
    <p:extLst>
      <p:ext uri="{BB962C8B-B14F-4D97-AF65-F5344CB8AC3E}">
        <p14:creationId xmlns="" xmlns:p14="http://schemas.microsoft.com/office/powerpoint/2010/main" val="10825980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21B58F-16A5-D182-2145-D0EC8E1B555D}"/>
              </a:ext>
            </a:extLst>
          </p:cNvPr>
          <p:cNvSpPr>
            <a:spLocks noGrp="1"/>
          </p:cNvSpPr>
          <p:nvPr>
            <p:ph type="title"/>
          </p:nvPr>
        </p:nvSpPr>
        <p:spPr>
          <a:xfrm>
            <a:off x="529389" y="432847"/>
            <a:ext cx="11165306" cy="1371600"/>
          </a:xfrm>
        </p:spPr>
        <p:txBody>
          <a:bodyPr>
            <a:noAutofit/>
          </a:bodyPr>
          <a:lstStyle/>
          <a:p>
            <a:r>
              <a:rPr lang="en-IN" sz="3600" b="1" dirty="0">
                <a:effectLst/>
                <a:latin typeface="Times New Roman" panose="02020603050405020304" pitchFamily="18" charset="0"/>
                <a:cs typeface="Times New Roman" panose="02020603050405020304" pitchFamily="18" charset="0"/>
              </a:rPr>
              <a:t>Neurochemical Systems Involved in Anxiety Disorders</a:t>
            </a:r>
            <a:r>
              <a:rPr lang="en-IN" sz="3600" dirty="0">
                <a:latin typeface="Times New Roman" panose="02020603050405020304" pitchFamily="18" charset="0"/>
                <a:cs typeface="Times New Roman" panose="02020603050405020304" pitchFamily="18" charset="0"/>
              </a:rPr>
              <a:t/>
            </a:r>
            <a:br>
              <a:rPr lang="en-IN"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 xmlns:a16="http://schemas.microsoft.com/office/drawing/2014/main" id="{A2475BD2-A34F-AB1D-4369-CB5538570539}"/>
              </a:ext>
            </a:extLst>
          </p:cNvPr>
          <p:cNvGraphicFramePr>
            <a:graphicFrameLocks noGrp="1"/>
          </p:cNvGraphicFramePr>
          <p:nvPr>
            <p:ph idx="1"/>
            <p:extLst>
              <p:ext uri="{D42A27DB-BD31-4B8C-83A1-F6EECF244321}">
                <p14:modId xmlns="" xmlns:p14="http://schemas.microsoft.com/office/powerpoint/2010/main" val="2510242874"/>
              </p:ext>
            </p:extLst>
          </p:nvPr>
        </p:nvGraphicFramePr>
        <p:xfrm>
          <a:off x="360218" y="1653976"/>
          <a:ext cx="11471564" cy="5120640"/>
        </p:xfrm>
        <a:graphic>
          <a:graphicData uri="http://schemas.openxmlformats.org/drawingml/2006/table">
            <a:tbl>
              <a:tblPr firstRow="1" bandRow="1">
                <a:tableStyleId>{9DCAF9ED-07DC-4A11-8D7F-57B35C25682E}</a:tableStyleId>
              </a:tblPr>
              <a:tblGrid>
                <a:gridCol w="3405844">
                  <a:extLst>
                    <a:ext uri="{9D8B030D-6E8A-4147-A177-3AD203B41FA5}">
                      <a16:colId xmlns="" xmlns:a16="http://schemas.microsoft.com/office/drawing/2014/main" val="1376229246"/>
                    </a:ext>
                  </a:extLst>
                </a:gridCol>
                <a:gridCol w="4004360">
                  <a:extLst>
                    <a:ext uri="{9D8B030D-6E8A-4147-A177-3AD203B41FA5}">
                      <a16:colId xmlns="" xmlns:a16="http://schemas.microsoft.com/office/drawing/2014/main" val="3759772545"/>
                    </a:ext>
                  </a:extLst>
                </a:gridCol>
                <a:gridCol w="4061360">
                  <a:extLst>
                    <a:ext uri="{9D8B030D-6E8A-4147-A177-3AD203B41FA5}">
                      <a16:colId xmlns="" xmlns:a16="http://schemas.microsoft.com/office/drawing/2014/main" val="1253530739"/>
                    </a:ext>
                  </a:extLst>
                </a:gridCol>
              </a:tblGrid>
              <a:tr h="370840">
                <a:tc>
                  <a:txBody>
                    <a:bodyPr/>
                    <a:lstStyle/>
                    <a:p>
                      <a:r>
                        <a:rPr lang="en-IN" sz="2400" b="1" kern="1200" dirty="0">
                          <a:solidFill>
                            <a:schemeClr val="tx1"/>
                          </a:solidFill>
                          <a:effectLst/>
                          <a:latin typeface="Times New Roman" panose="02020603050405020304" pitchFamily="18" charset="0"/>
                          <a:cs typeface="Times New Roman" panose="02020603050405020304" pitchFamily="18" charset="0"/>
                        </a:rPr>
                        <a:t>Neurochemical</a:t>
                      </a:r>
                      <a:endParaRPr lang="en-US" sz="2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IN" sz="2400" b="1" kern="1200" dirty="0">
                          <a:solidFill>
                            <a:schemeClr val="tx1"/>
                          </a:solidFill>
                          <a:effectLst/>
                          <a:latin typeface="Times New Roman" panose="02020603050405020304" pitchFamily="18" charset="0"/>
                          <a:cs typeface="Times New Roman" panose="02020603050405020304" pitchFamily="18" charset="0"/>
                        </a:rPr>
                        <a:t>Brain Regions</a:t>
                      </a:r>
                      <a:endParaRPr lang="en-US" sz="2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1" kern="1200" dirty="0">
                          <a:solidFill>
                            <a:schemeClr val="tx1"/>
                          </a:solidFill>
                          <a:effectLst/>
                          <a:latin typeface="Times New Roman" panose="02020603050405020304" pitchFamily="18" charset="0"/>
                          <a:cs typeface="Times New Roman" panose="02020603050405020304" pitchFamily="18" charset="0"/>
                        </a:rPr>
                        <a:t>Association with  Anxiety Disorders </a:t>
                      </a:r>
                      <a:endParaRPr lang="en-IN" sz="240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52112168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err="1">
                          <a:solidFill>
                            <a:srgbClr val="FF0000"/>
                          </a:solidFill>
                          <a:effectLst/>
                          <a:latin typeface="Times New Roman" panose="02020603050405020304" pitchFamily="18" charset="0"/>
                          <a:cs typeface="Times New Roman" panose="02020603050405020304" pitchFamily="18" charset="0"/>
                        </a:rPr>
                        <a:t>Neurosteroids</a:t>
                      </a:r>
                      <a:r>
                        <a:rPr lang="en-IN" sz="2400" b="0" kern="1200" dirty="0">
                          <a:solidFill>
                            <a:srgbClr val="FF0000"/>
                          </a:solidFill>
                          <a:effectLst/>
                          <a:latin typeface="Times New Roman" panose="02020603050405020304" pitchFamily="18" charset="0"/>
                          <a:cs typeface="Times New Roman" panose="02020603050405020304" pitchFamily="18" charset="0"/>
                        </a:rPr>
                        <a:t> </a:t>
                      </a:r>
                      <a:endParaRPr lang="en-IN" sz="2400" b="0" dirty="0">
                        <a:solidFill>
                          <a:srgbClr val="FF0000"/>
                        </a:solidFill>
                        <a:effectLst/>
                        <a:latin typeface="Times New Roman" panose="02020603050405020304" pitchFamily="18" charset="0"/>
                        <a:cs typeface="Times New Roman" panose="02020603050405020304" pitchFamily="18" charset="0"/>
                      </a:endParaRPr>
                    </a:p>
                  </a:txBody>
                  <a:tcPr/>
                </a:tc>
                <a:tc>
                  <a:txBody>
                    <a:bodyPr/>
                    <a:lstStyle/>
                    <a:p>
                      <a:r>
                        <a:rPr lang="en-IN" sz="2400" b="0" kern="1200" dirty="0">
                          <a:solidFill>
                            <a:schemeClr val="tx1"/>
                          </a:solidFill>
                          <a:effectLst/>
                          <a:latin typeface="Times New Roman" panose="02020603050405020304" pitchFamily="18" charset="0"/>
                          <a:cs typeface="Times New Roman" panose="02020603050405020304" pitchFamily="18" charset="0"/>
                        </a:rPr>
                        <a:t>Hippocampus, amygdala, </a:t>
                      </a:r>
                      <a:endParaRPr lang="en-IN" sz="2400" b="0" dirty="0">
                        <a:solidFill>
                          <a:schemeClr val="tx1"/>
                        </a:solidFill>
                        <a:effectLst/>
                        <a:latin typeface="Times New Roman" panose="02020603050405020304" pitchFamily="18" charset="0"/>
                        <a:cs typeface="Times New Roman" panose="02020603050405020304" pitchFamily="18" charset="0"/>
                      </a:endParaRPr>
                    </a:p>
                    <a:p>
                      <a:r>
                        <a:rPr lang="en-IN" sz="2400" b="0" kern="1200" dirty="0">
                          <a:solidFill>
                            <a:schemeClr val="tx1"/>
                          </a:solidFill>
                          <a:effectLst/>
                          <a:latin typeface="Times New Roman" panose="02020603050405020304" pitchFamily="18" charset="0"/>
                          <a:cs typeface="Times New Roman" panose="02020603050405020304" pitchFamily="18" charset="0"/>
                        </a:rPr>
                        <a:t>cortex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tc>
                  <a:txBody>
                    <a:bodyPr/>
                    <a:lstStyle/>
                    <a:p>
                      <a:r>
                        <a:rPr lang="en-IN" sz="2400" b="0" kern="1200" dirty="0">
                          <a:solidFill>
                            <a:schemeClr val="tx1"/>
                          </a:solidFill>
                          <a:effectLst/>
                          <a:latin typeface="Times New Roman" panose="02020603050405020304" pitchFamily="18" charset="0"/>
                          <a:cs typeface="Times New Roman" panose="02020603050405020304" pitchFamily="18" charset="0"/>
                        </a:rPr>
                        <a:t>Abnormal peripheral levels of </a:t>
                      </a:r>
                      <a:endParaRPr lang="en-IN" sz="2400" b="0" dirty="0">
                        <a:solidFill>
                          <a:schemeClr val="tx1"/>
                        </a:solidFill>
                        <a:effectLst/>
                        <a:latin typeface="Times New Roman" panose="02020603050405020304" pitchFamily="18" charset="0"/>
                        <a:cs typeface="Times New Roman" panose="02020603050405020304" pitchFamily="18" charset="0"/>
                      </a:endParaRPr>
                    </a:p>
                    <a:p>
                      <a:r>
                        <a:rPr lang="en-IN" sz="2400" b="0" kern="1200" dirty="0" err="1">
                          <a:solidFill>
                            <a:schemeClr val="tx1"/>
                          </a:solidFill>
                          <a:effectLst/>
                          <a:latin typeface="Times New Roman" panose="02020603050405020304" pitchFamily="18" charset="0"/>
                          <a:cs typeface="Times New Roman" panose="02020603050405020304" pitchFamily="18" charset="0"/>
                        </a:rPr>
                        <a:t>neurosteroids</a:t>
                      </a:r>
                      <a:r>
                        <a:rPr lang="en-IN" sz="2400" b="0" kern="1200" dirty="0">
                          <a:solidFill>
                            <a:schemeClr val="tx1"/>
                          </a:solidFill>
                          <a:effectLst/>
                          <a:latin typeface="Times New Roman" panose="02020603050405020304" pitchFamily="18" charset="0"/>
                          <a:cs typeface="Times New Roman" panose="02020603050405020304" pitchFamily="18" charset="0"/>
                        </a:rPr>
                        <a:t> in PD; possibly also in GAD and SAD (inconsistent findings)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2204576158"/>
                  </a:ext>
                </a:extLst>
              </a:tr>
              <a:tr h="370840">
                <a:tc>
                  <a:txBody>
                    <a:bodyPr/>
                    <a:lstStyle/>
                    <a:p>
                      <a:r>
                        <a:rPr lang="en-IN" sz="2400" b="0" kern="1200" dirty="0">
                          <a:solidFill>
                            <a:srgbClr val="00B050"/>
                          </a:solidFill>
                          <a:effectLst/>
                          <a:latin typeface="Times New Roman" panose="02020603050405020304" pitchFamily="18" charset="0"/>
                          <a:cs typeface="Times New Roman" panose="02020603050405020304" pitchFamily="18" charset="0"/>
                        </a:rPr>
                        <a:t>Arginine vasopressin </a:t>
                      </a:r>
                      <a:endParaRPr lang="en-IN" sz="2400" b="0" dirty="0">
                        <a:solidFill>
                          <a:srgbClr val="00B050"/>
                        </a:solidFill>
                        <a:effectLst/>
                        <a:latin typeface="Times New Roman" panose="02020603050405020304" pitchFamily="18" charset="0"/>
                        <a:cs typeface="Times New Roman" panose="02020603050405020304" pitchFamily="18" charset="0"/>
                      </a:endParaRPr>
                    </a:p>
                    <a:p>
                      <a:r>
                        <a:rPr lang="en-IN" sz="2400" b="0" kern="1200" dirty="0">
                          <a:solidFill>
                            <a:srgbClr val="00B050"/>
                          </a:solidFill>
                          <a:effectLst/>
                          <a:latin typeface="Times New Roman" panose="02020603050405020304" pitchFamily="18" charset="0"/>
                          <a:cs typeface="Times New Roman" panose="02020603050405020304" pitchFamily="18" charset="0"/>
                        </a:rPr>
                        <a:t>(AVP) </a:t>
                      </a:r>
                      <a:endParaRPr lang="en-IN" sz="2400" b="0" dirty="0">
                        <a:solidFill>
                          <a:srgbClr val="00B050"/>
                        </a:solidFill>
                        <a:effectLst/>
                        <a:latin typeface="Times New Roman" panose="02020603050405020304" pitchFamily="18" charset="0"/>
                        <a:cs typeface="Times New Roman" panose="02020603050405020304" pitchFamily="18" charset="0"/>
                      </a:endParaRPr>
                    </a:p>
                  </a:txBody>
                  <a:tcPr/>
                </a:tc>
                <a:tc>
                  <a:txBody>
                    <a:bodyPr/>
                    <a:lstStyle/>
                    <a:p>
                      <a:r>
                        <a:rPr lang="en-IN" sz="2400" b="0" kern="1200" dirty="0">
                          <a:solidFill>
                            <a:schemeClr val="tx1"/>
                          </a:solidFill>
                          <a:effectLst/>
                          <a:latin typeface="Times New Roman" panose="02020603050405020304" pitchFamily="18" charset="0"/>
                          <a:cs typeface="Times New Roman" panose="02020603050405020304" pitchFamily="18" charset="0"/>
                        </a:rPr>
                        <a:t>Paraventricular nucleus of </a:t>
                      </a:r>
                      <a:endParaRPr lang="en-IN" sz="2400" b="0" dirty="0">
                        <a:solidFill>
                          <a:schemeClr val="tx1"/>
                        </a:solidFill>
                        <a:effectLst/>
                        <a:latin typeface="Times New Roman" panose="02020603050405020304" pitchFamily="18" charset="0"/>
                        <a:cs typeface="Times New Roman" panose="02020603050405020304" pitchFamily="18" charset="0"/>
                      </a:endParaRPr>
                    </a:p>
                    <a:p>
                      <a:r>
                        <a:rPr lang="en-IN" sz="2400" b="0" kern="1200" dirty="0">
                          <a:solidFill>
                            <a:schemeClr val="tx1"/>
                          </a:solidFill>
                          <a:effectLst/>
                          <a:latin typeface="Times New Roman" panose="02020603050405020304" pitchFamily="18" charset="0"/>
                          <a:cs typeface="Times New Roman" panose="02020603050405020304" pitchFamily="18" charset="0"/>
                        </a:rPr>
                        <a:t>hypothalamus, septum, hippocampus, cortex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cs typeface="Times New Roman" panose="02020603050405020304" pitchFamily="18" charset="0"/>
                        </a:rPr>
                        <a:t>Single nucleotide polymorphism in AVP V1b receptor gene linked to PD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285105865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rgbClr val="7030A0"/>
                          </a:solidFill>
                          <a:effectLst/>
                          <a:latin typeface="Times New Roman" panose="02020603050405020304" pitchFamily="18" charset="0"/>
                          <a:cs typeface="Times New Roman" panose="02020603050405020304" pitchFamily="18" charset="0"/>
                        </a:rPr>
                        <a:t>Dopaminergic system </a:t>
                      </a:r>
                      <a:endParaRPr lang="en-IN" sz="2400" b="0" dirty="0">
                        <a:solidFill>
                          <a:srgbClr val="7030A0"/>
                        </a:solidFill>
                        <a:effectLst/>
                        <a:latin typeface="Times New Roman" panose="02020603050405020304" pitchFamily="18" charset="0"/>
                        <a:cs typeface="Times New Roman" panose="02020603050405020304" pitchFamily="18" charset="0"/>
                      </a:endParaRPr>
                    </a:p>
                  </a:txBody>
                  <a:tcPr/>
                </a:tc>
                <a:tc>
                  <a:txBody>
                    <a:bodyPr/>
                    <a:lstStyle/>
                    <a:p>
                      <a:r>
                        <a:rPr lang="en-IN" sz="2400" b="0" kern="1200" dirty="0">
                          <a:solidFill>
                            <a:schemeClr val="tx1"/>
                          </a:solidFill>
                          <a:effectLst/>
                          <a:latin typeface="Times New Roman" panose="02020603050405020304" pitchFamily="18" charset="0"/>
                          <a:cs typeface="Times New Roman" panose="02020603050405020304" pitchFamily="18" charset="0"/>
                        </a:rPr>
                        <a:t>Amygdala, nucleus </a:t>
                      </a:r>
                      <a:r>
                        <a:rPr lang="en-IN" sz="2400" b="0" kern="1200" dirty="0" err="1">
                          <a:solidFill>
                            <a:schemeClr val="tx1"/>
                          </a:solidFill>
                          <a:effectLst/>
                          <a:latin typeface="Times New Roman" panose="02020603050405020304" pitchFamily="18" charset="0"/>
                          <a:cs typeface="Times New Roman" panose="02020603050405020304" pitchFamily="18" charset="0"/>
                        </a:rPr>
                        <a:t>accumbens</a:t>
                      </a:r>
                      <a:r>
                        <a:rPr lang="en-IN" sz="2400" b="0" kern="1200" dirty="0">
                          <a:solidFill>
                            <a:schemeClr val="tx1"/>
                          </a:solidFill>
                          <a:effectLst/>
                          <a:latin typeface="Times New Roman" panose="02020603050405020304" pitchFamily="18" charset="0"/>
                          <a:cs typeface="Times New Roman" panose="02020603050405020304" pitchFamily="18" charset="0"/>
                        </a:rPr>
                        <a:t>, prefrontal cortex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cs typeface="Times New Roman" panose="02020603050405020304" pitchFamily="18" charset="0"/>
                        </a:rPr>
                        <a:t>Excessive </a:t>
                      </a:r>
                      <a:r>
                        <a:rPr lang="en-IN" sz="2400" b="0" kern="1200" dirty="0" err="1">
                          <a:solidFill>
                            <a:schemeClr val="tx1"/>
                          </a:solidFill>
                          <a:effectLst/>
                          <a:latin typeface="Times New Roman" panose="02020603050405020304" pitchFamily="18" charset="0"/>
                          <a:cs typeface="Times New Roman" panose="02020603050405020304" pitchFamily="18" charset="0"/>
                        </a:rPr>
                        <a:t>mesocortical</a:t>
                      </a:r>
                      <a:r>
                        <a:rPr lang="en-IN" sz="2400" b="0" kern="1200" dirty="0">
                          <a:solidFill>
                            <a:schemeClr val="tx1"/>
                          </a:solidFill>
                          <a:effectLst/>
                          <a:latin typeface="Times New Roman" panose="02020603050405020304" pitchFamily="18" charset="0"/>
                          <a:cs typeface="Times New Roman" panose="02020603050405020304" pitchFamily="18" charset="0"/>
                        </a:rPr>
                        <a:t> dopamine release, persistently high levels of dopamine in prefrontal cortex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2032684134"/>
                  </a:ext>
                </a:extLst>
              </a:tr>
            </a:tbl>
          </a:graphicData>
        </a:graphic>
      </p:graphicFrame>
    </p:spTree>
    <p:extLst>
      <p:ext uri="{BB962C8B-B14F-4D97-AF65-F5344CB8AC3E}">
        <p14:creationId xmlns="" xmlns:p14="http://schemas.microsoft.com/office/powerpoint/2010/main" val="3415303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 xmlns:a16="http://schemas.microsoft.com/office/drawing/2014/main" id="{B83AC784-0EB2-F992-E900-0BF5C091EF76}"/>
              </a:ext>
            </a:extLst>
          </p:cNvPr>
          <p:cNvGraphicFramePr>
            <a:graphicFrameLocks noGrp="1"/>
          </p:cNvGraphicFramePr>
          <p:nvPr>
            <p:ph idx="4294967295"/>
            <p:extLst>
              <p:ext uri="{D42A27DB-BD31-4B8C-83A1-F6EECF244321}">
                <p14:modId xmlns="" xmlns:p14="http://schemas.microsoft.com/office/powerpoint/2010/main" val="3144140858"/>
              </p:ext>
            </p:extLst>
          </p:nvPr>
        </p:nvGraphicFramePr>
        <p:xfrm>
          <a:off x="361651" y="674128"/>
          <a:ext cx="11468698" cy="5701619"/>
        </p:xfrm>
        <a:graphic>
          <a:graphicData uri="http://schemas.openxmlformats.org/drawingml/2006/table">
            <a:tbl>
              <a:tblPr firstRow="1" bandRow="1">
                <a:tableStyleId>{9DCAF9ED-07DC-4A11-8D7F-57B35C25682E}</a:tableStyleId>
              </a:tblPr>
              <a:tblGrid>
                <a:gridCol w="2234578">
                  <a:extLst>
                    <a:ext uri="{9D8B030D-6E8A-4147-A177-3AD203B41FA5}">
                      <a16:colId xmlns="" xmlns:a16="http://schemas.microsoft.com/office/drawing/2014/main" val="1076634882"/>
                    </a:ext>
                  </a:extLst>
                </a:gridCol>
                <a:gridCol w="4070663">
                  <a:extLst>
                    <a:ext uri="{9D8B030D-6E8A-4147-A177-3AD203B41FA5}">
                      <a16:colId xmlns="" xmlns:a16="http://schemas.microsoft.com/office/drawing/2014/main" val="2564000893"/>
                    </a:ext>
                  </a:extLst>
                </a:gridCol>
                <a:gridCol w="5163457">
                  <a:extLst>
                    <a:ext uri="{9D8B030D-6E8A-4147-A177-3AD203B41FA5}">
                      <a16:colId xmlns="" xmlns:a16="http://schemas.microsoft.com/office/drawing/2014/main" val="3720112053"/>
                    </a:ext>
                  </a:extLst>
                </a:gridCol>
              </a:tblGrid>
              <a:tr h="750212">
                <a:tc>
                  <a:txBody>
                    <a:bodyPr/>
                    <a:lstStyle/>
                    <a:p>
                      <a:r>
                        <a:rPr lang="en-IN" sz="2400" b="1" kern="1200" dirty="0">
                          <a:solidFill>
                            <a:schemeClr val="tx1"/>
                          </a:solidFill>
                          <a:effectLst/>
                          <a:latin typeface="Times New Roman" panose="02020603050405020304" pitchFamily="18" charset="0"/>
                          <a:cs typeface="Times New Roman" panose="02020603050405020304" pitchFamily="18" charset="0"/>
                        </a:rPr>
                        <a:t>Neurochemical</a:t>
                      </a:r>
                      <a:endParaRPr lang="en-US" sz="2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IN" sz="2400" b="1" kern="1200" dirty="0">
                          <a:solidFill>
                            <a:schemeClr val="tx1"/>
                          </a:solidFill>
                          <a:effectLst/>
                          <a:latin typeface="Times New Roman" panose="02020603050405020304" pitchFamily="18" charset="0"/>
                          <a:cs typeface="Times New Roman" panose="02020603050405020304" pitchFamily="18" charset="0"/>
                        </a:rPr>
                        <a:t>Brain Regions</a:t>
                      </a:r>
                      <a:endParaRPr lang="en-US" sz="2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1" kern="1200" dirty="0">
                          <a:solidFill>
                            <a:schemeClr val="tx1"/>
                          </a:solidFill>
                          <a:effectLst/>
                          <a:latin typeface="Times New Roman" panose="02020603050405020304" pitchFamily="18" charset="0"/>
                          <a:cs typeface="Times New Roman" panose="02020603050405020304" pitchFamily="18" charset="0"/>
                        </a:rPr>
                        <a:t>Association with  Anxiety Disorders </a:t>
                      </a:r>
                      <a:endParaRPr lang="en-IN" sz="240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769425598"/>
                  </a:ext>
                </a:extLst>
              </a:tr>
              <a:tr h="136953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rgbClr val="FFC000"/>
                          </a:solidFill>
                          <a:effectLst/>
                          <a:latin typeface="Times New Roman" panose="02020603050405020304" pitchFamily="18" charset="0"/>
                          <a:cs typeface="Times New Roman" panose="02020603050405020304" pitchFamily="18" charset="0"/>
                        </a:rPr>
                        <a:t>Serotonergic system </a:t>
                      </a:r>
                      <a:endParaRPr lang="en-IN" sz="2400" b="0" dirty="0">
                        <a:solidFill>
                          <a:srgbClr val="FFC000"/>
                        </a:solidFill>
                        <a:effectLst/>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cs typeface="Times New Roman" panose="02020603050405020304" pitchFamily="18" charset="0"/>
                        </a:rPr>
                        <a:t>Dorsal raphe nuclei, </a:t>
                      </a:r>
                      <a:endParaRPr lang="en-IN" sz="2400" b="0" dirty="0">
                        <a:solidFill>
                          <a:schemeClr val="tx1"/>
                        </a:solidFill>
                        <a:effectLst/>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cs typeface="Times New Roman" panose="02020603050405020304" pitchFamily="18" charset="0"/>
                        </a:rPr>
                        <a:t>amygdala, hippocampus, prefrontal cortex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cs typeface="Times New Roman" panose="02020603050405020304" pitchFamily="18" charset="0"/>
                        </a:rPr>
                        <a:t>Low activity of postsynaptic 5- HT1A receptors in PD and SAD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166949080"/>
                  </a:ext>
                </a:extLst>
              </a:tr>
              <a:tr h="221233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l-GR" sz="2400" b="0" kern="1200" dirty="0">
                          <a:solidFill>
                            <a:srgbClr val="C00000"/>
                          </a:solidFill>
                          <a:effectLst/>
                          <a:latin typeface="Times New Roman" panose="02020603050405020304" pitchFamily="18" charset="0"/>
                          <a:ea typeface="+mn-ea"/>
                          <a:cs typeface="Times New Roman" panose="02020603050405020304" pitchFamily="18" charset="0"/>
                        </a:rPr>
                        <a:t>γ-</a:t>
                      </a:r>
                      <a:r>
                        <a:rPr lang="en-IN" sz="2400" b="0" kern="1200" dirty="0">
                          <a:solidFill>
                            <a:srgbClr val="C00000"/>
                          </a:solidFill>
                          <a:effectLst/>
                          <a:latin typeface="Times New Roman" panose="02020603050405020304" pitchFamily="18" charset="0"/>
                          <a:ea typeface="+mn-ea"/>
                          <a:cs typeface="Times New Roman" panose="02020603050405020304" pitchFamily="18" charset="0"/>
                        </a:rPr>
                        <a:t>amino butyric acid (GABA) </a:t>
                      </a:r>
                      <a:endParaRPr lang="en-IN" sz="2400" b="0" dirty="0">
                        <a:solidFill>
                          <a:srgbClr val="C00000"/>
                        </a:solidFill>
                        <a:effectLst/>
                        <a:latin typeface="Times New Roman" panose="02020603050405020304" pitchFamily="18" charset="0"/>
                        <a:cs typeface="Times New Roman" panose="02020603050405020304" pitchFamily="18" charset="0"/>
                      </a:endParaRPr>
                    </a:p>
                  </a:txBody>
                  <a:tcPr/>
                </a:tc>
                <a:tc>
                  <a:txBody>
                    <a:bodyPr/>
                    <a:lstStyle/>
                    <a:p>
                      <a:r>
                        <a:rPr lang="en-IN" sz="2400" b="0" kern="1200" dirty="0">
                          <a:solidFill>
                            <a:schemeClr val="tx1"/>
                          </a:solidFill>
                          <a:effectLst/>
                          <a:latin typeface="Times New Roman" panose="02020603050405020304" pitchFamily="18" charset="0"/>
                          <a:ea typeface="+mn-ea"/>
                          <a:cs typeface="Times New Roman" panose="02020603050405020304" pitchFamily="18" charset="0"/>
                        </a:rPr>
                        <a:t>Substantia nigra, globus </a:t>
                      </a:r>
                      <a:endParaRPr lang="en-IN" sz="2400" b="0" dirty="0">
                        <a:solidFill>
                          <a:schemeClr val="tx1"/>
                        </a:solidFill>
                        <a:effectLst/>
                        <a:latin typeface="Times New Roman" panose="02020603050405020304" pitchFamily="18" charset="0"/>
                        <a:cs typeface="Times New Roman" panose="02020603050405020304" pitchFamily="18" charset="0"/>
                      </a:endParaRPr>
                    </a:p>
                    <a:p>
                      <a:r>
                        <a:rPr lang="en-IN" sz="2400" b="0" kern="1200" dirty="0">
                          <a:solidFill>
                            <a:schemeClr val="tx1"/>
                          </a:solidFill>
                          <a:effectLst/>
                          <a:latin typeface="Times New Roman" panose="02020603050405020304" pitchFamily="18" charset="0"/>
                          <a:ea typeface="+mn-ea"/>
                          <a:cs typeface="Times New Roman" panose="02020603050405020304" pitchFamily="18" charset="0"/>
                        </a:rPr>
                        <a:t>pallidus, hypothalamus, periaqueductal </a:t>
                      </a:r>
                      <a:r>
                        <a:rPr lang="en-IN" sz="2400" b="0" kern="1200" dirty="0" err="1">
                          <a:solidFill>
                            <a:schemeClr val="tx1"/>
                          </a:solidFill>
                          <a:effectLst/>
                          <a:latin typeface="Times New Roman" panose="02020603050405020304" pitchFamily="18" charset="0"/>
                          <a:ea typeface="+mn-ea"/>
                          <a:cs typeface="Times New Roman" panose="02020603050405020304" pitchFamily="18" charset="0"/>
                        </a:rPr>
                        <a:t>gray</a:t>
                      </a:r>
                      <a:r>
                        <a:rPr lang="en-IN" sz="2400" b="0" kern="1200" dirty="0">
                          <a:solidFill>
                            <a:schemeClr val="tx1"/>
                          </a:solidFill>
                          <a:effectLst/>
                          <a:latin typeface="Times New Roman" panose="02020603050405020304" pitchFamily="18" charset="0"/>
                          <a:ea typeface="+mn-ea"/>
                          <a:cs typeface="Times New Roman" panose="02020603050405020304" pitchFamily="18" charset="0"/>
                        </a:rPr>
                        <a:t> matter, hippocampus, amygdala, anterior cingulate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ea typeface="+mn-ea"/>
                          <a:cs typeface="Times New Roman" panose="02020603050405020304" pitchFamily="18" charset="0"/>
                        </a:rPr>
                        <a:t>Reduced GABA-A and benzodiazepine </a:t>
                      </a:r>
                      <a:endParaRPr lang="en-IN" sz="2400" b="0" dirty="0">
                        <a:solidFill>
                          <a:schemeClr val="tx1"/>
                        </a:solidFill>
                        <a:effectLst/>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ea typeface="+mn-ea"/>
                          <a:cs typeface="Times New Roman" panose="02020603050405020304" pitchFamily="18" charset="0"/>
                        </a:rPr>
                        <a:t>binding in PD Reduced GABA levels in PD, possible imbalance between GABAergic inhibition and glutamate-mediated excitation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573787218"/>
                  </a:ext>
                </a:extLst>
              </a:tr>
              <a:tr h="136953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rgbClr val="FF85DC"/>
                          </a:solidFill>
                          <a:effectLst/>
                          <a:latin typeface="Times New Roman" panose="02020603050405020304" pitchFamily="18" charset="0"/>
                          <a:ea typeface="+mn-ea"/>
                          <a:cs typeface="Times New Roman" panose="02020603050405020304" pitchFamily="18" charset="0"/>
                        </a:rPr>
                        <a:t>Glutamate </a:t>
                      </a:r>
                      <a:endParaRPr lang="en-IN" sz="2400" b="0" dirty="0">
                        <a:solidFill>
                          <a:srgbClr val="FF85DC"/>
                        </a:solidFill>
                        <a:effectLst/>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ea typeface="+mn-ea"/>
                          <a:cs typeface="Times New Roman" panose="02020603050405020304" pitchFamily="18" charset="0"/>
                        </a:rPr>
                        <a:t>Amygdala, hippocampus, frontal and cingulate cortices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ea typeface="+mn-ea"/>
                          <a:cs typeface="Times New Roman" panose="02020603050405020304" pitchFamily="18" charset="0"/>
                        </a:rPr>
                        <a:t>Possible imbalance between GABAergic  inhibition and  glutamate-  mediated and excitation in PD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66238245"/>
                  </a:ext>
                </a:extLst>
              </a:tr>
            </a:tbl>
          </a:graphicData>
        </a:graphic>
      </p:graphicFrame>
    </p:spTree>
    <p:extLst>
      <p:ext uri="{BB962C8B-B14F-4D97-AF65-F5344CB8AC3E}">
        <p14:creationId xmlns="" xmlns:p14="http://schemas.microsoft.com/office/powerpoint/2010/main" val="37637260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BF614A15-3B9A-BAFE-477C-3EC7F4D91762}"/>
              </a:ext>
            </a:extLst>
          </p:cNvPr>
          <p:cNvGraphicFramePr>
            <a:graphicFrameLocks noGrp="1"/>
          </p:cNvGraphicFramePr>
          <p:nvPr>
            <p:extLst>
              <p:ext uri="{D42A27DB-BD31-4B8C-83A1-F6EECF244321}">
                <p14:modId xmlns="" xmlns:p14="http://schemas.microsoft.com/office/powerpoint/2010/main" val="137182363"/>
              </p:ext>
            </p:extLst>
          </p:nvPr>
        </p:nvGraphicFramePr>
        <p:xfrm>
          <a:off x="637309" y="604058"/>
          <a:ext cx="11119261" cy="5486400"/>
        </p:xfrm>
        <a:graphic>
          <a:graphicData uri="http://schemas.openxmlformats.org/drawingml/2006/table">
            <a:tbl>
              <a:tblPr firstRow="1" bandRow="1">
                <a:tableStyleId>{9DCAF9ED-07DC-4A11-8D7F-57B35C25682E}</a:tableStyleId>
              </a:tblPr>
              <a:tblGrid>
                <a:gridCol w="2642920">
                  <a:extLst>
                    <a:ext uri="{9D8B030D-6E8A-4147-A177-3AD203B41FA5}">
                      <a16:colId xmlns="" xmlns:a16="http://schemas.microsoft.com/office/drawing/2014/main" val="2012228806"/>
                    </a:ext>
                  </a:extLst>
                </a:gridCol>
                <a:gridCol w="3860800">
                  <a:extLst>
                    <a:ext uri="{9D8B030D-6E8A-4147-A177-3AD203B41FA5}">
                      <a16:colId xmlns="" xmlns:a16="http://schemas.microsoft.com/office/drawing/2014/main" val="2030182664"/>
                    </a:ext>
                  </a:extLst>
                </a:gridCol>
                <a:gridCol w="4615541">
                  <a:extLst>
                    <a:ext uri="{9D8B030D-6E8A-4147-A177-3AD203B41FA5}">
                      <a16:colId xmlns="" xmlns:a16="http://schemas.microsoft.com/office/drawing/2014/main" val="1447670868"/>
                    </a:ext>
                  </a:extLst>
                </a:gridCol>
              </a:tblGrid>
              <a:tr h="370840">
                <a:tc>
                  <a:txBody>
                    <a:bodyPr/>
                    <a:lstStyle/>
                    <a:p>
                      <a:r>
                        <a:rPr lang="en-IN" sz="2400" b="1" kern="1200" dirty="0">
                          <a:solidFill>
                            <a:schemeClr val="tx1"/>
                          </a:solidFill>
                          <a:effectLst/>
                          <a:latin typeface="Times New Roman" panose="02020603050405020304" pitchFamily="18" charset="0"/>
                          <a:cs typeface="Times New Roman" panose="02020603050405020304" pitchFamily="18" charset="0"/>
                        </a:rPr>
                        <a:t>Neurochemical</a:t>
                      </a:r>
                      <a:endParaRPr lang="en-US" sz="2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IN" sz="2400" b="1" kern="1200" dirty="0">
                          <a:solidFill>
                            <a:schemeClr val="tx1"/>
                          </a:solidFill>
                          <a:effectLst/>
                          <a:latin typeface="Times New Roman" panose="02020603050405020304" pitchFamily="18" charset="0"/>
                          <a:cs typeface="Times New Roman" panose="02020603050405020304" pitchFamily="18" charset="0"/>
                        </a:rPr>
                        <a:t>Brain Regions</a:t>
                      </a:r>
                      <a:endParaRPr lang="en-US" sz="2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1" kern="1200" dirty="0">
                          <a:solidFill>
                            <a:schemeClr val="tx1"/>
                          </a:solidFill>
                          <a:effectLst/>
                          <a:latin typeface="Times New Roman" panose="02020603050405020304" pitchFamily="18" charset="0"/>
                          <a:cs typeface="Times New Roman" panose="02020603050405020304" pitchFamily="18" charset="0"/>
                        </a:rPr>
                        <a:t>Association with  Anxiety Disorders </a:t>
                      </a:r>
                      <a:endParaRPr lang="en-IN" sz="240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73968398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rgbClr val="FF0000"/>
                          </a:solidFill>
                          <a:effectLst/>
                          <a:latin typeface="Times New Roman" panose="02020603050405020304" pitchFamily="18" charset="0"/>
                          <a:cs typeface="Times New Roman" panose="02020603050405020304" pitchFamily="18" charset="0"/>
                        </a:rPr>
                        <a:t>Neuropeptide Y (NPY) </a:t>
                      </a:r>
                      <a:endParaRPr lang="en-IN" sz="2400" b="0" dirty="0">
                        <a:solidFill>
                          <a:srgbClr val="FF0000"/>
                        </a:solidFill>
                        <a:effectLst/>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cs typeface="Times New Roman" panose="02020603050405020304" pitchFamily="18" charset="0"/>
                        </a:rPr>
                        <a:t>Amygdala, hippocampus, brainstem, nucleus </a:t>
                      </a:r>
                      <a:r>
                        <a:rPr lang="en-IN" sz="2400" b="0" kern="1200" dirty="0" err="1">
                          <a:solidFill>
                            <a:schemeClr val="tx1"/>
                          </a:solidFill>
                          <a:effectLst/>
                          <a:latin typeface="Times New Roman" panose="02020603050405020304" pitchFamily="18" charset="0"/>
                          <a:cs typeface="Times New Roman" panose="02020603050405020304" pitchFamily="18" charset="0"/>
                        </a:rPr>
                        <a:t>accumbens</a:t>
                      </a:r>
                      <a:r>
                        <a:rPr lang="en-IN" sz="2400" b="0" kern="1200" dirty="0">
                          <a:solidFill>
                            <a:schemeClr val="tx1"/>
                          </a:solidFill>
                          <a:effectLst/>
                          <a:latin typeface="Times New Roman" panose="02020603050405020304" pitchFamily="18" charset="0"/>
                          <a:cs typeface="Times New Roman" panose="02020603050405020304" pitchFamily="18" charset="0"/>
                        </a:rPr>
                        <a:t>, locus coeruleus, hypothalamus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cs typeface="Times New Roman" panose="02020603050405020304" pitchFamily="18" charset="0"/>
                        </a:rPr>
                        <a:t>Low NPY levels in  PTSD, less well  studied in anxiety disorders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81803405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rgbClr val="00B050"/>
                          </a:solidFill>
                          <a:effectLst/>
                          <a:latin typeface="Times New Roman" panose="02020603050405020304" pitchFamily="18" charset="0"/>
                          <a:cs typeface="Times New Roman" panose="02020603050405020304" pitchFamily="18" charset="0"/>
                        </a:rPr>
                        <a:t>Galanin </a:t>
                      </a:r>
                      <a:endParaRPr lang="en-IN" sz="2400" b="0" dirty="0">
                        <a:solidFill>
                          <a:srgbClr val="00B050"/>
                        </a:solidFill>
                        <a:effectLst/>
                        <a:latin typeface="Times New Roman" panose="02020603050405020304" pitchFamily="18" charset="0"/>
                        <a:cs typeface="Times New Roman" panose="02020603050405020304" pitchFamily="18" charset="0"/>
                      </a:endParaRPr>
                    </a:p>
                  </a:txBody>
                  <a:tcPr/>
                </a:tc>
                <a:tc>
                  <a:txBody>
                    <a:bodyPr/>
                    <a:lstStyle/>
                    <a:p>
                      <a:r>
                        <a:rPr lang="en-IN" sz="2400" b="0" kern="1200" dirty="0">
                          <a:solidFill>
                            <a:schemeClr val="tx1"/>
                          </a:solidFill>
                          <a:effectLst/>
                          <a:latin typeface="Times New Roman" panose="02020603050405020304" pitchFamily="18" charset="0"/>
                          <a:cs typeface="Times New Roman" panose="02020603050405020304" pitchFamily="18" charset="0"/>
                        </a:rPr>
                        <a:t>Prefrontal cortex, amygdala, hippocampus, locus coeruleus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tc>
                  <a:txBody>
                    <a:bodyPr/>
                    <a:lstStyle/>
                    <a:p>
                      <a:r>
                        <a:rPr lang="en-IN" sz="2400" b="0" kern="1200" dirty="0">
                          <a:solidFill>
                            <a:schemeClr val="tx1"/>
                          </a:solidFill>
                          <a:effectLst/>
                          <a:latin typeface="Times New Roman" panose="02020603050405020304" pitchFamily="18" charset="0"/>
                          <a:cs typeface="Times New Roman" panose="02020603050405020304" pitchFamily="18" charset="0"/>
                        </a:rPr>
                        <a:t>Very few studies in patients with </a:t>
                      </a:r>
                      <a:endParaRPr lang="en-IN" sz="2400" b="0" dirty="0">
                        <a:solidFill>
                          <a:schemeClr val="tx1"/>
                        </a:solidFill>
                        <a:effectLst/>
                        <a:latin typeface="Times New Roman" panose="02020603050405020304" pitchFamily="18" charset="0"/>
                        <a:cs typeface="Times New Roman" panose="02020603050405020304" pitchFamily="18" charset="0"/>
                      </a:endParaRPr>
                    </a:p>
                    <a:p>
                      <a:r>
                        <a:rPr lang="en-IN" sz="2400" b="0" kern="1200" dirty="0">
                          <a:solidFill>
                            <a:schemeClr val="tx1"/>
                          </a:solidFill>
                          <a:effectLst/>
                          <a:latin typeface="Times New Roman" panose="02020603050405020304" pitchFamily="18" charset="0"/>
                          <a:cs typeface="Times New Roman" panose="02020603050405020304" pitchFamily="18" charset="0"/>
                        </a:rPr>
                        <a:t>anxiety disorders Galanin gene </a:t>
                      </a:r>
                      <a:endParaRPr lang="en-IN" sz="2400" b="0" dirty="0">
                        <a:solidFill>
                          <a:schemeClr val="tx1"/>
                        </a:solidFill>
                        <a:effectLst/>
                        <a:latin typeface="Times New Roman" panose="02020603050405020304" pitchFamily="18" charset="0"/>
                        <a:cs typeface="Times New Roman" panose="02020603050405020304" pitchFamily="18" charset="0"/>
                      </a:endParaRPr>
                    </a:p>
                    <a:p>
                      <a:r>
                        <a:rPr lang="en-IN" sz="2400" b="0" kern="1200" dirty="0">
                          <a:solidFill>
                            <a:schemeClr val="tx1"/>
                          </a:solidFill>
                          <a:effectLst/>
                          <a:latin typeface="Times New Roman" panose="02020603050405020304" pitchFamily="18" charset="0"/>
                          <a:cs typeface="Times New Roman" panose="02020603050405020304" pitchFamily="18" charset="0"/>
                        </a:rPr>
                        <a:t>polymorphism associated with PD, only in women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234477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rgbClr val="7030A0"/>
                          </a:solidFill>
                          <a:effectLst/>
                          <a:latin typeface="Times New Roman" panose="02020603050405020304" pitchFamily="18" charset="0"/>
                          <a:cs typeface="Times New Roman" panose="02020603050405020304" pitchFamily="18" charset="0"/>
                        </a:rPr>
                        <a:t>Cholecystokinin (CCK) </a:t>
                      </a:r>
                      <a:endParaRPr lang="en-IN" sz="2400" b="0" dirty="0">
                        <a:solidFill>
                          <a:srgbClr val="7030A0"/>
                        </a:solidFill>
                        <a:effectLst/>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cs typeface="Times New Roman" panose="02020603050405020304" pitchFamily="18" charset="0"/>
                        </a:rPr>
                        <a:t>Cerebral cortex, hippocampus, amygdala, caudate, putamen, thalamus, hypothalamus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cs typeface="Times New Roman" panose="02020603050405020304" pitchFamily="18" charset="0"/>
                        </a:rPr>
                        <a:t>Lower CSF levels of CCK in PD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755291718"/>
                  </a:ext>
                </a:extLst>
              </a:tr>
            </a:tbl>
          </a:graphicData>
        </a:graphic>
      </p:graphicFrame>
    </p:spTree>
    <p:extLst>
      <p:ext uri="{BB962C8B-B14F-4D97-AF65-F5344CB8AC3E}">
        <p14:creationId xmlns="" xmlns:p14="http://schemas.microsoft.com/office/powerpoint/2010/main" val="3132268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 xmlns:a16="http://schemas.microsoft.com/office/drawing/2014/main" id="{890E3B04-9090-4F69-2275-937FBFD97862}"/>
              </a:ext>
            </a:extLst>
          </p:cNvPr>
          <p:cNvGraphicFramePr>
            <a:graphicFrameLocks noGrp="1"/>
          </p:cNvGraphicFramePr>
          <p:nvPr>
            <p:ph idx="4294967295"/>
            <p:extLst>
              <p:ext uri="{D42A27DB-BD31-4B8C-83A1-F6EECF244321}">
                <p14:modId xmlns="" xmlns:p14="http://schemas.microsoft.com/office/powerpoint/2010/main" val="3193910614"/>
              </p:ext>
            </p:extLst>
          </p:nvPr>
        </p:nvGraphicFramePr>
        <p:xfrm>
          <a:off x="593780" y="605056"/>
          <a:ext cx="11148277" cy="5284420"/>
        </p:xfrm>
        <a:graphic>
          <a:graphicData uri="http://schemas.openxmlformats.org/drawingml/2006/table">
            <a:tbl>
              <a:tblPr firstRow="1" bandRow="1">
                <a:tableStyleId>{9DCAF9ED-07DC-4A11-8D7F-57B35C25682E}</a:tableStyleId>
              </a:tblPr>
              <a:tblGrid>
                <a:gridCol w="2976734">
                  <a:extLst>
                    <a:ext uri="{9D8B030D-6E8A-4147-A177-3AD203B41FA5}">
                      <a16:colId xmlns="" xmlns:a16="http://schemas.microsoft.com/office/drawing/2014/main" val="3769082284"/>
                    </a:ext>
                  </a:extLst>
                </a:gridCol>
                <a:gridCol w="3817152">
                  <a:extLst>
                    <a:ext uri="{9D8B030D-6E8A-4147-A177-3AD203B41FA5}">
                      <a16:colId xmlns="" xmlns:a16="http://schemas.microsoft.com/office/drawing/2014/main" val="1949328818"/>
                    </a:ext>
                  </a:extLst>
                </a:gridCol>
                <a:gridCol w="4354391">
                  <a:extLst>
                    <a:ext uri="{9D8B030D-6E8A-4147-A177-3AD203B41FA5}">
                      <a16:colId xmlns="" xmlns:a16="http://schemas.microsoft.com/office/drawing/2014/main" val="3159657938"/>
                    </a:ext>
                  </a:extLst>
                </a:gridCol>
              </a:tblGrid>
              <a:tr h="1209230">
                <a:tc>
                  <a:txBody>
                    <a:bodyPr/>
                    <a:lstStyle/>
                    <a:p>
                      <a:r>
                        <a:rPr lang="en-IN" sz="2400" b="1" kern="1200" dirty="0">
                          <a:solidFill>
                            <a:schemeClr val="tx1"/>
                          </a:solidFill>
                          <a:effectLst/>
                          <a:latin typeface="Times New Roman" panose="02020603050405020304" pitchFamily="18" charset="0"/>
                          <a:cs typeface="Times New Roman" panose="02020603050405020304" pitchFamily="18" charset="0"/>
                        </a:rPr>
                        <a:t>Neurochemical</a:t>
                      </a:r>
                      <a:endParaRPr lang="en-US" sz="24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IN" sz="2400" b="1" kern="1200" dirty="0">
                          <a:solidFill>
                            <a:schemeClr val="tx1"/>
                          </a:solidFill>
                          <a:effectLst/>
                          <a:latin typeface="Times New Roman" panose="02020603050405020304" pitchFamily="18" charset="0"/>
                          <a:cs typeface="Times New Roman" panose="02020603050405020304" pitchFamily="18" charset="0"/>
                        </a:rPr>
                        <a:t>Brain Regions</a:t>
                      </a:r>
                      <a:endParaRPr lang="en-US" sz="24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1" kern="1200" dirty="0">
                          <a:solidFill>
                            <a:schemeClr val="tx1"/>
                          </a:solidFill>
                          <a:effectLst/>
                          <a:latin typeface="Times New Roman" panose="02020603050405020304" pitchFamily="18" charset="0"/>
                          <a:cs typeface="Times New Roman" panose="02020603050405020304" pitchFamily="18" charset="0"/>
                        </a:rPr>
                        <a:t>Association with  Anxiety Disorders </a:t>
                      </a:r>
                      <a:endParaRPr lang="en-IN" sz="240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43454943"/>
                  </a:ext>
                </a:extLst>
              </a:tr>
              <a:tr h="224971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rgbClr val="7030A0"/>
                          </a:solidFill>
                          <a:effectLst/>
                          <a:latin typeface="Times New Roman" panose="02020603050405020304" pitchFamily="18" charset="0"/>
                          <a:cs typeface="Times New Roman" panose="02020603050405020304" pitchFamily="18" charset="0"/>
                        </a:rPr>
                        <a:t>Oxytocin </a:t>
                      </a:r>
                      <a:endParaRPr lang="en-IN" sz="2400" b="0" dirty="0">
                        <a:solidFill>
                          <a:srgbClr val="7030A0"/>
                        </a:solidFill>
                        <a:effectLst/>
                        <a:latin typeface="Times New Roman" panose="02020603050405020304" pitchFamily="18" charset="0"/>
                        <a:cs typeface="Times New Roman" panose="02020603050405020304" pitchFamily="18" charset="0"/>
                      </a:endParaRPr>
                    </a:p>
                    <a:p>
                      <a:endParaRPr lang="en-US" sz="2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IN" sz="2400" b="0" kern="1200" dirty="0">
                          <a:solidFill>
                            <a:schemeClr val="tx1"/>
                          </a:solidFill>
                          <a:effectLst/>
                          <a:latin typeface="Times New Roman" panose="02020603050405020304" pitchFamily="18" charset="0"/>
                          <a:cs typeface="Times New Roman" panose="02020603050405020304" pitchFamily="18" charset="0"/>
                        </a:rPr>
                        <a:t>Hypothalamus, ventral </a:t>
                      </a:r>
                      <a:endParaRPr lang="en-IN" sz="2400" b="0" dirty="0">
                        <a:solidFill>
                          <a:schemeClr val="tx1"/>
                        </a:solidFill>
                        <a:effectLst/>
                        <a:latin typeface="Times New Roman" panose="02020603050405020304" pitchFamily="18" charset="0"/>
                        <a:cs typeface="Times New Roman" panose="02020603050405020304" pitchFamily="18" charset="0"/>
                      </a:endParaRPr>
                    </a:p>
                    <a:p>
                      <a:r>
                        <a:rPr lang="en-IN" sz="2400" b="0" kern="1200" dirty="0">
                          <a:solidFill>
                            <a:schemeClr val="tx1"/>
                          </a:solidFill>
                          <a:effectLst/>
                          <a:latin typeface="Times New Roman" panose="02020603050405020304" pitchFamily="18" charset="0"/>
                          <a:cs typeface="Times New Roman" panose="02020603050405020304" pitchFamily="18" charset="0"/>
                        </a:rPr>
                        <a:t>tegmental area, amygdala </a:t>
                      </a:r>
                      <a:endParaRPr lang="en-IN" sz="2400" b="0" dirty="0">
                        <a:solidFill>
                          <a:schemeClr val="tx1"/>
                        </a:solidFill>
                        <a:effectLst/>
                        <a:latin typeface="Times New Roman" panose="02020603050405020304" pitchFamily="18" charset="0"/>
                        <a:cs typeface="Times New Roman" panose="02020603050405020304" pitchFamily="18" charset="0"/>
                      </a:endParaRPr>
                    </a:p>
                    <a:p>
                      <a:endParaRPr lang="en-US" sz="2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IN" sz="2400" b="0" kern="1200" dirty="0">
                          <a:solidFill>
                            <a:schemeClr val="tx1"/>
                          </a:solidFill>
                          <a:effectLst/>
                          <a:latin typeface="Times New Roman" panose="02020603050405020304" pitchFamily="18" charset="0"/>
                          <a:cs typeface="Times New Roman" panose="02020603050405020304" pitchFamily="18" charset="0"/>
                        </a:rPr>
                        <a:t>Oxytocin gene receptor </a:t>
                      </a:r>
                      <a:endParaRPr lang="en-IN" sz="2400" b="0" dirty="0">
                        <a:solidFill>
                          <a:schemeClr val="tx1"/>
                        </a:solidFill>
                        <a:effectLst/>
                        <a:latin typeface="Times New Roman" panose="02020603050405020304" pitchFamily="18" charset="0"/>
                        <a:cs typeface="Times New Roman" panose="02020603050405020304" pitchFamily="18" charset="0"/>
                      </a:endParaRPr>
                    </a:p>
                    <a:p>
                      <a:r>
                        <a:rPr lang="en-IN" sz="2400" b="0" kern="1200" dirty="0">
                          <a:solidFill>
                            <a:schemeClr val="tx1"/>
                          </a:solidFill>
                          <a:effectLst/>
                          <a:latin typeface="Times New Roman" panose="02020603050405020304" pitchFamily="18" charset="0"/>
                          <a:cs typeface="Times New Roman" panose="02020603050405020304" pitchFamily="18" charset="0"/>
                        </a:rPr>
                        <a:t>polymorphism associated with increased risk for anxiety in individuals with early life stress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832272760"/>
                  </a:ext>
                </a:extLst>
              </a:tr>
              <a:tr h="182547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rgbClr val="FF0000"/>
                          </a:solidFill>
                          <a:effectLst/>
                          <a:latin typeface="Times New Roman" panose="02020603050405020304" pitchFamily="18" charset="0"/>
                          <a:cs typeface="Times New Roman" panose="02020603050405020304" pitchFamily="18" charset="0"/>
                        </a:rPr>
                        <a:t>Endocannabinoid system </a:t>
                      </a:r>
                      <a:endParaRPr lang="en-IN" sz="2400" b="0" dirty="0">
                        <a:solidFill>
                          <a:srgbClr val="FF0000"/>
                        </a:solidFill>
                        <a:effectLst/>
                        <a:latin typeface="Times New Roman" panose="02020603050405020304" pitchFamily="18" charset="0"/>
                        <a:cs typeface="Times New Roman" panose="02020603050405020304" pitchFamily="18" charset="0"/>
                      </a:endParaRPr>
                    </a:p>
                    <a:p>
                      <a:endParaRPr lang="en-US" sz="2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cs typeface="Times New Roman" panose="02020603050405020304" pitchFamily="18" charset="0"/>
                        </a:rPr>
                        <a:t>Prefrontal cortex, hypothalamus, amygdala, hippocampus </a:t>
                      </a:r>
                      <a:endParaRPr lang="en-IN" sz="2400" b="0" dirty="0">
                        <a:solidFill>
                          <a:schemeClr val="tx1"/>
                        </a:solidFill>
                        <a:effectLst/>
                        <a:latin typeface="Times New Roman" panose="02020603050405020304" pitchFamily="18" charset="0"/>
                        <a:cs typeface="Times New Roman" panose="02020603050405020304" pitchFamily="18" charset="0"/>
                      </a:endParaRPr>
                    </a:p>
                    <a:p>
                      <a:endParaRPr lang="en-US" sz="24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cs typeface="Times New Roman" panose="02020603050405020304" pitchFamily="18" charset="0"/>
                        </a:rPr>
                        <a:t>Dysregulation of endocannabinoid </a:t>
                      </a:r>
                      <a:r>
                        <a:rPr lang="en-IN" sz="2400" b="0" kern="1200" dirty="0" err="1">
                          <a:solidFill>
                            <a:schemeClr val="tx1"/>
                          </a:solidFill>
                          <a:effectLst/>
                          <a:latin typeface="Times New Roman" panose="02020603050405020304" pitchFamily="18" charset="0"/>
                          <a:cs typeface="Times New Roman" panose="02020603050405020304" pitchFamily="18" charset="0"/>
                        </a:rPr>
                        <a:t>signaling</a:t>
                      </a:r>
                      <a:r>
                        <a:rPr lang="en-IN" sz="2400" b="0" kern="1200" dirty="0">
                          <a:solidFill>
                            <a:schemeClr val="tx1"/>
                          </a:solidFill>
                          <a:effectLst/>
                          <a:latin typeface="Times New Roman" panose="02020603050405020304" pitchFamily="18" charset="0"/>
                          <a:cs typeface="Times New Roman" panose="02020603050405020304" pitchFamily="18" charset="0"/>
                        </a:rPr>
                        <a:t> </a:t>
                      </a:r>
                      <a:endParaRPr lang="en-IN" sz="2400" b="0" dirty="0">
                        <a:solidFill>
                          <a:schemeClr val="tx1"/>
                        </a:solidFill>
                        <a:effectLst/>
                        <a:latin typeface="Times New Roman" panose="02020603050405020304" pitchFamily="18" charset="0"/>
                        <a:cs typeface="Times New Roman" panose="02020603050405020304" pitchFamily="18" charset="0"/>
                      </a:endParaRPr>
                    </a:p>
                    <a:p>
                      <a:endParaRPr lang="en-US" sz="2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359718044"/>
                  </a:ext>
                </a:extLst>
              </a:tr>
            </a:tbl>
          </a:graphicData>
        </a:graphic>
      </p:graphicFrame>
    </p:spTree>
    <p:extLst>
      <p:ext uri="{BB962C8B-B14F-4D97-AF65-F5344CB8AC3E}">
        <p14:creationId xmlns="" xmlns:p14="http://schemas.microsoft.com/office/powerpoint/2010/main" val="9189817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CFF89EF7-5CF1-F6BE-E29C-4CAF74E97CE4}"/>
              </a:ext>
            </a:extLst>
          </p:cNvPr>
          <p:cNvPicPr>
            <a:picLocks noChangeAspect="1"/>
          </p:cNvPicPr>
          <p:nvPr/>
        </p:nvPicPr>
        <p:blipFill>
          <a:blip r:embed="rId2"/>
          <a:stretch>
            <a:fillRect/>
          </a:stretch>
        </p:blipFill>
        <p:spPr>
          <a:xfrm>
            <a:off x="1361573" y="268332"/>
            <a:ext cx="9468853" cy="6321335"/>
          </a:xfrm>
          <a:prstGeom prst="rect">
            <a:avLst/>
          </a:prstGeom>
        </p:spPr>
      </p:pic>
    </p:spTree>
    <p:extLst>
      <p:ext uri="{BB962C8B-B14F-4D97-AF65-F5344CB8AC3E}">
        <p14:creationId xmlns="" xmlns:p14="http://schemas.microsoft.com/office/powerpoint/2010/main" val="35779864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2">
            <a:extLst>
              <a:ext uri="{FF2B5EF4-FFF2-40B4-BE49-F238E27FC236}">
                <a16:creationId xmlns="" xmlns:a16="http://schemas.microsoft.com/office/drawing/2014/main" id="{9B5AE1CB-3464-DB5B-A1BB-5FFF976CD128}"/>
              </a:ext>
            </a:extLst>
          </p:cNvPr>
          <p:cNvGraphicFramePr>
            <a:graphicFrameLocks noGrp="1"/>
          </p:cNvGraphicFramePr>
          <p:nvPr>
            <p:extLst>
              <p:ext uri="{D42A27DB-BD31-4B8C-83A1-F6EECF244321}">
                <p14:modId xmlns="" xmlns:p14="http://schemas.microsoft.com/office/powerpoint/2010/main" val="3270685426"/>
              </p:ext>
            </p:extLst>
          </p:nvPr>
        </p:nvGraphicFramePr>
        <p:xfrm>
          <a:off x="589548" y="326189"/>
          <a:ext cx="11177337" cy="6217920"/>
        </p:xfrm>
        <a:graphic>
          <a:graphicData uri="http://schemas.openxmlformats.org/drawingml/2006/table">
            <a:tbl>
              <a:tblPr firstRow="1" bandRow="1">
                <a:tableStyleId>{5C22544A-7EE6-4342-B048-85BDC9FD1C3A}</a:tableStyleId>
              </a:tblPr>
              <a:tblGrid>
                <a:gridCol w="3725779">
                  <a:extLst>
                    <a:ext uri="{9D8B030D-6E8A-4147-A177-3AD203B41FA5}">
                      <a16:colId xmlns="" xmlns:a16="http://schemas.microsoft.com/office/drawing/2014/main" val="1313287193"/>
                    </a:ext>
                  </a:extLst>
                </a:gridCol>
                <a:gridCol w="3725779">
                  <a:extLst>
                    <a:ext uri="{9D8B030D-6E8A-4147-A177-3AD203B41FA5}">
                      <a16:colId xmlns="" xmlns:a16="http://schemas.microsoft.com/office/drawing/2014/main" val="1271194184"/>
                    </a:ext>
                  </a:extLst>
                </a:gridCol>
                <a:gridCol w="3725779">
                  <a:extLst>
                    <a:ext uri="{9D8B030D-6E8A-4147-A177-3AD203B41FA5}">
                      <a16:colId xmlns="" xmlns:a16="http://schemas.microsoft.com/office/drawing/2014/main" val="1816085452"/>
                    </a:ext>
                  </a:extLst>
                </a:gridCol>
              </a:tblGrid>
              <a:tr h="72955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200" kern="1200" dirty="0">
                          <a:solidFill>
                            <a:schemeClr val="tx1"/>
                          </a:solidFill>
                          <a:effectLst/>
                        </a:rPr>
                        <a:t>Noradrenergic system </a:t>
                      </a:r>
                      <a:endParaRPr lang="en-IN" sz="2200" dirty="0">
                        <a:solidFill>
                          <a:schemeClr val="tx1"/>
                        </a:solidFill>
                        <a:effectLst/>
                      </a:endParaRPr>
                    </a:p>
                  </a:txBody>
                  <a:tcPr/>
                </a:tc>
                <a:tc>
                  <a:txBody>
                    <a:bodyPr/>
                    <a:lstStyle/>
                    <a:p>
                      <a:r>
                        <a:rPr lang="en-IN" sz="2200" kern="1200" dirty="0">
                          <a:solidFill>
                            <a:schemeClr val="tx1"/>
                          </a:solidFill>
                          <a:effectLst/>
                        </a:rPr>
                        <a:t>Locus coeruleus, amygdala, </a:t>
                      </a:r>
                      <a:endParaRPr lang="en-IN" sz="2200" dirty="0">
                        <a:solidFill>
                          <a:schemeClr val="tx1"/>
                        </a:solidFill>
                        <a:effectLst/>
                      </a:endParaRPr>
                    </a:p>
                    <a:p>
                      <a:r>
                        <a:rPr lang="en-IN" sz="2200" kern="1200" dirty="0">
                          <a:solidFill>
                            <a:schemeClr val="tx1"/>
                          </a:solidFill>
                          <a:effectLst/>
                        </a:rPr>
                        <a:t>hippocampus, hypothalamus, prefrontal cortex </a:t>
                      </a:r>
                      <a:endParaRPr lang="en-IN" sz="2200" dirty="0">
                        <a:solidFill>
                          <a:schemeClr val="tx1"/>
                        </a:solidFill>
                        <a:effectLst/>
                        <a:latin typeface="Times New Roman" panose="02020603050405020304" pitchFamily="18" charset="0"/>
                        <a:cs typeface="Times New Roman" panose="02020603050405020304" pitchFamily="18" charset="0"/>
                      </a:endParaRPr>
                    </a:p>
                  </a:txBody>
                  <a:tcPr/>
                </a:tc>
                <a:tc>
                  <a:txBody>
                    <a:bodyPr/>
                    <a:lstStyle/>
                    <a:p>
                      <a:r>
                        <a:rPr lang="en-IN" sz="2200" kern="1200" dirty="0">
                          <a:solidFill>
                            <a:schemeClr val="tx1"/>
                          </a:solidFill>
                          <a:effectLst/>
                        </a:rPr>
                        <a:t>Unrestrained, excessive </a:t>
                      </a:r>
                      <a:endParaRPr lang="en-IN" sz="2200" dirty="0">
                        <a:solidFill>
                          <a:schemeClr val="tx1"/>
                        </a:solidFill>
                        <a:effectLst/>
                      </a:endParaRPr>
                    </a:p>
                    <a:p>
                      <a:r>
                        <a:rPr lang="en-IN" sz="2200" kern="1200" dirty="0">
                          <a:solidFill>
                            <a:schemeClr val="tx1"/>
                          </a:solidFill>
                          <a:effectLst/>
                        </a:rPr>
                        <a:t>system activation </a:t>
                      </a:r>
                      <a:endParaRPr lang="en-IN" sz="2200" dirty="0">
                        <a:solidFill>
                          <a:schemeClr val="tx1"/>
                        </a:solidFill>
                        <a:effectLst/>
                      </a:endParaRPr>
                    </a:p>
                  </a:txBody>
                  <a:tcPr/>
                </a:tc>
                <a:extLst>
                  <a:ext uri="{0D108BD9-81ED-4DB2-BD59-A6C34878D82A}">
                    <a16:rowId xmlns="" xmlns:a16="http://schemas.microsoft.com/office/drawing/2014/main" val="397403938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200" kern="1200" dirty="0">
                          <a:solidFill>
                            <a:schemeClr val="tx1"/>
                          </a:solidFill>
                          <a:effectLst/>
                        </a:rPr>
                        <a:t>Hypothalamic– pituitary–adrenal (HPA) axis </a:t>
                      </a:r>
                      <a:endParaRPr lang="en-IN" sz="2200" dirty="0">
                        <a:solidFill>
                          <a:schemeClr val="tx1"/>
                        </a:solidFill>
                        <a:effectLst/>
                      </a:endParaRPr>
                    </a:p>
                  </a:txBody>
                  <a:tcPr/>
                </a:tc>
                <a:tc>
                  <a:txBody>
                    <a:bodyPr/>
                    <a:lstStyle/>
                    <a:p>
                      <a:r>
                        <a:rPr lang="en-IN" sz="2200" kern="1200" dirty="0">
                          <a:solidFill>
                            <a:schemeClr val="tx1"/>
                          </a:solidFill>
                          <a:effectLst/>
                        </a:rPr>
                        <a:t>Hippocampus, amygdala, </a:t>
                      </a:r>
                      <a:endParaRPr lang="en-IN" sz="2200" dirty="0">
                        <a:solidFill>
                          <a:schemeClr val="tx1"/>
                        </a:solidFill>
                        <a:effectLst/>
                      </a:endParaRPr>
                    </a:p>
                    <a:p>
                      <a:r>
                        <a:rPr lang="en-IN" sz="2200" kern="1200" dirty="0">
                          <a:solidFill>
                            <a:schemeClr val="tx1"/>
                          </a:solidFill>
                          <a:effectLst/>
                        </a:rPr>
                        <a:t>hypothalamus, prefrontal cortex </a:t>
                      </a:r>
                      <a:endParaRPr lang="en-IN" sz="2200" dirty="0">
                        <a:solidFill>
                          <a:schemeClr val="tx1"/>
                        </a:solidFill>
                        <a:effectLst/>
                        <a:latin typeface="Times New Roman" panose="02020603050405020304" pitchFamily="18" charset="0"/>
                        <a:cs typeface="Times New Roman" panose="02020603050405020304" pitchFamily="18" charset="0"/>
                      </a:endParaRPr>
                    </a:p>
                  </a:txBody>
                  <a:tcPr/>
                </a:tc>
                <a:tc>
                  <a:txBody>
                    <a:bodyPr/>
                    <a:lstStyle/>
                    <a:p>
                      <a:r>
                        <a:rPr lang="en-IN" sz="2200" kern="1200" dirty="0">
                          <a:solidFill>
                            <a:schemeClr val="tx1"/>
                          </a:solidFill>
                          <a:effectLst/>
                        </a:rPr>
                        <a:t>Dysregulated HPA axis function (excessive cortisol release, abnormal feedback) in some studies </a:t>
                      </a:r>
                      <a:endParaRPr lang="en-IN" sz="220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63563119"/>
                  </a:ext>
                </a:extLst>
              </a:tr>
              <a:tr h="370840">
                <a:tc>
                  <a:txBody>
                    <a:bodyPr/>
                    <a:lstStyle/>
                    <a:p>
                      <a:r>
                        <a:rPr lang="en-IN" sz="2400" b="0" kern="1200" dirty="0">
                          <a:solidFill>
                            <a:schemeClr val="tx1"/>
                          </a:solidFill>
                          <a:effectLst/>
                          <a:latin typeface="Times New Roman" panose="02020603050405020304" pitchFamily="18" charset="0"/>
                          <a:cs typeface="Times New Roman" panose="02020603050405020304" pitchFamily="18" charset="0"/>
                        </a:rPr>
                        <a:t>Corticotropin- releasing </a:t>
                      </a:r>
                      <a:endParaRPr lang="en-IN" sz="2400" b="0" dirty="0">
                        <a:solidFill>
                          <a:schemeClr val="tx1"/>
                        </a:solidFill>
                        <a:effectLst/>
                        <a:latin typeface="Times New Roman" panose="02020603050405020304" pitchFamily="18" charset="0"/>
                        <a:cs typeface="Times New Roman" panose="02020603050405020304" pitchFamily="18" charset="0"/>
                      </a:endParaRPr>
                    </a:p>
                    <a:p>
                      <a:r>
                        <a:rPr lang="en-IN" sz="2400" b="0" kern="1200" dirty="0">
                          <a:solidFill>
                            <a:schemeClr val="tx1"/>
                          </a:solidFill>
                          <a:effectLst/>
                          <a:latin typeface="Times New Roman" panose="02020603050405020304" pitchFamily="18" charset="0"/>
                          <a:cs typeface="Times New Roman" panose="02020603050405020304" pitchFamily="18" charset="0"/>
                        </a:rPr>
                        <a:t>hormone (CRH)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tc>
                  <a:txBody>
                    <a:bodyPr/>
                    <a:lstStyle/>
                    <a:p>
                      <a:r>
                        <a:rPr lang="en-IN" sz="2400" b="0" kern="1200" dirty="0">
                          <a:solidFill>
                            <a:schemeClr val="tx1"/>
                          </a:solidFill>
                          <a:effectLst/>
                          <a:latin typeface="Times New Roman" panose="02020603050405020304" pitchFamily="18" charset="0"/>
                          <a:cs typeface="Times New Roman" panose="02020603050405020304" pitchFamily="18" charset="0"/>
                        </a:rPr>
                        <a:t>Prefrontal and cingulate cortices ,amygdala, hippocampus, hypothalamus, bed nucleus of stria terminalis, nucleus </a:t>
                      </a:r>
                      <a:r>
                        <a:rPr lang="en-IN" sz="2400" b="0" kern="1200" dirty="0" err="1">
                          <a:solidFill>
                            <a:schemeClr val="tx1"/>
                          </a:solidFill>
                          <a:effectLst/>
                          <a:latin typeface="Times New Roman" panose="02020603050405020304" pitchFamily="18" charset="0"/>
                          <a:cs typeface="Times New Roman" panose="02020603050405020304" pitchFamily="18" charset="0"/>
                        </a:rPr>
                        <a:t>accumbens</a:t>
                      </a:r>
                      <a:r>
                        <a:rPr lang="en-IN" sz="2400" b="0" kern="1200" dirty="0">
                          <a:solidFill>
                            <a:schemeClr val="tx1"/>
                          </a:solidFill>
                          <a:effectLst/>
                          <a:latin typeface="Times New Roman" panose="02020603050405020304" pitchFamily="18" charset="0"/>
                          <a:cs typeface="Times New Roman" panose="02020603050405020304" pitchFamily="18" charset="0"/>
                        </a:rPr>
                        <a:t> , periaqueductal </a:t>
                      </a:r>
                      <a:r>
                        <a:rPr lang="en-IN" sz="2400" b="0" kern="1200" dirty="0" err="1">
                          <a:solidFill>
                            <a:schemeClr val="tx1"/>
                          </a:solidFill>
                          <a:effectLst/>
                          <a:latin typeface="Times New Roman" panose="02020603050405020304" pitchFamily="18" charset="0"/>
                          <a:cs typeface="Times New Roman" panose="02020603050405020304" pitchFamily="18" charset="0"/>
                        </a:rPr>
                        <a:t>gray</a:t>
                      </a:r>
                      <a:r>
                        <a:rPr lang="en-IN" sz="2400" b="0" kern="1200" dirty="0">
                          <a:solidFill>
                            <a:schemeClr val="tx1"/>
                          </a:solidFill>
                          <a:effectLst/>
                          <a:latin typeface="Times New Roman" panose="02020603050405020304" pitchFamily="18" charset="0"/>
                          <a:cs typeface="Times New Roman" panose="02020603050405020304" pitchFamily="18" charset="0"/>
                        </a:rPr>
                        <a:t> matter, locus coeruleus, dorsal raphe nuclei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0" kern="1200" dirty="0">
                          <a:solidFill>
                            <a:schemeClr val="tx1"/>
                          </a:solidFill>
                          <a:effectLst/>
                          <a:latin typeface="Times New Roman" panose="02020603050405020304" pitchFamily="18" charset="0"/>
                          <a:cs typeface="Times New Roman" panose="02020603050405020304" pitchFamily="18" charset="0"/>
                        </a:rPr>
                        <a:t>Persistently increased CRH concentration </a:t>
                      </a:r>
                      <a:endParaRPr lang="en-IN" sz="2400" b="0" dirty="0">
                        <a:solidFill>
                          <a:schemeClr val="tx1"/>
                        </a:solidFill>
                        <a:effectLst/>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387032804"/>
                  </a:ext>
                </a:extLst>
              </a:tr>
            </a:tbl>
          </a:graphicData>
        </a:graphic>
      </p:graphicFrame>
    </p:spTree>
    <p:extLst>
      <p:ext uri="{BB962C8B-B14F-4D97-AF65-F5344CB8AC3E}">
        <p14:creationId xmlns="" xmlns:p14="http://schemas.microsoft.com/office/powerpoint/2010/main" val="317840501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309EE1-0003-BDA9-BC7E-F4E9D6041449}"/>
              </a:ext>
            </a:extLst>
          </p:cNvPr>
          <p:cNvSpPr>
            <a:spLocks noGrp="1"/>
          </p:cNvSpPr>
          <p:nvPr>
            <p:ph type="ctrTitle"/>
          </p:nvPr>
        </p:nvSpPr>
        <p:spPr/>
        <p:txBody>
          <a:bodyPr/>
          <a:lstStyle/>
          <a:p>
            <a:r>
              <a:rPr lang="en-IN" sz="7200" b="1" dirty="0">
                <a:effectLst/>
                <a:latin typeface="Times New Roman" panose="02020603050405020304" pitchFamily="18" charset="0"/>
                <a:cs typeface="Times New Roman" panose="02020603050405020304" pitchFamily="18" charset="0"/>
              </a:rPr>
              <a:t>Neuroimaging Findings</a:t>
            </a:r>
            <a:endParaRPr lang="en-US" dirty="0"/>
          </a:p>
        </p:txBody>
      </p:sp>
      <p:sp>
        <p:nvSpPr>
          <p:cNvPr id="3" name="Subtitle 2">
            <a:extLst>
              <a:ext uri="{FF2B5EF4-FFF2-40B4-BE49-F238E27FC236}">
                <a16:creationId xmlns="" xmlns:a16="http://schemas.microsoft.com/office/drawing/2014/main" id="{BD1226C4-4A69-AC90-3D89-05545B029A5A}"/>
              </a:ext>
            </a:extLst>
          </p:cNvPr>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36857726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D74D7EC-5198-96BD-CCF9-D391103C26A5}"/>
              </a:ext>
            </a:extLst>
          </p:cNvPr>
          <p:cNvSpPr>
            <a:spLocks noGrp="1"/>
          </p:cNvSpPr>
          <p:nvPr>
            <p:ph type="title"/>
          </p:nvPr>
        </p:nvSpPr>
        <p:spPr/>
        <p:txBody>
          <a:bodyPr>
            <a:normAutofit fontScale="90000"/>
          </a:bodyPr>
          <a:lstStyle/>
          <a:p>
            <a:r>
              <a:rPr lang="en-IN" sz="4800" b="1" dirty="0">
                <a:effectLst/>
                <a:latin typeface="Times New Roman" panose="02020603050405020304" pitchFamily="18" charset="0"/>
                <a:cs typeface="Times New Roman" panose="02020603050405020304" pitchFamily="18" charset="0"/>
              </a:rPr>
              <a:t>Neuroimaging Findings in Patients who Have Generalized Anxiety Disorder </a:t>
            </a:r>
            <a:r>
              <a:rPr lang="en-IN" sz="4800" dirty="0">
                <a:latin typeface="Times New Roman" panose="02020603050405020304" pitchFamily="18" charset="0"/>
                <a:cs typeface="Times New Roman" panose="02020603050405020304" pitchFamily="18" charset="0"/>
              </a:rPr>
              <a:t/>
            </a:r>
            <a:br>
              <a:rPr lang="en-IN" sz="4800" dirty="0">
                <a:latin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 xmlns:a16="http://schemas.microsoft.com/office/drawing/2014/main" id="{A9F0ADCE-AF89-D18B-2D73-FBC9D5D90B31}"/>
              </a:ext>
            </a:extLst>
          </p:cNvPr>
          <p:cNvSpPr>
            <a:spLocks noGrp="1"/>
          </p:cNvSpPr>
          <p:nvPr>
            <p:ph idx="1"/>
          </p:nvPr>
        </p:nvSpPr>
        <p:spPr>
          <a:xfrm>
            <a:off x="470175" y="2409602"/>
            <a:ext cx="11251650" cy="4139005"/>
          </a:xfrm>
        </p:spPr>
        <p:txBody>
          <a:bodyPr>
            <a:noAutofit/>
          </a:bodyPr>
          <a:lstStyle/>
          <a:p>
            <a:r>
              <a:rPr lang="en-IN" sz="2400" dirty="0">
                <a:effectLst/>
                <a:latin typeface="Times New Roman" panose="02020603050405020304" pitchFamily="18" charset="0"/>
                <a:cs typeface="Times New Roman" panose="02020603050405020304" pitchFamily="18" charset="0"/>
              </a:rPr>
              <a:t>Structural imaging studies have shown high ratios of </a:t>
            </a:r>
            <a:r>
              <a:rPr lang="en-IN" sz="2400" dirty="0" err="1">
                <a:solidFill>
                  <a:srgbClr val="00B050"/>
                </a:solidFill>
                <a:effectLst/>
                <a:latin typeface="Times New Roman" panose="02020603050405020304" pitchFamily="18" charset="0"/>
                <a:cs typeface="Times New Roman" panose="02020603050405020304" pitchFamily="18" charset="0"/>
              </a:rPr>
              <a:t>gray</a:t>
            </a:r>
            <a:r>
              <a:rPr lang="en-IN" sz="2400" dirty="0">
                <a:solidFill>
                  <a:srgbClr val="00B050"/>
                </a:solidFill>
                <a:effectLst/>
                <a:latin typeface="Times New Roman" panose="02020603050405020304" pitchFamily="18" charset="0"/>
                <a:cs typeface="Times New Roman" panose="02020603050405020304" pitchFamily="18" charset="0"/>
              </a:rPr>
              <a:t> matter to white matter </a:t>
            </a:r>
            <a:r>
              <a:rPr lang="en-IN" sz="2400" dirty="0">
                <a:effectLst/>
                <a:latin typeface="Times New Roman" panose="02020603050405020304" pitchFamily="18" charset="0"/>
                <a:cs typeface="Times New Roman" panose="02020603050405020304" pitchFamily="18" charset="0"/>
              </a:rPr>
              <a:t>in the </a:t>
            </a:r>
            <a:r>
              <a:rPr lang="en-IN" sz="2400" dirty="0">
                <a:solidFill>
                  <a:srgbClr val="00B050"/>
                </a:solidFill>
                <a:effectLst/>
                <a:latin typeface="Times New Roman" panose="02020603050405020304" pitchFamily="18" charset="0"/>
                <a:cs typeface="Times New Roman" panose="02020603050405020304" pitchFamily="18" charset="0"/>
              </a:rPr>
              <a:t>upper temporal lobe </a:t>
            </a:r>
            <a:r>
              <a:rPr lang="en-IN" sz="2400" dirty="0">
                <a:effectLst/>
                <a:latin typeface="Times New Roman" panose="02020603050405020304" pitchFamily="18" charset="0"/>
                <a:cs typeface="Times New Roman" panose="02020603050405020304" pitchFamily="18" charset="0"/>
              </a:rPr>
              <a:t>of </a:t>
            </a:r>
            <a:r>
              <a:rPr lang="en-IN" sz="2400" dirty="0" err="1">
                <a:effectLst/>
                <a:latin typeface="Times New Roman" panose="02020603050405020304" pitchFamily="18" charset="0"/>
                <a:cs typeface="Times New Roman" panose="02020603050405020304" pitchFamily="18" charset="0"/>
              </a:rPr>
              <a:t>pediatric</a:t>
            </a:r>
            <a:r>
              <a:rPr lang="en-IN" sz="2400" dirty="0">
                <a:effectLst/>
                <a:latin typeface="Times New Roman" panose="02020603050405020304" pitchFamily="18" charset="0"/>
                <a:cs typeface="Times New Roman" panose="02020603050405020304" pitchFamily="18" charset="0"/>
              </a:rPr>
              <a:t> patients of (GAD) and </a:t>
            </a:r>
            <a:r>
              <a:rPr lang="en-IN" sz="2400" dirty="0">
                <a:solidFill>
                  <a:srgbClr val="7030A0"/>
                </a:solidFill>
                <a:effectLst/>
                <a:latin typeface="Times New Roman" panose="02020603050405020304" pitchFamily="18" charset="0"/>
                <a:cs typeface="Times New Roman" panose="02020603050405020304" pitchFamily="18" charset="0"/>
              </a:rPr>
              <a:t>increased amygdala volume</a:t>
            </a:r>
            <a:r>
              <a:rPr lang="en-IN" sz="2400" dirty="0">
                <a:effectLst/>
                <a:latin typeface="Times New Roman" panose="02020603050405020304" pitchFamily="18" charset="0"/>
                <a:cs typeface="Times New Roman" panose="02020603050405020304" pitchFamily="18" charset="0"/>
              </a:rPr>
              <a:t>, which may correspond to the stress-induced </a:t>
            </a:r>
            <a:r>
              <a:rPr lang="en-IN" sz="2400" dirty="0" err="1">
                <a:effectLst/>
                <a:latin typeface="Times New Roman" panose="02020603050405020304" pitchFamily="18" charset="0"/>
                <a:cs typeface="Times New Roman" panose="02020603050405020304" pitchFamily="18" charset="0"/>
              </a:rPr>
              <a:t>amygdalar</a:t>
            </a:r>
            <a:r>
              <a:rPr lang="en-IN" sz="2400" dirty="0">
                <a:effectLst/>
                <a:latin typeface="Times New Roman" panose="02020603050405020304" pitchFamily="18" charset="0"/>
                <a:cs typeface="Times New Roman" panose="02020603050405020304" pitchFamily="18" charset="0"/>
              </a:rPr>
              <a:t> hypertrophy observed in laboratory animal studies </a:t>
            </a:r>
            <a:endParaRPr lang="en-IN" sz="2400" dirty="0">
              <a:latin typeface="Times New Roman" panose="02020603050405020304" pitchFamily="18" charset="0"/>
              <a:cs typeface="Times New Roman" panose="02020603050405020304" pitchFamily="18" charset="0"/>
            </a:endParaRPr>
          </a:p>
          <a:p>
            <a:r>
              <a:rPr lang="en-IN" sz="2400" dirty="0">
                <a:effectLst/>
                <a:latin typeface="Times New Roman" panose="02020603050405020304" pitchFamily="18" charset="0"/>
                <a:cs typeface="Times New Roman" panose="02020603050405020304" pitchFamily="18" charset="0"/>
              </a:rPr>
              <a:t>In functional imaging studies of adolescent patients who have GAD, </a:t>
            </a:r>
            <a:r>
              <a:rPr lang="en-IN" sz="2400" dirty="0">
                <a:solidFill>
                  <a:srgbClr val="FF0000"/>
                </a:solidFill>
                <a:effectLst/>
                <a:latin typeface="Times New Roman" panose="02020603050405020304" pitchFamily="18" charset="0"/>
                <a:cs typeface="Times New Roman" panose="02020603050405020304" pitchFamily="18" charset="0"/>
              </a:rPr>
              <a:t>resting </a:t>
            </a:r>
            <a:r>
              <a:rPr lang="en-IN" sz="2400" dirty="0" err="1">
                <a:solidFill>
                  <a:srgbClr val="FF0000"/>
                </a:solidFill>
                <a:effectLst/>
                <a:latin typeface="Times New Roman" panose="02020603050405020304" pitchFamily="18" charset="0"/>
                <a:cs typeface="Times New Roman" panose="02020603050405020304" pitchFamily="18" charset="0"/>
              </a:rPr>
              <a:t>vlPFC</a:t>
            </a:r>
            <a:r>
              <a:rPr lang="en-IN" sz="2400" dirty="0">
                <a:solidFill>
                  <a:srgbClr val="FF0000"/>
                </a:solidFill>
                <a:effectLst/>
                <a:latin typeface="Times New Roman" panose="02020603050405020304" pitchFamily="18" charset="0"/>
                <a:cs typeface="Times New Roman" panose="02020603050405020304" pitchFamily="18" charset="0"/>
              </a:rPr>
              <a:t> </a:t>
            </a:r>
            <a:r>
              <a:rPr lang="en-IN" sz="2400" dirty="0">
                <a:effectLst/>
                <a:latin typeface="Times New Roman" panose="02020603050405020304" pitchFamily="18" charset="0"/>
                <a:cs typeface="Times New Roman" panose="02020603050405020304" pitchFamily="18" charset="0"/>
              </a:rPr>
              <a:t>activity is </a:t>
            </a:r>
            <a:r>
              <a:rPr lang="en-IN" sz="2400" dirty="0">
                <a:solidFill>
                  <a:srgbClr val="FF0000"/>
                </a:solidFill>
                <a:effectLst/>
                <a:latin typeface="Times New Roman" panose="02020603050405020304" pitchFamily="18" charset="0"/>
                <a:cs typeface="Times New Roman" panose="02020603050405020304" pitchFamily="18" charset="0"/>
              </a:rPr>
              <a:t>elevated </a:t>
            </a:r>
            <a:r>
              <a:rPr lang="en-IN" sz="2400" dirty="0">
                <a:effectLst/>
                <a:latin typeface="Times New Roman" panose="02020603050405020304" pitchFamily="18" charset="0"/>
                <a:cs typeface="Times New Roman" panose="02020603050405020304" pitchFamily="18" charset="0"/>
              </a:rPr>
              <a:t>relative to healthy control subjects. Because the </a:t>
            </a:r>
            <a:r>
              <a:rPr lang="en-IN" sz="2400" dirty="0" err="1">
                <a:effectLst/>
                <a:latin typeface="Times New Roman" panose="02020603050405020304" pitchFamily="18" charset="0"/>
                <a:cs typeface="Times New Roman" panose="02020603050405020304" pitchFamily="18" charset="0"/>
              </a:rPr>
              <a:t>vlPFC</a:t>
            </a:r>
            <a:r>
              <a:rPr lang="en-IN" sz="2400" dirty="0">
                <a:effectLst/>
                <a:latin typeface="Times New Roman" panose="02020603050405020304" pitchFamily="18" charset="0"/>
                <a:cs typeface="Times New Roman" panose="02020603050405020304" pitchFamily="18" charset="0"/>
              </a:rPr>
              <a:t> activity correlates negatively with symptom severity, the elevation in </a:t>
            </a:r>
            <a:r>
              <a:rPr lang="en-IN" sz="2400" dirty="0" err="1">
                <a:effectLst/>
                <a:latin typeface="Times New Roman" panose="02020603050405020304" pitchFamily="18" charset="0"/>
                <a:cs typeface="Times New Roman" panose="02020603050405020304" pitchFamily="18" charset="0"/>
              </a:rPr>
              <a:t>vlPFC</a:t>
            </a:r>
            <a:r>
              <a:rPr lang="en-IN" sz="2400" dirty="0">
                <a:effectLst/>
                <a:latin typeface="Times New Roman" panose="02020603050405020304" pitchFamily="18" charset="0"/>
                <a:cs typeface="Times New Roman" panose="02020603050405020304" pitchFamily="18" charset="0"/>
              </a:rPr>
              <a:t> metabolism is interpreted as a compensatory response rather than an underlying cause of GAD. </a:t>
            </a:r>
            <a:endParaRPr lang="en-IN"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3412873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2300995-06E8-DAEB-A02F-A6A8DEFF933F}"/>
              </a:ext>
            </a:extLst>
          </p:cNvPr>
          <p:cNvSpPr>
            <a:spLocks noGrp="1"/>
          </p:cNvSpPr>
          <p:nvPr>
            <p:ph idx="1"/>
          </p:nvPr>
        </p:nvSpPr>
        <p:spPr>
          <a:xfrm>
            <a:off x="605118" y="833718"/>
            <a:ext cx="10520082" cy="5201322"/>
          </a:xfrm>
        </p:spPr>
        <p:txBody>
          <a:bodyPr>
            <a:noAutofit/>
          </a:bodyPr>
          <a:lstStyle/>
          <a:p>
            <a:r>
              <a:rPr lang="en-IN" sz="2400" dirty="0">
                <a:effectLst/>
                <a:latin typeface="Times New Roman" panose="02020603050405020304" pitchFamily="18" charset="0"/>
                <a:cs typeface="Times New Roman" panose="02020603050405020304" pitchFamily="18" charset="0"/>
              </a:rPr>
              <a:t>In response to viewing angry faces, adolescent patients who had GAD exhibited an elevated right amygdala response; this activation correlated positively with symptom severity. The overactivity in the right amygdala also was correlated negatively with activity in the right VLPFC.</a:t>
            </a:r>
          </a:p>
          <a:p>
            <a:pPr marL="0" indent="0">
              <a:buNone/>
            </a:pPr>
            <a:r>
              <a:rPr lang="en-IN" sz="2400" dirty="0">
                <a:effectLst/>
                <a:latin typeface="Times New Roman" panose="02020603050405020304" pitchFamily="18" charset="0"/>
                <a:cs typeface="Times New Roman" panose="02020603050405020304" pitchFamily="18" charset="0"/>
              </a:rPr>
              <a:t/>
            </a:r>
            <a:br>
              <a:rPr lang="en-IN" sz="2400" dirty="0">
                <a:effectLst/>
                <a:latin typeface="Times New Roman" panose="02020603050405020304" pitchFamily="18"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pic>
        <p:nvPicPr>
          <p:cNvPr id="2050" name="Picture 2" descr="PDF] Structural and functional neuroimaging studies in generalized anxiety  disorder: a systematic review | Semantic Scholar">
            <a:extLst>
              <a:ext uri="{FF2B5EF4-FFF2-40B4-BE49-F238E27FC236}">
                <a16:creationId xmlns="" xmlns:a16="http://schemas.microsoft.com/office/drawing/2014/main" id="{53BB23F5-3244-D861-94D6-569ED67178FA}"/>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05119" y="2480153"/>
            <a:ext cx="10655780" cy="390192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191950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46218CA-60BB-E86B-6606-F3DABEB5A38F}"/>
              </a:ext>
            </a:extLst>
          </p:cNvPr>
          <p:cNvSpPr>
            <a:spLocks noGrp="1"/>
          </p:cNvSpPr>
          <p:nvPr>
            <p:ph idx="1"/>
          </p:nvPr>
        </p:nvSpPr>
        <p:spPr>
          <a:xfrm>
            <a:off x="618565" y="591671"/>
            <a:ext cx="10506635" cy="5443369"/>
          </a:xfrm>
        </p:spPr>
        <p:txBody>
          <a:bodyPr>
            <a:noAutofit/>
          </a:bodyPr>
          <a:lstStyle/>
          <a:p>
            <a:r>
              <a:rPr lang="en-IN" sz="2400" dirty="0">
                <a:effectLst/>
                <a:latin typeface="Times New Roman" panose="02020603050405020304" pitchFamily="18" charset="0"/>
                <a:cs typeface="Times New Roman" panose="02020603050405020304" pitchFamily="18" charset="0"/>
              </a:rPr>
              <a:t>Because of observed hypermetabolism in the PFC of patients who have GAD, neuronal viability has been assessed in this region as measured by the </a:t>
            </a:r>
            <a:r>
              <a:rPr lang="en-IN" sz="2400" dirty="0">
                <a:solidFill>
                  <a:srgbClr val="FF0000"/>
                </a:solidFill>
                <a:effectLst/>
                <a:latin typeface="Times New Roman" panose="02020603050405020304" pitchFamily="18" charset="0"/>
                <a:cs typeface="Times New Roman" panose="02020603050405020304" pitchFamily="18" charset="0"/>
              </a:rPr>
              <a:t>ratio of N-</a:t>
            </a:r>
            <a:r>
              <a:rPr lang="en-IN" sz="2400" dirty="0" err="1">
                <a:solidFill>
                  <a:srgbClr val="FF0000"/>
                </a:solidFill>
                <a:effectLst/>
                <a:latin typeface="Times New Roman" panose="02020603050405020304" pitchFamily="18" charset="0"/>
                <a:cs typeface="Times New Roman" panose="02020603050405020304" pitchFamily="18" charset="0"/>
              </a:rPr>
              <a:t>acetylasparate</a:t>
            </a:r>
            <a:r>
              <a:rPr lang="en-IN" sz="2400" dirty="0">
                <a:solidFill>
                  <a:srgbClr val="FF0000"/>
                </a:solidFill>
                <a:effectLst/>
                <a:latin typeface="Times New Roman" panose="02020603050405020304" pitchFamily="18" charset="0"/>
                <a:cs typeface="Times New Roman" panose="02020603050405020304" pitchFamily="18" charset="0"/>
              </a:rPr>
              <a:t> to creatine</a:t>
            </a:r>
            <a:r>
              <a:rPr lang="en-IN" sz="2400" dirty="0">
                <a:effectLst/>
                <a:latin typeface="Times New Roman" panose="02020603050405020304" pitchFamily="18" charset="0"/>
                <a:cs typeface="Times New Roman" panose="02020603050405020304" pitchFamily="18" charset="0"/>
              </a:rPr>
              <a:t> using proton MRS, neuronal viability was increased in the </a:t>
            </a:r>
            <a:r>
              <a:rPr lang="en-IN" sz="2400" dirty="0">
                <a:solidFill>
                  <a:srgbClr val="00B050"/>
                </a:solidFill>
                <a:effectLst/>
                <a:latin typeface="Times New Roman" panose="02020603050405020304" pitchFamily="18" charset="0"/>
                <a:cs typeface="Times New Roman" panose="02020603050405020304" pitchFamily="18" charset="0"/>
              </a:rPr>
              <a:t>right dorsolateral PFC </a:t>
            </a:r>
            <a:r>
              <a:rPr lang="en-IN" sz="2400" dirty="0">
                <a:effectLst/>
                <a:latin typeface="Times New Roman" panose="02020603050405020304" pitchFamily="18" charset="0"/>
                <a:cs typeface="Times New Roman" panose="02020603050405020304" pitchFamily="18" charset="0"/>
              </a:rPr>
              <a:t>in those without early-life stress but was decreased in those who self-reported early-life trauma</a:t>
            </a:r>
          </a:p>
          <a:p>
            <a:endParaRPr lang="en-IN" sz="2400" dirty="0">
              <a:effectLst/>
              <a:latin typeface="Times New Roman" panose="02020603050405020304" pitchFamily="18" charset="0"/>
              <a:cs typeface="Times New Roman" panose="02020603050405020304" pitchFamily="18" charset="0"/>
            </a:endParaRPr>
          </a:p>
          <a:p>
            <a:r>
              <a:rPr lang="en-IN" sz="2400" dirty="0">
                <a:effectLst/>
                <a:latin typeface="Times New Roman" panose="02020603050405020304" pitchFamily="18" charset="0"/>
                <a:cs typeface="Times New Roman" panose="02020603050405020304" pitchFamily="18" charset="0"/>
              </a:rPr>
              <a:t>Functional brain imaging results obtained under resting conditions in patients who have GAD have tended to be inconsistent; provocative anxiety-inducing tasks have produced more robust and interpretable FMRI results.</a:t>
            </a:r>
          </a:p>
          <a:p>
            <a:r>
              <a:rPr lang="en-IN" sz="2400" dirty="0">
                <a:effectLst/>
                <a:latin typeface="Times New Roman" panose="02020603050405020304" pitchFamily="18" charset="0"/>
                <a:cs typeface="Times New Roman" panose="02020603050405020304" pitchFamily="18" charset="0"/>
              </a:rPr>
              <a:t>Many imaging studies of patients who have GAD show </a:t>
            </a:r>
            <a:r>
              <a:rPr lang="en-IN" sz="2400" dirty="0">
                <a:solidFill>
                  <a:srgbClr val="7030A0"/>
                </a:solidFill>
                <a:effectLst/>
                <a:latin typeface="Times New Roman" panose="02020603050405020304" pitchFamily="18" charset="0"/>
                <a:cs typeface="Times New Roman" panose="02020603050405020304" pitchFamily="18" charset="0"/>
              </a:rPr>
              <a:t>elevated amygdala and insula activation </a:t>
            </a:r>
            <a:r>
              <a:rPr lang="en-IN" sz="2400" dirty="0">
                <a:effectLst/>
                <a:latin typeface="Times New Roman" panose="02020603050405020304" pitchFamily="18" charset="0"/>
                <a:cs typeface="Times New Roman" panose="02020603050405020304" pitchFamily="18" charset="0"/>
              </a:rPr>
              <a:t>during negative emotional processing .</a:t>
            </a:r>
            <a:endParaRPr lang="en-IN"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884654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792A1C8-0F25-30EA-0541-0970F97A63A5}"/>
              </a:ext>
            </a:extLst>
          </p:cNvPr>
          <p:cNvSpPr>
            <a:spLocks noGrp="1"/>
          </p:cNvSpPr>
          <p:nvPr>
            <p:ph type="title"/>
          </p:nvPr>
        </p:nvSpPr>
        <p:spPr/>
        <p:txBody>
          <a:bodyPr>
            <a:noAutofit/>
          </a:bodyPr>
          <a:lstStyle/>
          <a:p>
            <a:pPr algn="ctr"/>
            <a:r>
              <a:rPr lang="en-IN" sz="4000" dirty="0">
                <a:effectLst/>
              </a:rPr>
              <a:t>Functional anatomy of normal and pathological anxiety </a:t>
            </a:r>
            <a:r>
              <a:rPr lang="en-IN" sz="4000" dirty="0"/>
              <a:t/>
            </a:r>
            <a:br>
              <a:rPr lang="en-IN" sz="4000" dirty="0"/>
            </a:br>
            <a:endParaRPr lang="en-US" sz="4000" dirty="0"/>
          </a:p>
        </p:txBody>
      </p:sp>
      <p:graphicFrame>
        <p:nvGraphicFramePr>
          <p:cNvPr id="4" name="Table 4">
            <a:extLst>
              <a:ext uri="{FF2B5EF4-FFF2-40B4-BE49-F238E27FC236}">
                <a16:creationId xmlns="" xmlns:a16="http://schemas.microsoft.com/office/drawing/2014/main" id="{A7005818-65B1-955D-17D4-08663F5CB9E6}"/>
              </a:ext>
            </a:extLst>
          </p:cNvPr>
          <p:cNvGraphicFramePr>
            <a:graphicFrameLocks noGrp="1"/>
          </p:cNvGraphicFramePr>
          <p:nvPr>
            <p:ph idx="1"/>
            <p:extLst>
              <p:ext uri="{D42A27DB-BD31-4B8C-83A1-F6EECF244321}">
                <p14:modId xmlns="" xmlns:p14="http://schemas.microsoft.com/office/powerpoint/2010/main" val="4198794923"/>
              </p:ext>
            </p:extLst>
          </p:nvPr>
        </p:nvGraphicFramePr>
        <p:xfrm>
          <a:off x="493486" y="2132080"/>
          <a:ext cx="11030857" cy="4389120"/>
        </p:xfrm>
        <a:graphic>
          <a:graphicData uri="http://schemas.openxmlformats.org/drawingml/2006/table">
            <a:tbl>
              <a:tblPr firstRow="1" bandRow="1">
                <a:tableStyleId>{1FECB4D8-DB02-4DC6-A0A2-4F2EBAE1DC90}</a:tableStyleId>
              </a:tblPr>
              <a:tblGrid>
                <a:gridCol w="3672114">
                  <a:extLst>
                    <a:ext uri="{9D8B030D-6E8A-4147-A177-3AD203B41FA5}">
                      <a16:colId xmlns="" xmlns:a16="http://schemas.microsoft.com/office/drawing/2014/main" val="309732441"/>
                    </a:ext>
                  </a:extLst>
                </a:gridCol>
                <a:gridCol w="7358743">
                  <a:extLst>
                    <a:ext uri="{9D8B030D-6E8A-4147-A177-3AD203B41FA5}">
                      <a16:colId xmlns="" xmlns:a16="http://schemas.microsoft.com/office/drawing/2014/main" val="41663325"/>
                    </a:ext>
                  </a:extLst>
                </a:gridCol>
              </a:tblGrid>
              <a:tr h="72439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1" kern="1200" dirty="0">
                          <a:solidFill>
                            <a:schemeClr val="lt1"/>
                          </a:solidFill>
                          <a:effectLst/>
                        </a:rPr>
                        <a:t>Anatomic Area</a:t>
                      </a:r>
                      <a:endParaRPr lang="en-US"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b="1" kern="1200" dirty="0">
                          <a:solidFill>
                            <a:schemeClr val="lt1"/>
                          </a:solidFill>
                          <a:effectLst/>
                        </a:rPr>
                        <a:t>Normal and Pathological Anxiety </a:t>
                      </a:r>
                      <a:endParaRPr lang="en-IN" sz="2400" dirty="0"/>
                    </a:p>
                    <a:p>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45201741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kern="1200" dirty="0">
                          <a:solidFill>
                            <a:schemeClr val="dk1"/>
                          </a:solidFill>
                          <a:effectLst/>
                        </a:rPr>
                        <a:t>Insular cortex </a:t>
                      </a:r>
                      <a:endParaRPr lang="en-IN" sz="2400" dirty="0"/>
                    </a:p>
                    <a:p>
                      <a:endParaRPr lang="en-US"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kern="1200" dirty="0">
                          <a:solidFill>
                            <a:schemeClr val="dk1"/>
                          </a:solidFill>
                          <a:effectLst/>
                        </a:rPr>
                        <a:t>Acute anxiety activates ventral insula </a:t>
                      </a:r>
                      <a:endParaRPr lang="en-IN" sz="2400" dirty="0"/>
                    </a:p>
                    <a:p>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265574465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kern="1200" dirty="0">
                          <a:solidFill>
                            <a:schemeClr val="dk1"/>
                          </a:solidFill>
                          <a:effectLst/>
                        </a:rPr>
                        <a:t>Cingulate cortex </a:t>
                      </a:r>
                      <a:endParaRPr lang="en-IN" sz="2400" dirty="0">
                        <a:effectLst/>
                      </a:endParaRPr>
                    </a:p>
                    <a:p>
                      <a:endParaRPr lang="en-US"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kern="1200" dirty="0">
                          <a:solidFill>
                            <a:schemeClr val="dk1"/>
                          </a:solidFill>
                          <a:effectLst/>
                        </a:rPr>
                        <a:t>Acute anxiety has no effect on ACC but deactivates the PCC </a:t>
                      </a:r>
                      <a:endParaRPr lang="en-IN" sz="2400" dirty="0">
                        <a:effectLst/>
                      </a:endParaRPr>
                    </a:p>
                    <a:p>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164759208"/>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kern="1200" dirty="0">
                          <a:solidFill>
                            <a:schemeClr val="dk1"/>
                          </a:solidFill>
                          <a:effectLst/>
                        </a:rPr>
                        <a:t>Amygdala </a:t>
                      </a:r>
                      <a:endParaRPr lang="en-IN" sz="2400" dirty="0">
                        <a:effectLst/>
                      </a:endParaRPr>
                    </a:p>
                    <a:p>
                      <a:endParaRPr lang="en-US" sz="2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400" kern="1200" dirty="0">
                          <a:solidFill>
                            <a:schemeClr val="dk1"/>
                          </a:solidFill>
                          <a:effectLst/>
                        </a:rPr>
                        <a:t>Not overactive at rest </a:t>
                      </a:r>
                    </a:p>
                    <a:p>
                      <a:pPr marL="0" marR="0" lvl="0" indent="0" algn="l" defTabSz="457200" rtl="0" eaLnBrk="1" fontAlgn="auto" latinLnBrk="0" hangingPunct="1">
                        <a:lnSpc>
                          <a:spcPct val="100000"/>
                        </a:lnSpc>
                        <a:spcBef>
                          <a:spcPts val="0"/>
                        </a:spcBef>
                        <a:spcAft>
                          <a:spcPts val="0"/>
                        </a:spcAft>
                        <a:buClrTx/>
                        <a:buSzTx/>
                        <a:buFontTx/>
                        <a:buNone/>
                        <a:tabLst/>
                        <a:defRPr/>
                      </a:pPr>
                      <a:r>
                        <a:rPr lang="en-IN" sz="2400" kern="1200" dirty="0">
                          <a:solidFill>
                            <a:schemeClr val="dk1"/>
                          </a:solidFill>
                          <a:effectLst/>
                        </a:rPr>
                        <a:t>Overactive during symptom provocation</a:t>
                      </a:r>
                      <a:br>
                        <a:rPr lang="en-IN" sz="2400" kern="1200" dirty="0">
                          <a:solidFill>
                            <a:schemeClr val="dk1"/>
                          </a:solidFill>
                          <a:effectLst/>
                        </a:rPr>
                      </a:br>
                      <a:r>
                        <a:rPr lang="en-IN" sz="2400" kern="1200" dirty="0">
                          <a:solidFill>
                            <a:schemeClr val="dk1"/>
                          </a:solidFill>
                          <a:effectLst/>
                        </a:rPr>
                        <a:t>Right amygdala most relevant to anxiety </a:t>
                      </a:r>
                      <a:endParaRPr lang="en-IN" sz="2400" dirty="0">
                        <a:effectLst/>
                      </a:endParaRPr>
                    </a:p>
                    <a:p>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960853615"/>
                  </a:ext>
                </a:extLst>
              </a:tr>
            </a:tbl>
          </a:graphicData>
        </a:graphic>
      </p:graphicFrame>
    </p:spTree>
    <p:extLst>
      <p:ext uri="{BB962C8B-B14F-4D97-AF65-F5344CB8AC3E}">
        <p14:creationId xmlns="" xmlns:p14="http://schemas.microsoft.com/office/powerpoint/2010/main" val="36952733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5B62F75-F029-7C78-4C41-7AB723F1811C}"/>
              </a:ext>
            </a:extLst>
          </p:cNvPr>
          <p:cNvSpPr>
            <a:spLocks noGrp="1"/>
          </p:cNvSpPr>
          <p:nvPr>
            <p:ph idx="1"/>
          </p:nvPr>
        </p:nvSpPr>
        <p:spPr>
          <a:xfrm>
            <a:off x="461897" y="420137"/>
            <a:ext cx="8206113" cy="5416475"/>
          </a:xfrm>
        </p:spPr>
        <p:txBody>
          <a:bodyPr>
            <a:noAutofit/>
          </a:bodyPr>
          <a:lstStyle/>
          <a:p>
            <a:r>
              <a:rPr lang="en-IN" sz="2400" dirty="0">
                <a:solidFill>
                  <a:srgbClr val="00B050"/>
                </a:solidFill>
                <a:effectLst/>
                <a:latin typeface="Times New Roman" panose="02020603050405020304" pitchFamily="18" charset="0"/>
                <a:cs typeface="Times New Roman" panose="02020603050405020304" pitchFamily="18" charset="0"/>
              </a:rPr>
              <a:t>SPECT </a:t>
            </a:r>
            <a:r>
              <a:rPr lang="en-IN" sz="2400" dirty="0">
                <a:effectLst/>
                <a:latin typeface="Times New Roman" panose="02020603050405020304" pitchFamily="18" charset="0"/>
                <a:cs typeface="Times New Roman" panose="02020603050405020304" pitchFamily="18" charset="0"/>
              </a:rPr>
              <a:t>identified </a:t>
            </a:r>
            <a:r>
              <a:rPr lang="en-IN" sz="2400" dirty="0">
                <a:solidFill>
                  <a:srgbClr val="FF0000"/>
                </a:solidFill>
                <a:effectLst/>
                <a:latin typeface="Times New Roman" panose="02020603050405020304" pitchFamily="18" charset="0"/>
                <a:cs typeface="Times New Roman" panose="02020603050405020304" pitchFamily="18" charset="0"/>
              </a:rPr>
              <a:t>lower metabolism in the left inferior parietal lobe </a:t>
            </a:r>
            <a:r>
              <a:rPr lang="en-IN" sz="2400" dirty="0">
                <a:effectLst/>
                <a:latin typeface="Times New Roman" panose="02020603050405020304" pitchFamily="18" charset="0"/>
                <a:cs typeface="Times New Roman" panose="02020603050405020304" pitchFamily="18" charset="0"/>
              </a:rPr>
              <a:t>and </a:t>
            </a:r>
            <a:r>
              <a:rPr lang="en-IN" sz="2400" dirty="0">
                <a:solidFill>
                  <a:srgbClr val="7030A0"/>
                </a:solidFill>
                <a:effectLst/>
                <a:latin typeface="Times New Roman" panose="02020603050405020304" pitchFamily="18" charset="0"/>
                <a:cs typeface="Times New Roman" panose="02020603050405020304" pitchFamily="18" charset="0"/>
              </a:rPr>
              <a:t>overall decreased bilateral </a:t>
            </a:r>
            <a:r>
              <a:rPr lang="en-IN" sz="2400" dirty="0">
                <a:effectLst/>
                <a:latin typeface="Times New Roman" panose="02020603050405020304" pitchFamily="18" charset="0"/>
                <a:cs typeface="Times New Roman" panose="02020603050405020304" pitchFamily="18" charset="0"/>
              </a:rPr>
              <a:t>cerebral blood flow </a:t>
            </a:r>
            <a:r>
              <a:rPr lang="en-IN" sz="2400" dirty="0">
                <a:solidFill>
                  <a:srgbClr val="7030A0"/>
                </a:solidFill>
                <a:effectLst/>
                <a:latin typeface="Times New Roman" panose="02020603050405020304" pitchFamily="18" charset="0"/>
                <a:cs typeface="Times New Roman" panose="02020603050405020304" pitchFamily="18" charset="0"/>
              </a:rPr>
              <a:t>(CBF) </a:t>
            </a:r>
            <a:r>
              <a:rPr lang="en-IN" sz="2400" dirty="0">
                <a:effectLst/>
                <a:latin typeface="Times New Roman" panose="02020603050405020304" pitchFamily="18" charset="0"/>
                <a:cs typeface="Times New Roman" panose="02020603050405020304" pitchFamily="18" charset="0"/>
              </a:rPr>
              <a:t>in patients who had PD as compared with control subjects, and this decrease corresponded with symptom severity.</a:t>
            </a:r>
            <a:br>
              <a:rPr lang="en-IN" sz="2400" dirty="0">
                <a:effectLst/>
                <a:latin typeface="Times New Roman" panose="02020603050405020304" pitchFamily="18"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a:p>
            <a:r>
              <a:rPr lang="en-IN" sz="2400" dirty="0">
                <a:effectLst/>
                <a:latin typeface="Times New Roman" panose="02020603050405020304" pitchFamily="18" charset="0"/>
                <a:cs typeface="Times New Roman" panose="02020603050405020304" pitchFamily="18" charset="0"/>
              </a:rPr>
              <a:t>Other studies, however, have demonstrated </a:t>
            </a:r>
            <a:r>
              <a:rPr lang="en-IN" sz="2400" dirty="0">
                <a:solidFill>
                  <a:srgbClr val="FF85DC"/>
                </a:solidFill>
                <a:effectLst/>
                <a:latin typeface="Times New Roman" panose="02020603050405020304" pitchFamily="18" charset="0"/>
                <a:cs typeface="Times New Roman" panose="02020603050405020304" pitchFamily="18" charset="0"/>
              </a:rPr>
              <a:t>elevated glucose uptake</a:t>
            </a:r>
            <a:r>
              <a:rPr lang="en-IN" sz="2400" dirty="0">
                <a:effectLst/>
                <a:latin typeface="Times New Roman" panose="02020603050405020304" pitchFamily="18" charset="0"/>
                <a:cs typeface="Times New Roman" panose="02020603050405020304" pitchFamily="18" charset="0"/>
              </a:rPr>
              <a:t> in the amygdala, hippocampus, thalamus, midbrain, caudal pons, medulla, and cerebellum as measured by PET. </a:t>
            </a:r>
          </a:p>
          <a:p>
            <a:r>
              <a:rPr lang="en-IN" sz="2400" dirty="0">
                <a:effectLst/>
                <a:latin typeface="Times New Roman" panose="02020603050405020304" pitchFamily="18" charset="0"/>
                <a:cs typeface="Times New Roman" panose="02020603050405020304" pitchFamily="18" charset="0"/>
              </a:rPr>
              <a:t>These elevations normalize after successful pharmacological or behavioral therapy, suggesting that the increased glucose uptake in these regions is state dependent.</a:t>
            </a:r>
          </a:p>
          <a:p>
            <a:r>
              <a:rPr lang="en-IN" sz="2400" dirty="0">
                <a:effectLst/>
                <a:latin typeface="Times New Roman" panose="02020603050405020304" pitchFamily="18" charset="0"/>
                <a:cs typeface="Times New Roman" panose="02020603050405020304" pitchFamily="18" charset="0"/>
              </a:rPr>
              <a:t> Patients who had PD had decreased frontal activity bilaterally but increased activity in the right medial and superior frontal lobe in SPECT studies. Interestingly, the CBF asymmetry and shift to the right hemisphere correlated with disorder severity in individual patients.</a:t>
            </a:r>
            <a:endParaRPr lang="en-IN" sz="2400"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pic>
        <p:nvPicPr>
          <p:cNvPr id="3074" name="Picture 2" descr="Anxiety – Mind Spect">
            <a:extLst>
              <a:ext uri="{FF2B5EF4-FFF2-40B4-BE49-F238E27FC236}">
                <a16:creationId xmlns="" xmlns:a16="http://schemas.microsoft.com/office/drawing/2014/main" id="{45B78271-E265-1449-C76B-B52E767CCC91}"/>
              </a:ext>
            </a:extLst>
          </p:cNvPr>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2799" t="3495" r="11682" b="8272"/>
          <a:stretch/>
        </p:blipFill>
        <p:spPr bwMode="auto">
          <a:xfrm>
            <a:off x="8855901" y="420138"/>
            <a:ext cx="3043825" cy="584287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740469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273E9A-A7B3-6650-D8AD-2601D911363A}"/>
              </a:ext>
            </a:extLst>
          </p:cNvPr>
          <p:cNvSpPr>
            <a:spLocks noGrp="1"/>
          </p:cNvSpPr>
          <p:nvPr>
            <p:ph type="title"/>
          </p:nvPr>
        </p:nvSpPr>
        <p:spPr/>
        <p:txBody>
          <a:bodyPr/>
          <a:lstStyle/>
          <a:p>
            <a:pPr algn="ctr"/>
            <a:r>
              <a:rPr lang="en-US" dirty="0"/>
              <a:t>SUMMARY</a:t>
            </a:r>
          </a:p>
        </p:txBody>
      </p:sp>
      <p:sp>
        <p:nvSpPr>
          <p:cNvPr id="3" name="Content Placeholder 2">
            <a:extLst>
              <a:ext uri="{FF2B5EF4-FFF2-40B4-BE49-F238E27FC236}">
                <a16:creationId xmlns="" xmlns:a16="http://schemas.microsoft.com/office/drawing/2014/main" id="{9F935130-D8A3-A524-1F4F-D4269E71C90B}"/>
              </a:ext>
            </a:extLst>
          </p:cNvPr>
          <p:cNvSpPr>
            <a:spLocks noGrp="1"/>
          </p:cNvSpPr>
          <p:nvPr>
            <p:ph idx="1"/>
          </p:nvPr>
        </p:nvSpPr>
        <p:spPr/>
        <p:txBody>
          <a:bodyPr>
            <a:normAutofit/>
          </a:bodyPr>
          <a:lstStyle/>
          <a:p>
            <a:r>
              <a:rPr lang="en-IN" sz="2400" dirty="0">
                <a:latin typeface="Times New Roman" panose="02020603050405020304" pitchFamily="18" charset="0"/>
                <a:cs typeface="Times New Roman" panose="02020603050405020304" pitchFamily="18" charset="0"/>
              </a:rPr>
              <a:t>The biological bases of fear and anxiety are now recognized, and the major brain structures and neuronal circuits involved in emotional information processing and behavior are delineated. </a:t>
            </a:r>
          </a:p>
          <a:p>
            <a:r>
              <a:rPr lang="en-IN" sz="2400" dirty="0">
                <a:latin typeface="Times New Roman" panose="02020603050405020304" pitchFamily="18" charset="0"/>
                <a:cs typeface="Times New Roman" panose="02020603050405020304" pitchFamily="18" charset="0"/>
              </a:rPr>
              <a:t>Emotional and cognitive processes cannot be dissociated, even when considering such a basic emotion as fear.</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2801828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ght or Flight Response">
            <a:extLst>
              <a:ext uri="{FF2B5EF4-FFF2-40B4-BE49-F238E27FC236}">
                <a16:creationId xmlns="" xmlns:a16="http://schemas.microsoft.com/office/drawing/2014/main" id="{F55EDC4F-9869-E79B-126A-C651904F827B}"/>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206750" y="0"/>
            <a:ext cx="5776913"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489364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04ED625-7276-3B0A-6F1F-82C428A77C23}"/>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 xmlns:a16="http://schemas.microsoft.com/office/drawing/2014/main" id="{0AEAF3BA-8073-0297-E033-4B72D78723E2}"/>
              </a:ext>
            </a:extLst>
          </p:cNvPr>
          <p:cNvSpPr>
            <a:spLocks noGrp="1"/>
          </p:cNvSpPr>
          <p:nvPr>
            <p:ph idx="1"/>
          </p:nvPr>
        </p:nvSpPr>
        <p:spPr>
          <a:xfrm>
            <a:off x="682906" y="2103120"/>
            <a:ext cx="11100122" cy="4112286"/>
          </a:xfrm>
        </p:spPr>
        <p:txBody>
          <a:bodyPr>
            <a:noAutofit/>
          </a:bodyPr>
          <a:lstStyle/>
          <a:p>
            <a:pPr marL="457200" indent="-457200">
              <a:buFont typeface="+mj-lt"/>
              <a:buAutoNum type="arabicPeriod"/>
            </a:pPr>
            <a:r>
              <a:rPr lang="en-IN" sz="2400" b="0" i="0" dirty="0">
                <a:effectLst/>
                <a:latin typeface="Times New Roman" panose="02020603050405020304" pitchFamily="18" charset="0"/>
                <a:cs typeface="Times New Roman" panose="02020603050405020304" pitchFamily="18" charset="0"/>
              </a:rPr>
              <a:t>Hollander E, Liebowitz MR, Gorman JM, Cohen B, </a:t>
            </a:r>
            <a:r>
              <a:rPr lang="en-IN" sz="2400" b="0" i="0" dirty="0" err="1">
                <a:effectLst/>
                <a:latin typeface="Times New Roman" panose="02020603050405020304" pitchFamily="18" charset="0"/>
                <a:cs typeface="Times New Roman" panose="02020603050405020304" pitchFamily="18" charset="0"/>
              </a:rPr>
              <a:t>Fyer</a:t>
            </a:r>
            <a:r>
              <a:rPr lang="en-IN" sz="2400" b="0" i="0" dirty="0">
                <a:effectLst/>
                <a:latin typeface="Times New Roman" panose="02020603050405020304" pitchFamily="18" charset="0"/>
                <a:cs typeface="Times New Roman" panose="02020603050405020304" pitchFamily="18" charset="0"/>
              </a:rPr>
              <a:t> A, Klein DF. Cortisol and Sodium Lactate—Induced Panic. </a:t>
            </a:r>
            <a:r>
              <a:rPr lang="en-IN" sz="2400" b="0" i="1" dirty="0">
                <a:effectLst/>
                <a:latin typeface="Times New Roman" panose="02020603050405020304" pitchFamily="18" charset="0"/>
                <a:cs typeface="Times New Roman" panose="02020603050405020304" pitchFamily="18" charset="0"/>
              </a:rPr>
              <a:t>Arch Gen Psychiatry.</a:t>
            </a:r>
            <a:r>
              <a:rPr lang="en-IN" sz="2400" b="0" i="0" dirty="0">
                <a:effectLst/>
                <a:latin typeface="Times New Roman" panose="02020603050405020304" pitchFamily="18" charset="0"/>
                <a:cs typeface="Times New Roman" panose="02020603050405020304" pitchFamily="18" charset="0"/>
              </a:rPr>
              <a:t> 1989;46(2):135–140.</a:t>
            </a:r>
            <a:r>
              <a:rPr lang="en-IN" sz="2400" dirty="0">
                <a:latin typeface="Times New Roman" panose="02020603050405020304" pitchFamily="18" charset="0"/>
                <a:cs typeface="Times New Roman" panose="02020603050405020304" pitchFamily="18" charset="0"/>
              </a:rPr>
              <a:t> </a:t>
            </a:r>
          </a:p>
          <a:p>
            <a:pPr marL="457200" indent="-457200">
              <a:buFont typeface="+mj-lt"/>
              <a:buAutoNum type="arabicPeriod"/>
            </a:pPr>
            <a:r>
              <a:rPr lang="en-IN" sz="2400" b="0" i="0" dirty="0" err="1">
                <a:effectLst/>
                <a:latin typeface="Times New Roman" panose="02020603050405020304" pitchFamily="18" charset="0"/>
                <a:cs typeface="Times New Roman" panose="02020603050405020304" pitchFamily="18" charset="0"/>
              </a:rPr>
              <a:t>Margraf</a:t>
            </a:r>
            <a:r>
              <a:rPr lang="en-IN" sz="2400" b="0" i="0" dirty="0">
                <a:effectLst/>
                <a:latin typeface="Times New Roman" panose="02020603050405020304" pitchFamily="18" charset="0"/>
                <a:cs typeface="Times New Roman" panose="02020603050405020304" pitchFamily="18" charset="0"/>
              </a:rPr>
              <a:t> J, Ehlers A, Roth WT. Sodium lactate infusions and panic attacks: a review and critique. </a:t>
            </a:r>
            <a:r>
              <a:rPr lang="en-IN" sz="2400" b="0" i="0" dirty="0" err="1">
                <a:effectLst/>
                <a:latin typeface="Times New Roman" panose="02020603050405020304" pitchFamily="18" charset="0"/>
                <a:cs typeface="Times New Roman" panose="02020603050405020304" pitchFamily="18" charset="0"/>
              </a:rPr>
              <a:t>Psychosom</a:t>
            </a:r>
            <a:r>
              <a:rPr lang="en-IN" sz="2400" b="0" i="0" dirty="0">
                <a:effectLst/>
                <a:latin typeface="Times New Roman" panose="02020603050405020304" pitchFamily="18" charset="0"/>
                <a:cs typeface="Times New Roman" panose="02020603050405020304" pitchFamily="18" charset="0"/>
              </a:rPr>
              <a:t> Med. 1986 Jan-Feb;48(1-2):23-51.</a:t>
            </a:r>
          </a:p>
          <a:p>
            <a:pPr marL="457200" indent="-457200">
              <a:buFont typeface="+mj-lt"/>
              <a:buAutoNum type="arabicPeriod"/>
            </a:pPr>
            <a:r>
              <a:rPr lang="en-IN" sz="2400" b="0" i="0" dirty="0">
                <a:effectLst/>
                <a:latin typeface="Times New Roman" panose="02020603050405020304" pitchFamily="18" charset="0"/>
                <a:cs typeface="Times New Roman" panose="02020603050405020304" pitchFamily="18" charset="0"/>
              </a:rPr>
              <a:t>Campos AC, </a:t>
            </a:r>
            <a:r>
              <a:rPr lang="en-IN" sz="2400" b="0" i="0" dirty="0" err="1">
                <a:effectLst/>
                <a:latin typeface="Times New Roman" panose="02020603050405020304" pitchFamily="18" charset="0"/>
                <a:cs typeface="Times New Roman" panose="02020603050405020304" pitchFamily="18" charset="0"/>
              </a:rPr>
              <a:t>Fogaça</a:t>
            </a:r>
            <a:r>
              <a:rPr lang="en-IN" sz="2400" b="0" i="0" dirty="0">
                <a:effectLst/>
                <a:latin typeface="Times New Roman" panose="02020603050405020304" pitchFamily="18" charset="0"/>
                <a:cs typeface="Times New Roman" panose="02020603050405020304" pitchFamily="18" charset="0"/>
              </a:rPr>
              <a:t> MV, Aguiar DC, Guimaraes FS. Animal models of anxiety disorders and stress. Brazilian Journal of Psychiatry. 2013;35:S101-11. </a:t>
            </a:r>
          </a:p>
          <a:p>
            <a:pPr marL="457200" indent="-457200">
              <a:buFont typeface="+mj-lt"/>
              <a:buAutoNum type="arabicPeriod"/>
            </a:pPr>
            <a:r>
              <a:rPr lang="en-IN" sz="2400" b="0" i="0" dirty="0" err="1">
                <a:effectLst/>
                <a:latin typeface="Times New Roman" panose="02020603050405020304" pitchFamily="18" charset="0"/>
                <a:cs typeface="Times New Roman" panose="02020603050405020304" pitchFamily="18" charset="0"/>
              </a:rPr>
              <a:t>Steimer</a:t>
            </a:r>
            <a:r>
              <a:rPr lang="en-IN" sz="2400" b="0" i="0" dirty="0">
                <a:effectLst/>
                <a:latin typeface="Times New Roman" panose="02020603050405020304" pitchFamily="18" charset="0"/>
                <a:cs typeface="Times New Roman" panose="02020603050405020304" pitchFamily="18" charset="0"/>
              </a:rPr>
              <a:t> T. The biology of fear-and anxiety-related behaviors. Dialogues in clinical neuroscience. 2002 Sep 30;4(3):231-49.</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Gray JA. The Neuropsychology of Anxiety. An Enquiry into the Functions of the </a:t>
            </a:r>
            <a:r>
              <a:rPr lang="en-IN" sz="2400" dirty="0" err="1">
                <a:latin typeface="Times New Roman" panose="02020603050405020304" pitchFamily="18" charset="0"/>
                <a:cs typeface="Times New Roman" panose="02020603050405020304" pitchFamily="18" charset="0"/>
              </a:rPr>
              <a:t>Septo</a:t>
            </a:r>
            <a:r>
              <a:rPr lang="en-IN" sz="2400" dirty="0">
                <a:latin typeface="Times New Roman" panose="02020603050405020304" pitchFamily="18" charset="0"/>
                <a:cs typeface="Times New Roman" panose="02020603050405020304" pitchFamily="18" charset="0"/>
              </a:rPr>
              <a:t>-hippocampal System. Oxford, UK: Clarendon Press; 1987.</a:t>
            </a:r>
            <a:endParaRPr lang="en-GB" sz="2400" b="0"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8139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FC24A64-2E53-43C3-0CE0-54A87BFC6BEC}"/>
              </a:ext>
            </a:extLst>
          </p:cNvPr>
          <p:cNvSpPr>
            <a:spLocks noGrp="1"/>
          </p:cNvSpPr>
          <p:nvPr>
            <p:ph idx="1"/>
          </p:nvPr>
        </p:nvSpPr>
        <p:spPr>
          <a:xfrm>
            <a:off x="1066800" y="902368"/>
            <a:ext cx="10058400" cy="5132672"/>
          </a:xfrm>
        </p:spPr>
        <p:txBody>
          <a:bodyPr>
            <a:normAutofit/>
          </a:bodyPr>
          <a:lstStyle/>
          <a:p>
            <a:pPr marL="457200" indent="-457200">
              <a:buFont typeface="+mj-lt"/>
              <a:buAutoNum type="arabicPeriod" startAt="6"/>
            </a:pPr>
            <a:r>
              <a:rPr lang="en-IN" sz="2400" b="0" i="0" dirty="0">
                <a:solidFill>
                  <a:srgbClr val="222222"/>
                </a:solidFill>
                <a:effectLst/>
                <a:latin typeface="Times New Roman" panose="02020603050405020304" pitchFamily="18" charset="0"/>
                <a:cs typeface="Times New Roman" panose="02020603050405020304" pitchFamily="18" charset="0"/>
              </a:rPr>
              <a:t>Martin EI, Ressler KJ, Binder E, </a:t>
            </a:r>
            <a:r>
              <a:rPr lang="en-IN" sz="2400" b="0" i="0" dirty="0" err="1">
                <a:solidFill>
                  <a:srgbClr val="222222"/>
                </a:solidFill>
                <a:effectLst/>
                <a:latin typeface="Times New Roman" panose="02020603050405020304" pitchFamily="18" charset="0"/>
                <a:cs typeface="Times New Roman" panose="02020603050405020304" pitchFamily="18" charset="0"/>
              </a:rPr>
              <a:t>Nemeroff</a:t>
            </a:r>
            <a:r>
              <a:rPr lang="en-IN" sz="2400" b="0" i="0" dirty="0">
                <a:solidFill>
                  <a:srgbClr val="222222"/>
                </a:solidFill>
                <a:effectLst/>
                <a:latin typeface="Times New Roman" panose="02020603050405020304" pitchFamily="18" charset="0"/>
                <a:cs typeface="Times New Roman" panose="02020603050405020304" pitchFamily="18" charset="0"/>
              </a:rPr>
              <a:t> CB. The neurobiology of anxiety disorders: brain imaging, genetics, and </a:t>
            </a:r>
            <a:r>
              <a:rPr lang="en-IN" sz="2400" b="0" i="0" dirty="0" err="1">
                <a:solidFill>
                  <a:srgbClr val="222222"/>
                </a:solidFill>
                <a:effectLst/>
                <a:latin typeface="Times New Roman" panose="02020603050405020304" pitchFamily="18" charset="0"/>
                <a:cs typeface="Times New Roman" panose="02020603050405020304" pitchFamily="18" charset="0"/>
              </a:rPr>
              <a:t>psychoneuroendocrinology</a:t>
            </a:r>
            <a:r>
              <a:rPr lang="en-IN" sz="2400" b="0" i="0" dirty="0">
                <a:solidFill>
                  <a:srgbClr val="222222"/>
                </a:solidFill>
                <a:effectLst/>
                <a:latin typeface="Times New Roman" panose="02020603050405020304" pitchFamily="18" charset="0"/>
                <a:cs typeface="Times New Roman" panose="02020603050405020304" pitchFamily="18" charset="0"/>
              </a:rPr>
              <a:t>. Psychiatric Clinics. 2009 Sep 1;32(3):549-75.</a:t>
            </a:r>
            <a:endParaRPr lang="en-GB" sz="2400" dirty="0">
              <a:latin typeface="Times New Roman" panose="02020603050405020304" pitchFamily="18" charset="0"/>
              <a:cs typeface="Times New Roman" panose="02020603050405020304" pitchFamily="18" charset="0"/>
            </a:endParaRPr>
          </a:p>
          <a:p>
            <a:pPr marL="457200" indent="-457200">
              <a:buFont typeface="+mj-lt"/>
              <a:buAutoNum type="arabicPeriod" startAt="6"/>
            </a:pPr>
            <a:r>
              <a:rPr lang="en-GB" sz="2400" dirty="0">
                <a:latin typeface="Times New Roman" panose="02020603050405020304" pitchFamily="18" charset="0"/>
                <a:cs typeface="Times New Roman" panose="02020603050405020304" pitchFamily="18" charset="0"/>
              </a:rPr>
              <a:t>Kaplan and </a:t>
            </a:r>
            <a:r>
              <a:rPr lang="en-GB" sz="2400" dirty="0" err="1">
                <a:latin typeface="Times New Roman" panose="02020603050405020304" pitchFamily="18" charset="0"/>
                <a:cs typeface="Times New Roman" panose="02020603050405020304" pitchFamily="18" charset="0"/>
              </a:rPr>
              <a:t>sadocks</a:t>
            </a:r>
            <a:r>
              <a:rPr lang="en-GB" sz="2400" dirty="0">
                <a:latin typeface="Times New Roman" panose="02020603050405020304" pitchFamily="18" charset="0"/>
                <a:cs typeface="Times New Roman" panose="02020603050405020304" pitchFamily="18" charset="0"/>
              </a:rPr>
              <a:t> Comprehensive textbook of Psychiatry:10th edition vol 1,New </a:t>
            </a:r>
            <a:r>
              <a:rPr lang="en-GB" sz="2400" dirty="0" err="1">
                <a:latin typeface="Times New Roman" panose="02020603050405020304" pitchFamily="18" charset="0"/>
                <a:cs typeface="Times New Roman" panose="02020603050405020304" pitchFamily="18" charset="0"/>
              </a:rPr>
              <a:t>York:Lippincott</a:t>
            </a:r>
            <a:r>
              <a:rPr lang="en-GB" sz="2400" dirty="0">
                <a:latin typeface="Times New Roman" panose="02020603050405020304" pitchFamily="18" charset="0"/>
                <a:cs typeface="Times New Roman" panose="02020603050405020304" pitchFamily="18" charset="0"/>
              </a:rPr>
              <a:t> and Williams.</a:t>
            </a:r>
          </a:p>
          <a:p>
            <a:pPr marL="457200" indent="-457200">
              <a:buFont typeface="+mj-lt"/>
              <a:buAutoNum type="arabicPeriod" startAt="6"/>
            </a:pPr>
            <a:r>
              <a:rPr lang="en-GB" sz="2400" dirty="0">
                <a:latin typeface="Times New Roman" panose="02020603050405020304" pitchFamily="18" charset="0"/>
                <a:cs typeface="Times New Roman" panose="02020603050405020304" pitchFamily="18" charset="0"/>
              </a:rPr>
              <a:t>Sadock BJ, Sadock VA. Kaplan and Sadock’s Synopsis of Psychiatry. 10th  ed. New York: Lippincott and Williams; 2007. </a:t>
            </a: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startAt="6"/>
            </a:pPr>
            <a:r>
              <a:rPr lang="en-IN" sz="2400" b="0" i="0" dirty="0">
                <a:effectLst/>
                <a:latin typeface="Times New Roman" panose="02020603050405020304" pitchFamily="18" charset="0"/>
                <a:cs typeface="Times New Roman" panose="02020603050405020304" pitchFamily="18" charset="0"/>
              </a:rPr>
              <a:t>Stahl SM, Grady MM. Stahl's illustrated anxiety, stress, and PTSD. Cambridge University Press; 2010 May 7,chapter 1 page 1-23</a:t>
            </a: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startAt="6"/>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9776402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065972AA-A9C7-A527-66DE-4490C4016DA6}"/>
              </a:ext>
            </a:extLst>
          </p:cNvPr>
          <p:cNvSpPr>
            <a:spLocks noGrp="1"/>
          </p:cNvSpPr>
          <p:nvPr>
            <p:ph type="title"/>
          </p:nvPr>
        </p:nvSpPr>
        <p:spPr>
          <a:xfrm>
            <a:off x="1436301" y="2661469"/>
            <a:ext cx="9070848" cy="2587752"/>
          </a:xfrm>
        </p:spPr>
        <p:txBody>
          <a:bodyPr/>
          <a:lstStyle/>
          <a:p>
            <a:r>
              <a:rPr lang="en-US" sz="11500" dirty="0"/>
              <a:t>THANK YOU</a:t>
            </a:r>
          </a:p>
        </p:txBody>
      </p:sp>
      <p:pic>
        <p:nvPicPr>
          <p:cNvPr id="4098" name="Picture 2" descr="Anxiety: Causes, Symptoms And Treatment | Netmeds">
            <a:extLst>
              <a:ext uri="{FF2B5EF4-FFF2-40B4-BE49-F238E27FC236}">
                <a16:creationId xmlns="" xmlns:a16="http://schemas.microsoft.com/office/drawing/2014/main" id="{A77E2109-A62A-1BD7-A2CD-B42BCDF96B05}"/>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950200" y="101176"/>
            <a:ext cx="4064551" cy="301520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8511084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Times New Roman-Arial">
      <a:maj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{480AD111-5D51-EB40-87A6-25B645DAA207}tf10001067_mac</Template>
  <TotalTime>11339</TotalTime>
  <Words>3002</Words>
  <Application>Microsoft Office PowerPoint</Application>
  <PresentationFormat>Custom</PresentationFormat>
  <Paragraphs>240</Paragraphs>
  <Slides>48</Slides>
  <Notes>4</Notes>
  <HiddenSlides>1</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Savon</vt:lpstr>
      <vt:lpstr>BIOLOGICAL BASIS OF ANXIETY </vt:lpstr>
      <vt:lpstr>CONTENTS</vt:lpstr>
      <vt:lpstr>What is Anxiety?  </vt:lpstr>
      <vt:lpstr>Slide 4</vt:lpstr>
      <vt:lpstr>Slide 5</vt:lpstr>
      <vt:lpstr>Anxiety vs. Fear</vt:lpstr>
      <vt:lpstr>Prevalence </vt:lpstr>
      <vt:lpstr>Psychological aspect</vt:lpstr>
      <vt:lpstr>Slide 9</vt:lpstr>
      <vt:lpstr>Various experiments</vt:lpstr>
      <vt:lpstr>Slide 11</vt:lpstr>
      <vt:lpstr>Slide 12</vt:lpstr>
      <vt:lpstr>Animal models</vt:lpstr>
      <vt:lpstr>Slide 14</vt:lpstr>
      <vt:lpstr>Studies of Inheritance Patterns.</vt:lpstr>
      <vt:lpstr>Environmental influences</vt:lpstr>
      <vt:lpstr>Slide 17</vt:lpstr>
      <vt:lpstr>Functional Anatomy  </vt:lpstr>
      <vt:lpstr>Slide 19</vt:lpstr>
      <vt:lpstr>Slide 20</vt:lpstr>
      <vt:lpstr>Slide 21</vt:lpstr>
      <vt:lpstr>Slide 22</vt:lpstr>
      <vt:lpstr>The Amygdala’s Role in Fear and Anxiety  </vt:lpstr>
      <vt:lpstr>The Amygdala and the Feeling of Fear  </vt:lpstr>
      <vt:lpstr>The Amygdala and the Physiology of Fear: Endocrine Output  </vt:lpstr>
      <vt:lpstr>Slide 26</vt:lpstr>
      <vt:lpstr>The Amygdala and the Physiology of Fear: Autonomic Output  </vt:lpstr>
      <vt:lpstr>The amygdala and social behavior and phobia</vt:lpstr>
      <vt:lpstr>Slide 29</vt:lpstr>
      <vt:lpstr>Neurochemical and hormonal Systems</vt:lpstr>
      <vt:lpstr>Slide 31</vt:lpstr>
      <vt:lpstr>Neurochemical Systems Involved in Anxiety Disorders </vt:lpstr>
      <vt:lpstr>Slide 33</vt:lpstr>
      <vt:lpstr>Slide 34</vt:lpstr>
      <vt:lpstr>Slide 35</vt:lpstr>
      <vt:lpstr>Slide 36</vt:lpstr>
      <vt:lpstr>Slide 37</vt:lpstr>
      <vt:lpstr>Neuroimaging Findings</vt:lpstr>
      <vt:lpstr>Neuroimaging Findings in Patients who Have Generalized Anxiety Disorder  </vt:lpstr>
      <vt:lpstr>Slide 40</vt:lpstr>
      <vt:lpstr>Slide 41</vt:lpstr>
      <vt:lpstr>Functional anatomy of normal and pathological anxiety  </vt:lpstr>
      <vt:lpstr>Slide 43</vt:lpstr>
      <vt:lpstr>SUMMARY</vt:lpstr>
      <vt:lpstr>Slide 45</vt:lpstr>
      <vt:lpstr>REFERENCES</vt:lpstr>
      <vt:lpstr>Slide 47</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BIOLOGICAL BASIS OF ANXIETY DISORDERS</dc:title>
  <dc:creator>Microsoft Office User</dc:creator>
  <cp:lastModifiedBy>Lenovo</cp:lastModifiedBy>
  <cp:revision>15</cp:revision>
  <dcterms:created xsi:type="dcterms:W3CDTF">2024-02-29T19:05:54Z</dcterms:created>
  <dcterms:modified xsi:type="dcterms:W3CDTF">2024-07-16T03:09:57Z</dcterms:modified>
</cp:coreProperties>
</file>