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sldIdLst>
    <p:sldId id="256" r:id="rId2"/>
    <p:sldId id="273" r:id="rId3"/>
    <p:sldId id="257" r:id="rId4"/>
    <p:sldId id="258" r:id="rId5"/>
    <p:sldId id="267" r:id="rId6"/>
    <p:sldId id="268" r:id="rId7"/>
    <p:sldId id="325" r:id="rId8"/>
    <p:sldId id="259" r:id="rId9"/>
    <p:sldId id="328" r:id="rId10"/>
    <p:sldId id="329" r:id="rId11"/>
    <p:sldId id="330" r:id="rId12"/>
    <p:sldId id="331" r:id="rId13"/>
    <p:sldId id="334" r:id="rId14"/>
    <p:sldId id="332" r:id="rId15"/>
    <p:sldId id="333" r:id="rId16"/>
    <p:sldId id="335" r:id="rId17"/>
    <p:sldId id="261" r:id="rId18"/>
    <p:sldId id="260" r:id="rId19"/>
    <p:sldId id="262" r:id="rId20"/>
    <p:sldId id="263" r:id="rId21"/>
    <p:sldId id="264" r:id="rId22"/>
    <p:sldId id="283" r:id="rId23"/>
    <p:sldId id="284" r:id="rId24"/>
    <p:sldId id="336" r:id="rId25"/>
    <p:sldId id="339" r:id="rId26"/>
    <p:sldId id="265" r:id="rId27"/>
    <p:sldId id="266" r:id="rId28"/>
    <p:sldId id="281" r:id="rId29"/>
    <p:sldId id="282" r:id="rId30"/>
    <p:sldId id="269" r:id="rId31"/>
    <p:sldId id="270" r:id="rId32"/>
    <p:sldId id="326" r:id="rId33"/>
    <p:sldId id="271" r:id="rId34"/>
    <p:sldId id="272" r:id="rId35"/>
    <p:sldId id="274" r:id="rId36"/>
    <p:sldId id="275" r:id="rId37"/>
    <p:sldId id="276" r:id="rId38"/>
    <p:sldId id="277" r:id="rId39"/>
    <p:sldId id="278" r:id="rId40"/>
    <p:sldId id="279" r:id="rId41"/>
    <p:sldId id="327" r:id="rId42"/>
    <p:sldId id="280"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24" r:id="rId69"/>
    <p:sldId id="310" r:id="rId70"/>
    <p:sldId id="311" r:id="rId71"/>
    <p:sldId id="312" r:id="rId72"/>
    <p:sldId id="313" r:id="rId73"/>
    <p:sldId id="314" r:id="rId74"/>
    <p:sldId id="316" r:id="rId75"/>
    <p:sldId id="317" r:id="rId76"/>
    <p:sldId id="318" r:id="rId77"/>
    <p:sldId id="320" r:id="rId78"/>
    <p:sldId id="340" r:id="rId79"/>
    <p:sldId id="341" r:id="rId80"/>
    <p:sldId id="342" r:id="rId81"/>
    <p:sldId id="343" r:id="rId82"/>
    <p:sldId id="344" r:id="rId83"/>
    <p:sldId id="345" r:id="rId84"/>
    <p:sldId id="346" r:id="rId85"/>
    <p:sldId id="319" r:id="rId86"/>
    <p:sldId id="321" r:id="rId87"/>
    <p:sldId id="322" r:id="rId88"/>
    <p:sldId id="323" r:id="rId89"/>
    <p:sldId id="337" r:id="rId90"/>
    <p:sldId id="338" r:id="rId91"/>
    <p:sldId id="315"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81" d="100"/>
          <a:sy n="81" d="100"/>
        </p:scale>
        <p:origin x="-1056" y="-90"/>
      </p:cViewPr>
      <p:guideLst>
        <p:guide orient="horz" pos="2160"/>
        <p:guide pos="2880"/>
      </p:guideLst>
    </p:cSldViewPr>
  </p:slideViewPr>
  <p:outlineViewPr>
    <p:cViewPr>
      <p:scale>
        <a:sx n="33" d="100"/>
        <a:sy n="33" d="100"/>
      </p:scale>
      <p:origin x="0" y="1044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721535-5E30-4FE7-A75A-DF4F209827C1}" type="datetimeFigureOut">
              <a:rPr lang="en-US" smtClean="0"/>
              <a:pPr/>
              <a:t>9/26/2018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145D9C-0235-4152-B949-165014C86EF4}"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4145D9C-0235-4152-B949-165014C86EF4}" type="slidenum">
              <a:rPr lang="en-IN" smtClean="0"/>
              <a:pPr/>
              <a:t>41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BF36E58-ABAF-43BE-B31F-991AE91370DA}" type="datetimeFigureOut">
              <a:rPr lang="en-IN" smtClean="0"/>
              <a:pPr/>
              <a:t>26-09-2018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AC728E1-7319-4B9C-8D7C-893EE5010F4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F36E58-ABAF-43BE-B31F-991AE91370DA}" type="datetimeFigureOut">
              <a:rPr lang="en-IN" smtClean="0"/>
              <a:pPr/>
              <a:t>26-09-2018</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C728E1-7319-4B9C-8D7C-893EE5010F4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Artery" TargetMode="External"/><Relationship Id="rId2" Type="http://schemas.openxmlformats.org/officeDocument/2006/relationships/hyperlink" Target="http://en.wikipedia.org/wiki/Blood_pressure" TargetMode="External"/><Relationship Id="rId1" Type="http://schemas.openxmlformats.org/officeDocument/2006/relationships/slideLayout" Target="../slideLayouts/slideLayout2.xml"/><Relationship Id="rId5" Type="http://schemas.openxmlformats.org/officeDocument/2006/relationships/hyperlink" Target="http://en.wikipedia.org/wiki/Diastolic" TargetMode="External"/><Relationship Id="rId4" Type="http://schemas.openxmlformats.org/officeDocument/2006/relationships/hyperlink" Target="http://en.wikipedia.org/wiki/Systole_(medicin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jama.jamanetwork.com/article.aspx?articleid=1791497"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en.wikipedia.org/wiki/Isolated_systolic_hypertension" TargetMode="External"/><Relationship Id="rId2" Type="http://schemas.openxmlformats.org/officeDocument/2006/relationships/hyperlink" Target="http://en.wikipedia.org/wiki/Pulse_pressure" TargetMode="External"/><Relationship Id="rId1" Type="http://schemas.openxmlformats.org/officeDocument/2006/relationships/slideLayout" Target="../slideLayouts/slideLayout2.xml"/><Relationship Id="rId4" Type="http://schemas.openxmlformats.org/officeDocument/2006/relationships/hyperlink" Target="http://en.wikipedia.org/wiki/Arterial_stiffnes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Sympathetic_nervous_system" TargetMode="External"/><Relationship Id="rId2" Type="http://schemas.openxmlformats.org/officeDocument/2006/relationships/hyperlink" Target="http://en.wikipedia.org/wiki/Renin-angiotensin_syste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Inflammation" TargetMode="External"/><Relationship Id="rId2" Type="http://schemas.openxmlformats.org/officeDocument/2006/relationships/hyperlink" Target="http://en.wikipedia.org/wiki/Endothelial_dysfunction"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en.wikipedia.org/wiki/Total_peripheral_resistance" TargetMode="External"/><Relationship Id="rId2" Type="http://schemas.openxmlformats.org/officeDocument/2006/relationships/hyperlink" Target="http://en.wikipedia.org/wiki/Essential_(primary)_hypertension" TargetMode="External"/><Relationship Id="rId1" Type="http://schemas.openxmlformats.org/officeDocument/2006/relationships/slideLayout" Target="../slideLayouts/slideLayout7.xml"/><Relationship Id="rId5" Type="http://schemas.openxmlformats.org/officeDocument/2006/relationships/hyperlink" Target="http://en.wikipedia.org/wiki/Prehypertension" TargetMode="External"/><Relationship Id="rId4" Type="http://schemas.openxmlformats.org/officeDocument/2006/relationships/hyperlink" Target="http://en.wikipedia.org/wiki/Cardiac_output"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Preload_(cardiology)" TargetMode="External"/><Relationship Id="rId2" Type="http://schemas.openxmlformats.org/officeDocument/2006/relationships/hyperlink" Target="http://en.wikipedia.org/wiki/Venous_return" TargetMode="External"/><Relationship Id="rId1" Type="http://schemas.openxmlformats.org/officeDocument/2006/relationships/slideLayout" Target="../slideLayouts/slideLayout2.xml"/><Relationship Id="rId5" Type="http://schemas.openxmlformats.org/officeDocument/2006/relationships/hyperlink" Target="http://en.wikipedia.org/wiki/Vasoconstriction" TargetMode="External"/><Relationship Id="rId4" Type="http://schemas.openxmlformats.org/officeDocument/2006/relationships/hyperlink" Target="http://en.wikipedia.org/wiki/Diastolic_dysfunction"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en.wikipedia.org/wiki/Antihypertensive_drug"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en.wikipedia.org/wiki/Ischaemic_heart_disease" TargetMode="External"/><Relationship Id="rId7" Type="http://schemas.openxmlformats.org/officeDocument/2006/relationships/hyperlink" Target="http://en.wikipedia.org/wiki/Cardiovascular_disease" TargetMode="External"/><Relationship Id="rId2" Type="http://schemas.openxmlformats.org/officeDocument/2006/relationships/hyperlink" Target="http://en.wikipedia.org/wiki/Blood_pressure" TargetMode="External"/><Relationship Id="rId1" Type="http://schemas.openxmlformats.org/officeDocument/2006/relationships/slideLayout" Target="../slideLayouts/slideLayout7.xml"/><Relationship Id="rId6" Type="http://schemas.openxmlformats.org/officeDocument/2006/relationships/hyperlink" Target="http://en.wikipedia.org/wiki/Death" TargetMode="External"/><Relationship Id="rId5" Type="http://schemas.openxmlformats.org/officeDocument/2006/relationships/hyperlink" Target="http://en.wikipedia.org/wiki/Heart_failure" TargetMode="External"/><Relationship Id="rId4" Type="http://schemas.openxmlformats.org/officeDocument/2006/relationships/hyperlink" Target="http://en.wikipedia.org/wiki/Dementia"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hyperlink" Target="http://en.wikipedia.org/wiki/Therapeutic_inertia"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en.wikipedia.org/wiki/World_Health_Organization" TargetMode="External"/><Relationship Id="rId2" Type="http://schemas.openxmlformats.org/officeDocument/2006/relationships/hyperlink" Target="http://en.wikipedia.org/wiki/Cochrane_collaboration" TargetMode="External"/><Relationship Id="rId1" Type="http://schemas.openxmlformats.org/officeDocument/2006/relationships/slideLayout" Target="../slideLayouts/slideLayout7.xml"/><Relationship Id="rId6" Type="http://schemas.openxmlformats.org/officeDocument/2006/relationships/hyperlink" Target="http://en.wikipedia.org/wiki/Angiotensin_converting_enzyme_inhibitor" TargetMode="External"/><Relationship Id="rId5" Type="http://schemas.openxmlformats.org/officeDocument/2006/relationships/hyperlink" Target="http://en.wikipedia.org/wiki/Calcium_channel_blocker" TargetMode="External"/><Relationship Id="rId4" Type="http://schemas.openxmlformats.org/officeDocument/2006/relationships/hyperlink" Target="http://en.wikipedia.org/wiki/Thiazide"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en.wikipedia.org/wiki/Alpha-blockers" TargetMode="External"/><Relationship Id="rId2" Type="http://schemas.openxmlformats.org/officeDocument/2006/relationships/hyperlink" Target="http://en.wikipedia.org/wiki/Beta-blockers" TargetMode="Externa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hyperlink" Target="http://en.wikipedia.org/wiki/NSAID" TargetMode="Externa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b="1" dirty="0" smtClean="0">
                <a:solidFill>
                  <a:srgbClr val="FF0000"/>
                </a:solidFill>
                <a:latin typeface="Times New Roman" pitchFamily="18" charset="0"/>
                <a:cs typeface="Times New Roman" pitchFamily="18" charset="0"/>
              </a:rPr>
              <a:t>HYPERTENSION</a:t>
            </a:r>
            <a:endParaRPr lang="en-IN" sz="7200"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Font typeface="Wingdings" pitchFamily="2" charset="2"/>
              <a:buChar char="Ø"/>
            </a:pPr>
            <a:r>
              <a:rPr lang="en-IN" dirty="0" smtClean="0">
                <a:hlinkClick r:id="rId2" tooltip="Blood pressure"/>
              </a:rPr>
              <a:t>Blood pressure</a:t>
            </a:r>
            <a:r>
              <a:rPr lang="en-IN" dirty="0" smtClean="0"/>
              <a:t> in the </a:t>
            </a:r>
            <a:r>
              <a:rPr lang="en-IN" dirty="0" smtClean="0">
                <a:hlinkClick r:id="rId3" tooltip="Artery"/>
              </a:rPr>
              <a:t>arteries</a:t>
            </a:r>
            <a:r>
              <a:rPr lang="en-IN" dirty="0" smtClean="0"/>
              <a:t> is elevated. This requires the heart to work harder than normal to circulate blood through the blood vessels. Blood pressure is summarised by two measurements, </a:t>
            </a:r>
            <a:r>
              <a:rPr lang="en-IN" dirty="0" smtClean="0">
                <a:hlinkClick r:id="rId4" tooltip="Systole (medicine)"/>
              </a:rPr>
              <a:t>systolic</a:t>
            </a:r>
            <a:r>
              <a:rPr lang="en-IN" dirty="0" smtClean="0"/>
              <a:t> and </a:t>
            </a:r>
            <a:r>
              <a:rPr lang="en-IN" dirty="0" smtClean="0">
                <a:hlinkClick r:id="rId5" tooltip="Diastolic"/>
              </a:rPr>
              <a:t>diastolic</a:t>
            </a:r>
            <a:r>
              <a:rPr lang="en-IN" dirty="0" smtClean="0"/>
              <a:t>, which depend on whether the heart muscle is contracting (systole) or relaxed between beats (diastole)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DEFINITION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dirty="0" smtClean="0">
                <a:solidFill>
                  <a:srgbClr val="FF0000"/>
                </a:solidFill>
              </a:rPr>
              <a:t>     </a:t>
            </a:r>
            <a:r>
              <a:rPr lang="en-US" b="1" u="sng" dirty="0" smtClean="0">
                <a:solidFill>
                  <a:srgbClr val="FF0000"/>
                </a:solidFill>
                <a:latin typeface="Times New Roman" pitchFamily="18" charset="0"/>
                <a:cs typeface="Times New Roman" pitchFamily="18" charset="0"/>
              </a:rPr>
              <a:t>SIR GEORGE PECKERING</a:t>
            </a:r>
            <a:r>
              <a:rPr lang="en-US" u="sng" dirty="0" smtClean="0">
                <a:solidFill>
                  <a:srgbClr val="FF0000"/>
                </a:solidFill>
              </a:rPr>
              <a:t> </a:t>
            </a:r>
            <a:endParaRPr lang="en-US" u="sng" dirty="0" smtClean="0">
              <a:solidFill>
                <a:srgbClr val="FF0000"/>
              </a:solidFill>
            </a:endParaRPr>
          </a:p>
          <a:p>
            <a:pPr>
              <a:buFont typeface="Wingdings" pitchFamily="2" charset="2"/>
              <a:buChar char="Ø"/>
            </a:pPr>
            <a:r>
              <a:rPr lang="en-US" dirty="0" smtClean="0">
                <a:latin typeface="Times New Roman" pitchFamily="18" charset="0"/>
                <a:cs typeface="Times New Roman" pitchFamily="18" charset="0"/>
              </a:rPr>
              <a:t>first formulated a concept that blood pressure in a population is distributed continuously as a bell shaped curve with no real separation between normotension and hypertension.</a:t>
            </a:r>
          </a:p>
          <a:p>
            <a:pPr>
              <a:buFont typeface="Wingdings" pitchFamily="2" charset="2"/>
              <a:buChar char="Ø"/>
            </a:pPr>
            <a:r>
              <a:rPr lang="en-US" dirty="0" smtClean="0">
                <a:latin typeface="Times New Roman" pitchFamily="18" charset="0"/>
                <a:cs typeface="Times New Roman" pitchFamily="18" charset="0"/>
              </a:rPr>
              <a:t>As a consequence, the dividing line between normal and high blood pressure can be defined only in an operational way.</a:t>
            </a:r>
            <a:endParaRPr lang="en-IN"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As intervention trials only included adults aged 18 years or older, definition and classification of hypertension refers to adults not taking anti-hypertensive drugs and not actually ill, based on average of two or more readings on two or more occasions</a:t>
            </a:r>
            <a:endParaRPr lang="en-IN"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DOCTOR\Desktop\image hypertension.jpg"/>
          <p:cNvPicPr>
            <a:picLocks noGrp="1" noChangeAspect="1" noChangeArrowheads="1"/>
          </p:cNvPicPr>
          <p:nvPr>
            <p:ph idx="1"/>
          </p:nvPr>
        </p:nvPicPr>
        <p:blipFill>
          <a:blip r:embed="rId2" cstate="print"/>
          <a:srcRect/>
          <a:stretch>
            <a:fillRect/>
          </a:stretch>
        </p:blipFill>
        <p:spPr bwMode="auto">
          <a:xfrm>
            <a:off x="0" y="0"/>
            <a:ext cx="9144000" cy="685799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C:\Users\DOCTOR\Desktop\hypertension-image.jpg"/>
          <p:cNvPicPr>
            <a:picLocks noGrp="1" noChangeAspect="1" noChangeArrowheads="1"/>
          </p:cNvPicPr>
          <p:nvPr>
            <p:ph idx="1"/>
          </p:nvPr>
        </p:nvPicPr>
        <p:blipFill>
          <a:blip r:embed="rId2" cstate="print"/>
          <a:srcRect/>
          <a:stretch>
            <a:fillRect/>
          </a:stretch>
        </p:blipFill>
        <p:spPr bwMode="auto">
          <a:xfrm>
            <a:off x="1" y="332656"/>
            <a:ext cx="9144000" cy="652534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PATHOPHSIOLOGY OF HYPERTENSION</a:t>
            </a:r>
            <a:endParaRPr lang="en-IN" b="1" dirty="0">
              <a:solidFill>
                <a:srgbClr val="FF0000"/>
              </a:solidFill>
              <a:latin typeface="Times New Roman" pitchFamily="18" charset="0"/>
              <a:cs typeface="Times New Roman" pitchFamily="18" charset="0"/>
            </a:endParaRPr>
          </a:p>
        </p:txBody>
      </p:sp>
      <p:sp>
        <p:nvSpPr>
          <p:cNvPr id="4" name="Rectangle 3"/>
          <p:cNvSpPr/>
          <p:nvPr/>
        </p:nvSpPr>
        <p:spPr>
          <a:xfrm>
            <a:off x="539552" y="3573016"/>
            <a:ext cx="180020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Arterial pressure</a:t>
            </a:r>
            <a:endParaRPr lang="en-IN" dirty="0"/>
          </a:p>
        </p:txBody>
      </p:sp>
      <p:sp>
        <p:nvSpPr>
          <p:cNvPr id="5" name="Rectangle 4"/>
          <p:cNvSpPr/>
          <p:nvPr/>
        </p:nvSpPr>
        <p:spPr>
          <a:xfrm>
            <a:off x="1835696" y="2060847"/>
            <a:ext cx="1584176" cy="3600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Cardiac output</a:t>
            </a:r>
            <a:endParaRPr lang="en-IN" dirty="0"/>
          </a:p>
        </p:txBody>
      </p:sp>
      <p:sp>
        <p:nvSpPr>
          <p:cNvPr id="6" name="Rectangle 5"/>
          <p:cNvSpPr/>
          <p:nvPr/>
        </p:nvSpPr>
        <p:spPr>
          <a:xfrm>
            <a:off x="1187624" y="5229200"/>
            <a:ext cx="2138536"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Peripheral resistance</a:t>
            </a:r>
            <a:endParaRPr lang="en-IN" dirty="0"/>
          </a:p>
        </p:txBody>
      </p:sp>
      <p:cxnSp>
        <p:nvCxnSpPr>
          <p:cNvPr id="8" name="Straight Connector 7"/>
          <p:cNvCxnSpPr>
            <a:stCxn id="4" idx="0"/>
          </p:cNvCxnSpPr>
          <p:nvPr/>
        </p:nvCxnSpPr>
        <p:spPr>
          <a:xfrm flipV="1">
            <a:off x="1439652" y="2564904"/>
            <a:ext cx="972108" cy="1008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403648" y="3933056"/>
            <a:ext cx="720080" cy="1152128"/>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067944" y="1700808"/>
            <a:ext cx="108012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Stroke volume</a:t>
            </a:r>
            <a:endParaRPr lang="en-IN" dirty="0"/>
          </a:p>
        </p:txBody>
      </p:sp>
      <p:sp>
        <p:nvSpPr>
          <p:cNvPr id="12" name="Rectangle 11"/>
          <p:cNvSpPr/>
          <p:nvPr/>
        </p:nvSpPr>
        <p:spPr>
          <a:xfrm>
            <a:off x="3707904" y="2780928"/>
            <a:ext cx="151216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Heart rate</a:t>
            </a:r>
            <a:endParaRPr lang="en-IN" dirty="0"/>
          </a:p>
        </p:txBody>
      </p:sp>
      <p:sp>
        <p:nvSpPr>
          <p:cNvPr id="13" name="Rectangle 12"/>
          <p:cNvSpPr/>
          <p:nvPr/>
        </p:nvSpPr>
        <p:spPr>
          <a:xfrm>
            <a:off x="4139952" y="4653136"/>
            <a:ext cx="201622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Vascular structure</a:t>
            </a:r>
            <a:endParaRPr lang="en-IN" dirty="0"/>
          </a:p>
        </p:txBody>
      </p:sp>
      <p:sp>
        <p:nvSpPr>
          <p:cNvPr id="14" name="Rectangle 13"/>
          <p:cNvSpPr/>
          <p:nvPr/>
        </p:nvSpPr>
        <p:spPr>
          <a:xfrm>
            <a:off x="3995936" y="5949280"/>
            <a:ext cx="237626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Vascular function</a:t>
            </a:r>
            <a:endParaRPr lang="en-IN" dirty="0"/>
          </a:p>
        </p:txBody>
      </p:sp>
      <p:sp>
        <p:nvSpPr>
          <p:cNvPr id="15" name="Rectangle 14"/>
          <p:cNvSpPr/>
          <p:nvPr/>
        </p:nvSpPr>
        <p:spPr>
          <a:xfrm>
            <a:off x="6444208" y="1268760"/>
            <a:ext cx="208823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Myocardial contractility</a:t>
            </a:r>
            <a:endParaRPr lang="en-IN" dirty="0"/>
          </a:p>
        </p:txBody>
      </p:sp>
      <p:sp>
        <p:nvSpPr>
          <p:cNvPr id="16" name="Rectangle 15"/>
          <p:cNvSpPr/>
          <p:nvPr/>
        </p:nvSpPr>
        <p:spPr>
          <a:xfrm>
            <a:off x="5220072" y="2276872"/>
            <a:ext cx="3600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Size of the vascular compartment</a:t>
            </a:r>
            <a:endParaRPr lang="en-IN" dirty="0"/>
          </a:p>
        </p:txBody>
      </p:sp>
      <p:cxnSp>
        <p:nvCxnSpPr>
          <p:cNvPr id="18" name="Straight Connector 17"/>
          <p:cNvCxnSpPr>
            <a:stCxn id="11" idx="0"/>
          </p:cNvCxnSpPr>
          <p:nvPr/>
        </p:nvCxnSpPr>
        <p:spPr>
          <a:xfrm flipV="1">
            <a:off x="4608004" y="1556792"/>
            <a:ext cx="1692188"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16" idx="1"/>
          </p:cNvCxnSpPr>
          <p:nvPr/>
        </p:nvCxnSpPr>
        <p:spPr>
          <a:xfrm>
            <a:off x="4572000" y="2276872"/>
            <a:ext cx="648072" cy="180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6" idx="3"/>
          </p:cNvCxnSpPr>
          <p:nvPr/>
        </p:nvCxnSpPr>
        <p:spPr>
          <a:xfrm flipV="1">
            <a:off x="3326160" y="4941168"/>
            <a:ext cx="741784" cy="504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6" idx="3"/>
          </p:cNvCxnSpPr>
          <p:nvPr/>
        </p:nvCxnSpPr>
        <p:spPr>
          <a:xfrm>
            <a:off x="3326160" y="5445224"/>
            <a:ext cx="597768"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5" idx="3"/>
          </p:cNvCxnSpPr>
          <p:nvPr/>
        </p:nvCxnSpPr>
        <p:spPr>
          <a:xfrm flipV="1">
            <a:off x="3419872" y="1916832"/>
            <a:ext cx="576064" cy="324035"/>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 idx="3"/>
            <a:endCxn id="12" idx="1"/>
          </p:cNvCxnSpPr>
          <p:nvPr/>
        </p:nvCxnSpPr>
        <p:spPr>
          <a:xfrm>
            <a:off x="3419872" y="2240867"/>
            <a:ext cx="288032" cy="68407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JNC 7-Classification of blood pressure measurements</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79511" y="1600201"/>
          <a:ext cx="8784978" cy="5069162"/>
        </p:xfrm>
        <a:graphic>
          <a:graphicData uri="http://schemas.openxmlformats.org/drawingml/2006/table">
            <a:tbl>
              <a:tblPr firstRow="1" bandRow="1">
                <a:tableStyleId>{5C22544A-7EE6-4342-B048-85BDC9FD1C3A}</a:tableStyleId>
              </a:tblPr>
              <a:tblGrid>
                <a:gridCol w="2928326"/>
                <a:gridCol w="2928326"/>
                <a:gridCol w="2928326"/>
              </a:tblGrid>
              <a:tr h="1300842">
                <a:tc>
                  <a:txBody>
                    <a:bodyPr/>
                    <a:lstStyle/>
                    <a:p>
                      <a:r>
                        <a:rPr lang="en-US" dirty="0" smtClean="0"/>
                        <a:t>Category</a:t>
                      </a:r>
                      <a:endParaRPr lang="en-IN" dirty="0"/>
                    </a:p>
                  </a:txBody>
                  <a:tcPr/>
                </a:tc>
                <a:tc>
                  <a:txBody>
                    <a:bodyPr/>
                    <a:lstStyle/>
                    <a:p>
                      <a:r>
                        <a:rPr lang="en-US" dirty="0" smtClean="0"/>
                        <a:t>Systolic blood pressure</a:t>
                      </a:r>
                    </a:p>
                    <a:p>
                      <a:r>
                        <a:rPr lang="en-US" dirty="0" smtClean="0"/>
                        <a:t>(mm of Hg)</a:t>
                      </a:r>
                      <a:endParaRPr lang="en-IN" dirty="0"/>
                    </a:p>
                  </a:txBody>
                  <a:tcPr/>
                </a:tc>
                <a:tc>
                  <a:txBody>
                    <a:bodyPr/>
                    <a:lstStyle/>
                    <a:p>
                      <a:r>
                        <a:rPr lang="en-US" dirty="0" smtClean="0"/>
                        <a:t>Diastolic blood pressure</a:t>
                      </a:r>
                    </a:p>
                    <a:p>
                      <a:r>
                        <a:rPr lang="en-US" dirty="0" smtClean="0"/>
                        <a:t>(mm of Hg)</a:t>
                      </a:r>
                      <a:endParaRPr lang="en-IN" dirty="0"/>
                    </a:p>
                  </a:txBody>
                  <a:tcPr/>
                </a:tc>
              </a:tr>
              <a:tr h="753664">
                <a:tc>
                  <a:txBody>
                    <a:bodyPr/>
                    <a:lstStyle/>
                    <a:p>
                      <a:r>
                        <a:rPr lang="en-US" dirty="0" smtClean="0"/>
                        <a:t>Normal </a:t>
                      </a:r>
                      <a:endParaRPr lang="en-IN" dirty="0"/>
                    </a:p>
                  </a:txBody>
                  <a:tcPr/>
                </a:tc>
                <a:tc>
                  <a:txBody>
                    <a:bodyPr/>
                    <a:lstStyle/>
                    <a:p>
                      <a:r>
                        <a:rPr lang="en-US" dirty="0" smtClean="0"/>
                        <a:t>&lt;120</a:t>
                      </a:r>
                      <a:endParaRPr lang="en-IN" dirty="0"/>
                    </a:p>
                  </a:txBody>
                  <a:tcPr/>
                </a:tc>
                <a:tc>
                  <a:txBody>
                    <a:bodyPr/>
                    <a:lstStyle/>
                    <a:p>
                      <a:r>
                        <a:rPr lang="en-US" dirty="0" smtClean="0"/>
                        <a:t>&lt;80</a:t>
                      </a:r>
                      <a:endParaRPr lang="en-IN" dirty="0"/>
                    </a:p>
                  </a:txBody>
                  <a:tcPr/>
                </a:tc>
              </a:tr>
              <a:tr h="753664">
                <a:tc>
                  <a:txBody>
                    <a:bodyPr/>
                    <a:lstStyle/>
                    <a:p>
                      <a:r>
                        <a:rPr lang="en-US" dirty="0" smtClean="0"/>
                        <a:t>Prehypertension</a:t>
                      </a:r>
                      <a:endParaRPr lang="en-IN" dirty="0"/>
                    </a:p>
                  </a:txBody>
                  <a:tcPr/>
                </a:tc>
                <a:tc gridSpan="2">
                  <a:txBody>
                    <a:bodyPr/>
                    <a:lstStyle/>
                    <a:p>
                      <a:r>
                        <a:rPr lang="en-US" dirty="0" smtClean="0"/>
                        <a:t>120-139                                 or     80-90</a:t>
                      </a:r>
                      <a:endParaRPr lang="en-IN" dirty="0"/>
                    </a:p>
                  </a:txBody>
                  <a:tcPr/>
                </a:tc>
                <a:tc hMerge="1">
                  <a:txBody>
                    <a:bodyPr/>
                    <a:lstStyle/>
                    <a:p>
                      <a:endParaRPr lang="en-IN"/>
                    </a:p>
                  </a:txBody>
                  <a:tcPr/>
                </a:tc>
              </a:tr>
              <a:tr h="753664">
                <a:tc>
                  <a:txBody>
                    <a:bodyPr/>
                    <a:lstStyle/>
                    <a:p>
                      <a:r>
                        <a:rPr lang="en-US" dirty="0" smtClean="0"/>
                        <a:t>Hypertension </a:t>
                      </a:r>
                      <a:endParaRPr lang="en-IN" dirty="0"/>
                    </a:p>
                  </a:txBody>
                  <a:tcPr/>
                </a:tc>
                <a:tc gridSpan="2">
                  <a:txBody>
                    <a:bodyPr/>
                    <a:lstStyle/>
                    <a:p>
                      <a:endParaRPr lang="en-IN" dirty="0"/>
                    </a:p>
                  </a:txBody>
                  <a:tcPr/>
                </a:tc>
                <a:tc hMerge="1">
                  <a:txBody>
                    <a:bodyPr/>
                    <a:lstStyle/>
                    <a:p>
                      <a:endParaRPr lang="en-IN"/>
                    </a:p>
                  </a:txBody>
                  <a:tcPr/>
                </a:tc>
              </a:tr>
              <a:tr h="753664">
                <a:tc>
                  <a:txBody>
                    <a:bodyPr/>
                    <a:lstStyle/>
                    <a:p>
                      <a:r>
                        <a:rPr lang="en-US" dirty="0" smtClean="0"/>
                        <a:t>Stage I</a:t>
                      </a:r>
                      <a:endParaRPr lang="en-IN" dirty="0"/>
                    </a:p>
                  </a:txBody>
                  <a:tcPr/>
                </a:tc>
                <a:tc gridSpan="2">
                  <a:txBody>
                    <a:bodyPr/>
                    <a:lstStyle/>
                    <a:p>
                      <a:r>
                        <a:rPr lang="en-US" dirty="0" smtClean="0"/>
                        <a:t>140-159                                or</a:t>
                      </a:r>
                      <a:r>
                        <a:rPr lang="en-US" baseline="0" dirty="0" smtClean="0"/>
                        <a:t>     90-99</a:t>
                      </a:r>
                      <a:endParaRPr lang="en-IN" dirty="0"/>
                    </a:p>
                  </a:txBody>
                  <a:tcPr/>
                </a:tc>
                <a:tc hMerge="1">
                  <a:txBody>
                    <a:bodyPr/>
                    <a:lstStyle/>
                    <a:p>
                      <a:endParaRPr lang="en-IN"/>
                    </a:p>
                  </a:txBody>
                  <a:tcPr/>
                </a:tc>
              </a:tr>
              <a:tr h="753664">
                <a:tc>
                  <a:txBody>
                    <a:bodyPr/>
                    <a:lstStyle/>
                    <a:p>
                      <a:r>
                        <a:rPr lang="en-US" dirty="0" smtClean="0"/>
                        <a:t>Stage II</a:t>
                      </a:r>
                      <a:endParaRPr lang="en-IN" dirty="0"/>
                    </a:p>
                  </a:txBody>
                  <a:tcPr/>
                </a:tc>
                <a:tc gridSpan="2">
                  <a:txBody>
                    <a:bodyPr/>
                    <a:lstStyle/>
                    <a:p>
                      <a:r>
                        <a:rPr lang="en-IN" dirty="0" smtClean="0"/>
                        <a:t>≤</a:t>
                      </a:r>
                      <a:r>
                        <a:rPr lang="en-IN" baseline="0" dirty="0" smtClean="0"/>
                        <a:t> 160                                     or       ≥ 100</a:t>
                      </a:r>
                      <a:endParaRPr lang="en-IN" dirty="0"/>
                    </a:p>
                  </a:txBody>
                  <a:tcPr/>
                </a:tc>
                <a:tc hMerge="1">
                  <a:txBody>
                    <a:bodyPr/>
                    <a:lstStyle/>
                    <a:p>
                      <a:endParaRPr lang="en-IN"/>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Font typeface="Wingdings" pitchFamily="2" charset="2"/>
              <a:buChar char="Ø"/>
            </a:pPr>
            <a:r>
              <a:rPr lang="en-IN" dirty="0" smtClean="0">
                <a:latin typeface="Times New Roman" pitchFamily="18" charset="0"/>
                <a:cs typeface="Times New Roman" pitchFamily="18" charset="0"/>
              </a:rPr>
              <a:t>In </a:t>
            </a:r>
            <a:r>
              <a:rPr lang="en-IN" b="1" dirty="0" smtClean="0">
                <a:solidFill>
                  <a:srgbClr val="FF0000"/>
                </a:solidFill>
                <a:latin typeface="Times New Roman" pitchFamily="18" charset="0"/>
                <a:cs typeface="Times New Roman" pitchFamily="18" charset="0"/>
              </a:rPr>
              <a:t>2014</a:t>
            </a:r>
            <a:r>
              <a:rPr lang="en-IN" dirty="0" smtClean="0">
                <a:latin typeface="Times New Roman" pitchFamily="18" charset="0"/>
                <a:cs typeface="Times New Roman" pitchFamily="18" charset="0"/>
              </a:rPr>
              <a:t>, the Eighth Joint National Committee </a:t>
            </a:r>
            <a:r>
              <a:rPr lang="en-IN" b="1" dirty="0" smtClean="0">
                <a:solidFill>
                  <a:srgbClr val="FF0000"/>
                </a:solidFill>
                <a:latin typeface="Times New Roman" pitchFamily="18" charset="0"/>
                <a:cs typeface="Times New Roman" pitchFamily="18" charset="0"/>
              </a:rPr>
              <a:t>(JNC 8)</a:t>
            </a:r>
            <a:r>
              <a:rPr lang="en-IN" dirty="0" smtClean="0">
                <a:latin typeface="Times New Roman" pitchFamily="18" charset="0"/>
                <a:cs typeface="Times New Roman" pitchFamily="18" charset="0"/>
              </a:rPr>
              <a:t> published the evidence-based guideline for the management of high BP in adults. This new guideline was characterized by a systematic review of the literature with an emphasis on randomized, controlled clinical trials.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14290"/>
            <a:ext cx="8858280" cy="6429420"/>
          </a:xfrm>
        </p:spPr>
        <p:txBody>
          <a:bodyPr>
            <a:normAutofit/>
          </a:bodyPr>
          <a:lstStyle/>
          <a:p>
            <a:pPr algn="ctr">
              <a:buNone/>
            </a:pPr>
            <a:r>
              <a:rPr lang="en-IN" dirty="0" smtClean="0">
                <a:latin typeface="Times New Roman" pitchFamily="18" charset="0"/>
                <a:cs typeface="Times New Roman" pitchFamily="18" charset="0"/>
              </a:rPr>
              <a:t>      </a:t>
            </a:r>
            <a:r>
              <a:rPr lang="en-IN" b="1" u="sng" dirty="0" smtClean="0">
                <a:solidFill>
                  <a:srgbClr val="FF0000"/>
                </a:solidFill>
                <a:latin typeface="Times New Roman" pitchFamily="18" charset="0"/>
                <a:cs typeface="Times New Roman" pitchFamily="18" charset="0"/>
              </a:rPr>
              <a:t>THE GUIDELINE ATTEMPTED TO ANSWER 3 KEY QUESTIONS.</a:t>
            </a:r>
          </a:p>
          <a:p>
            <a:pPr>
              <a:buFont typeface="Wingdings" pitchFamily="2" charset="2"/>
              <a:buChar char="Ø"/>
            </a:pPr>
            <a:r>
              <a:rPr lang="en-IN" dirty="0" smtClean="0">
                <a:latin typeface="Times New Roman" pitchFamily="18" charset="0"/>
                <a:cs typeface="Times New Roman" pitchFamily="18" charset="0"/>
              </a:rPr>
              <a:t>In </a:t>
            </a:r>
            <a:r>
              <a:rPr lang="en-IN" dirty="0" smtClean="0">
                <a:latin typeface="Times New Roman" pitchFamily="18" charset="0"/>
                <a:cs typeface="Times New Roman" pitchFamily="18" charset="0"/>
              </a:rPr>
              <a:t>adults with HTN, does initiating antihypertensive pharmacologic therapy at specific BP thresholds improve health outcomes?</a:t>
            </a:r>
          </a:p>
          <a:p>
            <a:pPr>
              <a:buFont typeface="Wingdings" pitchFamily="2" charset="2"/>
              <a:buChar char="Ø"/>
            </a:pPr>
            <a:r>
              <a:rPr lang="en-IN" dirty="0" smtClean="0">
                <a:latin typeface="Times New Roman" pitchFamily="18" charset="0"/>
                <a:cs typeface="Times New Roman" pitchFamily="18" charset="0"/>
              </a:rPr>
              <a:t>In adults with HTN, do attempts to reach specified BP goals with antihypertensive pharmacologic therapy lead to improvements in health outcomes?</a:t>
            </a:r>
          </a:p>
          <a:p>
            <a:pPr>
              <a:buFont typeface="Wingdings" pitchFamily="2" charset="2"/>
              <a:buChar char="Ø"/>
            </a:pPr>
            <a:r>
              <a:rPr lang="en-IN" dirty="0" smtClean="0">
                <a:latin typeface="Times New Roman" pitchFamily="18" charset="0"/>
                <a:cs typeface="Times New Roman" pitchFamily="18" charset="0"/>
              </a:rPr>
              <a:t>In adults with HTN, do various antihypertensive drugs or drug classes differ in regard to specific health outcomes?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IN" dirty="0" smtClean="0">
                <a:latin typeface="Times New Roman" pitchFamily="18" charset="0"/>
                <a:cs typeface="Times New Roman" pitchFamily="18" charset="0"/>
              </a:rPr>
              <a:t>The new </a:t>
            </a:r>
            <a:r>
              <a:rPr lang="en-IN" dirty="0" smtClean="0">
                <a:latin typeface="Times New Roman" pitchFamily="18" charset="0"/>
                <a:cs typeface="Times New Roman" pitchFamily="18" charset="0"/>
                <a:hlinkClick r:id="rId2"/>
              </a:rPr>
              <a:t>guidelines</a:t>
            </a:r>
            <a:r>
              <a:rPr lang="en-IN" dirty="0" smtClean="0">
                <a:latin typeface="Times New Roman" pitchFamily="18" charset="0"/>
                <a:cs typeface="Times New Roman" pitchFamily="18" charset="0"/>
              </a:rPr>
              <a:t> emphasize control of systolic blood pressure (SBP) and diastolic blood pressure (DBP) with age- and co morbidity-specific treatment cut-offs. </a:t>
            </a:r>
          </a:p>
          <a:p>
            <a:pPr>
              <a:buFont typeface="Wingdings" pitchFamily="2" charset="2"/>
              <a:buChar char="Ø"/>
            </a:pPr>
            <a:r>
              <a:rPr lang="en-IN" dirty="0" smtClean="0">
                <a:latin typeface="Times New Roman" pitchFamily="18" charset="0"/>
                <a:cs typeface="Times New Roman" pitchFamily="18" charset="0"/>
              </a:rPr>
              <a:t>The new guidelines also introduce new recommendations designed to promote safer use of angiotensin converting enzyme inhibitors (ACEIs) and angiotensin receptor blockers (ARBs).</a:t>
            </a:r>
            <a:endParaRPr lang="en-IN"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14290"/>
            <a:ext cx="9001156" cy="6429420"/>
          </a:xfrm>
        </p:spPr>
        <p:txBody>
          <a:bodyPr>
            <a:noAutofit/>
          </a:bodyPr>
          <a:lstStyle/>
          <a:p>
            <a:pPr>
              <a:buFont typeface="Wingdings" pitchFamily="2" charset="2"/>
              <a:buChar char="Ø"/>
            </a:pPr>
            <a:r>
              <a:rPr lang="en-IN" b="1" u="sng" dirty="0" smtClean="0">
                <a:solidFill>
                  <a:srgbClr val="FF0000"/>
                </a:solidFill>
                <a:latin typeface="Times New Roman" pitchFamily="18" charset="0"/>
                <a:cs typeface="Times New Roman" pitchFamily="18" charset="0"/>
              </a:rPr>
              <a:t>IMPORTANT CHANGES FROM THE JNC 7 GUIDELINES INCLUDE THE FOLLOWING:</a:t>
            </a:r>
            <a:br>
              <a:rPr lang="en-IN" b="1" u="sng" dirty="0" smtClean="0">
                <a:solidFill>
                  <a:srgbClr val="FF0000"/>
                </a:solidFill>
                <a:latin typeface="Times New Roman" pitchFamily="18" charset="0"/>
                <a:cs typeface="Times New Roman" pitchFamily="18" charset="0"/>
              </a:rPr>
            </a:br>
            <a:r>
              <a:rPr lang="en-IN" dirty="0" smtClean="0">
                <a:latin typeface="Times New Roman" pitchFamily="18" charset="0"/>
                <a:cs typeface="Times New Roman" pitchFamily="18" charset="0"/>
              </a:rPr>
              <a:t>In </a:t>
            </a:r>
            <a:r>
              <a:rPr lang="en-IN" dirty="0" smtClean="0">
                <a:latin typeface="Times New Roman" pitchFamily="18" charset="0"/>
                <a:cs typeface="Times New Roman" pitchFamily="18" charset="0"/>
              </a:rPr>
              <a:t>patients </a:t>
            </a:r>
            <a:r>
              <a:rPr lang="en-IN" b="1" dirty="0" smtClean="0">
                <a:latin typeface="Times New Roman" pitchFamily="18" charset="0"/>
                <a:cs typeface="Times New Roman" pitchFamily="18" charset="0"/>
              </a:rPr>
              <a:t>60 years </a:t>
            </a:r>
            <a:r>
              <a:rPr lang="en-IN" dirty="0" smtClean="0">
                <a:latin typeface="Times New Roman" pitchFamily="18" charset="0"/>
                <a:cs typeface="Times New Roman" pitchFamily="18" charset="0"/>
              </a:rPr>
              <a:t>of age or older who do not have diabetes or chronic kidney disease, the goal blood pressure level is now </a:t>
            </a:r>
            <a:r>
              <a:rPr lang="en-IN" b="1" dirty="0" smtClean="0">
                <a:latin typeface="Times New Roman" pitchFamily="18" charset="0"/>
                <a:cs typeface="Times New Roman" pitchFamily="18" charset="0"/>
              </a:rPr>
              <a:t>&lt;150/90 mmHg</a:t>
            </a:r>
          </a:p>
          <a:p>
            <a:pPr>
              <a:buFont typeface="Wingdings" pitchFamily="2" charset="2"/>
              <a:buChar char="Ø"/>
            </a:pPr>
            <a:r>
              <a:rPr lang="en-IN" dirty="0" smtClean="0">
                <a:latin typeface="Times New Roman" pitchFamily="18" charset="0"/>
                <a:cs typeface="Times New Roman" pitchFamily="18" charset="0"/>
              </a:rPr>
              <a:t>In patients </a:t>
            </a:r>
            <a:r>
              <a:rPr lang="en-IN" b="1" dirty="0" smtClean="0">
                <a:latin typeface="Times New Roman" pitchFamily="18" charset="0"/>
                <a:cs typeface="Times New Roman" pitchFamily="18" charset="0"/>
              </a:rPr>
              <a:t>18 to 59 years </a:t>
            </a:r>
            <a:r>
              <a:rPr lang="en-IN" dirty="0" smtClean="0">
                <a:latin typeface="Times New Roman" pitchFamily="18" charset="0"/>
                <a:cs typeface="Times New Roman" pitchFamily="18" charset="0"/>
              </a:rPr>
              <a:t>of age without major co- morbidities, and in patients 60 years of age or older who have diabetes, chronic kidney disease, or both conditions, the new goal blood pressure level is</a:t>
            </a:r>
            <a:r>
              <a:rPr lang="en-IN" b="1" dirty="0" smtClean="0">
                <a:latin typeface="Times New Roman" pitchFamily="18" charset="0"/>
                <a:cs typeface="Times New Roman" pitchFamily="18" charset="0"/>
              </a:rPr>
              <a:t> &lt;140/90 mmHg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8929718" cy="6643710"/>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First-line and later-line treatments should now be limited to</a:t>
            </a:r>
            <a:r>
              <a:rPr lang="en-IN" b="1" dirty="0" smtClean="0">
                <a:latin typeface="Times New Roman" pitchFamily="18" charset="0"/>
                <a:cs typeface="Times New Roman" pitchFamily="18" charset="0"/>
              </a:rPr>
              <a:t> 4 classes </a:t>
            </a:r>
            <a:r>
              <a:rPr lang="en-IN" dirty="0" smtClean="0">
                <a:latin typeface="Times New Roman" pitchFamily="18" charset="0"/>
                <a:cs typeface="Times New Roman" pitchFamily="18" charset="0"/>
              </a:rPr>
              <a:t>of medications: </a:t>
            </a:r>
          </a:p>
          <a:p>
            <a:pPr marL="514350" indent="-514350">
              <a:buFont typeface="+mj-lt"/>
              <a:buAutoNum type="arabicParenR"/>
            </a:pPr>
            <a:r>
              <a:rPr lang="en-IN" dirty="0" err="1" smtClean="0">
                <a:latin typeface="Times New Roman" pitchFamily="18" charset="0"/>
                <a:cs typeface="Times New Roman" pitchFamily="18" charset="0"/>
              </a:rPr>
              <a:t>Thiazide</a:t>
            </a:r>
            <a:r>
              <a:rPr lang="en-IN" dirty="0" smtClean="0">
                <a:latin typeface="Times New Roman" pitchFamily="18" charset="0"/>
                <a:cs typeface="Times New Roman" pitchFamily="18" charset="0"/>
              </a:rPr>
              <a:t>-type diuretics, </a:t>
            </a:r>
          </a:p>
          <a:p>
            <a:pPr marL="514350" indent="-514350">
              <a:buFont typeface="+mj-lt"/>
              <a:buAutoNum type="arabicParenR"/>
            </a:pPr>
            <a:r>
              <a:rPr lang="en-IN" dirty="0" smtClean="0">
                <a:latin typeface="Times New Roman" pitchFamily="18" charset="0"/>
                <a:cs typeface="Times New Roman" pitchFamily="18" charset="0"/>
              </a:rPr>
              <a:t>Calcium channel blockers (CCBs), </a:t>
            </a:r>
          </a:p>
          <a:p>
            <a:pPr marL="514350" indent="-514350">
              <a:buFont typeface="+mj-lt"/>
              <a:buAutoNum type="arabicParenR"/>
            </a:pPr>
            <a:r>
              <a:rPr lang="en-IN" dirty="0" smtClean="0">
                <a:latin typeface="Times New Roman" pitchFamily="18" charset="0"/>
                <a:cs typeface="Times New Roman" pitchFamily="18" charset="0"/>
              </a:rPr>
              <a:t>ACEIs, and </a:t>
            </a:r>
          </a:p>
          <a:p>
            <a:pPr marL="514350" indent="-514350">
              <a:buFont typeface="+mj-lt"/>
              <a:buAutoNum type="arabicParenR"/>
            </a:pPr>
            <a:r>
              <a:rPr lang="en-IN" dirty="0" smtClean="0">
                <a:latin typeface="Times New Roman" pitchFamily="18" charset="0"/>
                <a:cs typeface="Times New Roman" pitchFamily="18" charset="0"/>
              </a:rPr>
              <a:t>ARBs</a:t>
            </a:r>
          </a:p>
          <a:p>
            <a:pPr>
              <a:buFont typeface="Wingdings" pitchFamily="2" charset="2"/>
              <a:buChar char="Ø"/>
            </a:pPr>
            <a:r>
              <a:rPr lang="en-IN" dirty="0" smtClean="0">
                <a:latin typeface="Times New Roman" pitchFamily="18" charset="0"/>
                <a:cs typeface="Times New Roman" pitchFamily="18" charset="0"/>
              </a:rPr>
              <a:t>Second- and third-line alternatives included higher doses or combinations of ACEIs, ARBs, </a:t>
            </a:r>
            <a:r>
              <a:rPr lang="en-IN" dirty="0" err="1" smtClean="0">
                <a:latin typeface="Times New Roman" pitchFamily="18" charset="0"/>
                <a:cs typeface="Times New Roman" pitchFamily="18" charset="0"/>
              </a:rPr>
              <a:t>thiazide</a:t>
            </a:r>
            <a:r>
              <a:rPr lang="en-IN" dirty="0" smtClean="0">
                <a:latin typeface="Times New Roman" pitchFamily="18" charset="0"/>
                <a:cs typeface="Times New Roman" pitchFamily="18" charset="0"/>
              </a:rPr>
              <a:t>-type diuretics, and CCBs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Several medications are now designated as later-line alternatives, including the following:</a:t>
            </a:r>
          </a:p>
          <a:p>
            <a:pPr lvl="1">
              <a:buFont typeface="Wingdings" pitchFamily="2" charset="2"/>
              <a:buChar char="Ø"/>
            </a:pPr>
            <a:r>
              <a:rPr lang="en-IN" sz="3200" dirty="0" smtClean="0">
                <a:latin typeface="Times New Roman" pitchFamily="18" charset="0"/>
                <a:cs typeface="Times New Roman" pitchFamily="18" charset="0"/>
              </a:rPr>
              <a:t>Beta-blockers</a:t>
            </a:r>
          </a:p>
          <a:p>
            <a:pPr lvl="1">
              <a:buFont typeface="Wingdings" pitchFamily="2" charset="2"/>
              <a:buChar char="Ø"/>
            </a:pPr>
            <a:r>
              <a:rPr lang="en-IN" sz="3200" dirty="0" smtClean="0">
                <a:latin typeface="Times New Roman" pitchFamily="18" charset="0"/>
                <a:cs typeface="Times New Roman" pitchFamily="18" charset="0"/>
              </a:rPr>
              <a:t>Alpha-blockers</a:t>
            </a:r>
          </a:p>
          <a:p>
            <a:pPr lvl="1">
              <a:buFont typeface="Wingdings" pitchFamily="2" charset="2"/>
              <a:buChar char="Ø"/>
            </a:pPr>
            <a:r>
              <a:rPr lang="en-IN" sz="3200" dirty="0" smtClean="0">
                <a:latin typeface="Times New Roman" pitchFamily="18" charset="0"/>
                <a:cs typeface="Times New Roman" pitchFamily="18" charset="0"/>
              </a:rPr>
              <a:t>Alpha</a:t>
            </a:r>
            <a:r>
              <a:rPr lang="en-IN" sz="3200" baseline="-25000" dirty="0" smtClean="0">
                <a:latin typeface="Times New Roman" pitchFamily="18" charset="0"/>
                <a:cs typeface="Times New Roman" pitchFamily="18" charset="0"/>
              </a:rPr>
              <a:t>1</a:t>
            </a:r>
            <a:r>
              <a:rPr lang="en-IN" sz="3200" dirty="0" smtClean="0">
                <a:latin typeface="Times New Roman" pitchFamily="18" charset="0"/>
                <a:cs typeface="Times New Roman" pitchFamily="18" charset="0"/>
              </a:rPr>
              <a:t>/beta-blockers (</a:t>
            </a:r>
            <a:r>
              <a:rPr lang="en-IN" sz="3200" dirty="0" err="1" smtClean="0">
                <a:latin typeface="Times New Roman" pitchFamily="18" charset="0"/>
                <a:cs typeface="Times New Roman" pitchFamily="18" charset="0"/>
              </a:rPr>
              <a:t>eg</a:t>
            </a:r>
            <a:r>
              <a:rPr lang="en-IN" sz="3200" dirty="0" smtClean="0">
                <a:latin typeface="Times New Roman" pitchFamily="18" charset="0"/>
                <a:cs typeface="Times New Roman" pitchFamily="18" charset="0"/>
              </a:rPr>
              <a:t>, carvedilol)</a:t>
            </a:r>
          </a:p>
          <a:p>
            <a:pPr lvl="1">
              <a:buFont typeface="Wingdings" pitchFamily="2" charset="2"/>
              <a:buChar char="Ø"/>
            </a:pPr>
            <a:r>
              <a:rPr lang="en-IN" sz="3200" dirty="0" smtClean="0">
                <a:latin typeface="Times New Roman" pitchFamily="18" charset="0"/>
                <a:cs typeface="Times New Roman" pitchFamily="18" charset="0"/>
              </a:rPr>
              <a:t>Vasodilating beta-blockers (</a:t>
            </a:r>
            <a:r>
              <a:rPr lang="en-IN" sz="3200" dirty="0" err="1" smtClean="0">
                <a:latin typeface="Times New Roman" pitchFamily="18" charset="0"/>
                <a:cs typeface="Times New Roman" pitchFamily="18" charset="0"/>
              </a:rPr>
              <a:t>eg</a:t>
            </a:r>
            <a:r>
              <a:rPr lang="en-IN" sz="3200" dirty="0" smtClean="0">
                <a:latin typeface="Times New Roman" pitchFamily="18" charset="0"/>
                <a:cs typeface="Times New Roman" pitchFamily="18" charset="0"/>
              </a:rPr>
              <a:t>, nebivolol)</a:t>
            </a:r>
          </a:p>
          <a:p>
            <a:pPr lvl="1">
              <a:buFont typeface="Wingdings" pitchFamily="2" charset="2"/>
              <a:buChar char="Ø"/>
            </a:pPr>
            <a:r>
              <a:rPr lang="en-IN" sz="3200" dirty="0" smtClean="0">
                <a:latin typeface="Times New Roman" pitchFamily="18" charset="0"/>
                <a:cs typeface="Times New Roman" pitchFamily="18" charset="0"/>
              </a:rPr>
              <a:t>Central alpha</a:t>
            </a:r>
            <a:r>
              <a:rPr lang="en-IN" sz="3200" baseline="-25000" dirty="0" smtClean="0">
                <a:latin typeface="Times New Roman" pitchFamily="18" charset="0"/>
                <a:cs typeface="Times New Roman" pitchFamily="18" charset="0"/>
              </a:rPr>
              <a:t>2</a:t>
            </a:r>
            <a:r>
              <a:rPr lang="en-IN" sz="3200" dirty="0" smtClean="0">
                <a:latin typeface="Times New Roman" pitchFamily="18" charset="0"/>
                <a:cs typeface="Times New Roman" pitchFamily="18" charset="0"/>
              </a:rPr>
              <a:t>-adrenergic agonists (</a:t>
            </a:r>
            <a:r>
              <a:rPr lang="en-IN" sz="3200" dirty="0" err="1" smtClean="0">
                <a:latin typeface="Times New Roman" pitchFamily="18" charset="0"/>
                <a:cs typeface="Times New Roman" pitchFamily="18" charset="0"/>
              </a:rPr>
              <a:t>eg</a:t>
            </a:r>
            <a:r>
              <a:rPr lang="en-IN" sz="3200" dirty="0" smtClean="0">
                <a:latin typeface="Times New Roman" pitchFamily="18" charset="0"/>
                <a:cs typeface="Times New Roman" pitchFamily="18" charset="0"/>
              </a:rPr>
              <a:t>, clonidine)</a:t>
            </a:r>
          </a:p>
          <a:p>
            <a:pPr lvl="1">
              <a:buFont typeface="Wingdings" pitchFamily="2" charset="2"/>
              <a:buChar char="Ø"/>
            </a:pPr>
            <a:r>
              <a:rPr lang="en-IN" sz="3200" dirty="0" smtClean="0">
                <a:latin typeface="Times New Roman" pitchFamily="18" charset="0"/>
                <a:cs typeface="Times New Roman" pitchFamily="18" charset="0"/>
              </a:rPr>
              <a:t>Direct vasodilators (</a:t>
            </a:r>
            <a:r>
              <a:rPr lang="en-IN" sz="3200" dirty="0" err="1" smtClean="0">
                <a:latin typeface="Times New Roman" pitchFamily="18" charset="0"/>
                <a:cs typeface="Times New Roman" pitchFamily="18" charset="0"/>
              </a:rPr>
              <a:t>eg</a:t>
            </a:r>
            <a:r>
              <a:rPr lang="en-IN" sz="3200" dirty="0" smtClean="0">
                <a:latin typeface="Times New Roman" pitchFamily="18" charset="0"/>
                <a:cs typeface="Times New Roman" pitchFamily="18" charset="0"/>
              </a:rPr>
              <a:t>, hydralazine)</a:t>
            </a:r>
          </a:p>
          <a:p>
            <a:pPr lvl="1">
              <a:buFont typeface="Wingdings" pitchFamily="2" charset="2"/>
              <a:buChar char="Ø"/>
            </a:pPr>
            <a:r>
              <a:rPr lang="en-IN" sz="3200" dirty="0" smtClean="0">
                <a:latin typeface="Times New Roman" pitchFamily="18" charset="0"/>
                <a:cs typeface="Times New Roman" pitchFamily="18" charset="0"/>
              </a:rPr>
              <a:t>Loop diuretics (</a:t>
            </a:r>
            <a:r>
              <a:rPr lang="en-IN" sz="3200" dirty="0" err="1" smtClean="0">
                <a:latin typeface="Times New Roman" pitchFamily="18" charset="0"/>
                <a:cs typeface="Times New Roman" pitchFamily="18" charset="0"/>
              </a:rPr>
              <a:t>eg</a:t>
            </a:r>
            <a:r>
              <a:rPr lang="en-IN" sz="3200" dirty="0" smtClean="0">
                <a:latin typeface="Times New Roman" pitchFamily="18" charset="0"/>
                <a:cs typeface="Times New Roman" pitchFamily="18" charset="0"/>
              </a:rPr>
              <a:t>, </a:t>
            </a:r>
            <a:r>
              <a:rPr lang="en-IN" sz="3200" dirty="0" err="1" smtClean="0">
                <a:latin typeface="Times New Roman" pitchFamily="18" charset="0"/>
                <a:cs typeface="Times New Roman" pitchFamily="18" charset="0"/>
              </a:rPr>
              <a:t>furosemide</a:t>
            </a:r>
            <a:r>
              <a:rPr lang="en-IN" sz="3200" dirty="0" smtClean="0">
                <a:latin typeface="Times New Roman" pitchFamily="18" charset="0"/>
                <a:cs typeface="Times New Roman" pitchFamily="18" charset="0"/>
              </a:rPr>
              <a:t>)</a:t>
            </a:r>
          </a:p>
          <a:p>
            <a:pPr lvl="1">
              <a:buFont typeface="Wingdings" pitchFamily="2" charset="2"/>
              <a:buChar char="Ø"/>
            </a:pPr>
            <a:r>
              <a:rPr lang="en-IN" sz="3200" dirty="0" smtClean="0">
                <a:latin typeface="Times New Roman" pitchFamily="18" charset="0"/>
                <a:cs typeface="Times New Roman" pitchFamily="18" charset="0"/>
              </a:rPr>
              <a:t>Aldosterone antagonists (</a:t>
            </a:r>
            <a:r>
              <a:rPr lang="en-IN" sz="3200" dirty="0" err="1" smtClean="0">
                <a:latin typeface="Times New Roman" pitchFamily="18" charset="0"/>
                <a:cs typeface="Times New Roman" pitchFamily="18" charset="0"/>
              </a:rPr>
              <a:t>eg</a:t>
            </a:r>
            <a:r>
              <a:rPr lang="en-IN" sz="3200" dirty="0" smtClean="0">
                <a:latin typeface="Times New Roman" pitchFamily="18" charset="0"/>
                <a:cs typeface="Times New Roman" pitchFamily="18" charset="0"/>
              </a:rPr>
              <a:t>, spironolactone)</a:t>
            </a:r>
          </a:p>
          <a:p>
            <a:pPr lvl="1">
              <a:buFont typeface="Wingdings" pitchFamily="2" charset="2"/>
              <a:buChar char="Ø"/>
            </a:pPr>
            <a:r>
              <a:rPr lang="en-IN" sz="3200" dirty="0" smtClean="0">
                <a:latin typeface="Times New Roman" pitchFamily="18" charset="0"/>
                <a:cs typeface="Times New Roman" pitchFamily="18" charset="0"/>
              </a:rPr>
              <a:t>Peripherally acting adrenergic antagonists (</a:t>
            </a:r>
            <a:r>
              <a:rPr lang="en-IN" sz="3200" dirty="0" err="1" smtClean="0">
                <a:latin typeface="Times New Roman" pitchFamily="18" charset="0"/>
                <a:cs typeface="Times New Roman" pitchFamily="18" charset="0"/>
              </a:rPr>
              <a:t>eg</a:t>
            </a:r>
            <a:r>
              <a:rPr lang="en-IN" sz="3200" dirty="0" smtClean="0">
                <a:latin typeface="Times New Roman" pitchFamily="18" charset="0"/>
                <a:cs typeface="Times New Roman" pitchFamily="18" charset="0"/>
              </a:rPr>
              <a:t>, reserpine)</a:t>
            </a:r>
            <a:r>
              <a:rPr lang="en-IN" dirty="0" smtClean="0">
                <a:latin typeface="Times New Roman" pitchFamily="18" charset="0"/>
                <a:cs typeface="Times New Roman" pitchFamily="18" charset="0"/>
              </a:rPr>
              <a:t> </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When initiating therapy, patients of African descent without chronic kidney disease should use CCBs and thiazides instead of ACEIs</a:t>
            </a:r>
          </a:p>
          <a:p>
            <a:pPr>
              <a:buFont typeface="Wingdings" pitchFamily="2" charset="2"/>
              <a:buChar char="Ø"/>
            </a:pPr>
            <a:r>
              <a:rPr lang="en-IN" dirty="0" smtClean="0">
                <a:latin typeface="Times New Roman" pitchFamily="18" charset="0"/>
                <a:cs typeface="Times New Roman" pitchFamily="18" charset="0"/>
              </a:rPr>
              <a:t>Use of ACEIs and ARBs is recommended in all patients with chronic kidney disease regardless of ethnic background, either as first-line therapy or in addition to first-line therapy</a:t>
            </a:r>
          </a:p>
          <a:p>
            <a:pPr>
              <a:buFont typeface="Wingdings" pitchFamily="2" charset="2"/>
              <a:buChar char="Ø"/>
            </a:pPr>
            <a:r>
              <a:rPr lang="en-IN" dirty="0" smtClean="0">
                <a:latin typeface="Times New Roman" pitchFamily="18" charset="0"/>
                <a:cs typeface="Times New Roman" pitchFamily="18" charset="0"/>
              </a:rPr>
              <a:t>ACEIs and ARBs should not be used in the same patient simultaneously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00042"/>
            <a:ext cx="8786842" cy="5626121"/>
          </a:xfrm>
        </p:spPr>
        <p:txBody>
          <a:bodyPr>
            <a:normAutofit/>
          </a:bodyPr>
          <a:lstStyle/>
          <a:p>
            <a:pPr>
              <a:buFont typeface="Wingdings" pitchFamily="2" charset="2"/>
              <a:buChar char="Ø"/>
            </a:pPr>
            <a:r>
              <a:rPr lang="en-IN" dirty="0" smtClean="0">
                <a:latin typeface="Times New Roman" pitchFamily="18" charset="0"/>
                <a:cs typeface="Times New Roman" pitchFamily="18" charset="0"/>
              </a:rPr>
              <a:t>CCBs and thiazides-type diuretics should be used instead of ACEIs and ARBs in patients over the age of 75 with impaired kidney function due to the risk of hyperkalemia, increased creatinine, and further renal impairment</a:t>
            </a:r>
          </a:p>
          <a:p>
            <a:pPr>
              <a:buFont typeface="Wingdings" pitchFamily="2" charset="2"/>
              <a:buChar char="Ø"/>
            </a:pPr>
            <a:r>
              <a:rPr lang="en-IN" dirty="0" smtClean="0">
                <a:latin typeface="Times New Roman" pitchFamily="18" charset="0"/>
                <a:cs typeface="Times New Roman" pitchFamily="18" charset="0"/>
              </a:rPr>
              <a:t>The change to a more lenient systolic blood pressure goal may be confusing to many patients who are accustomed to the lower goals of JNC 7, including the &lt;140/90 mmHg goal for most patients and &lt;130/80 mmHg goal for patients with hypertension and major co morbidities.</a:t>
            </a:r>
          </a:p>
          <a:p>
            <a:pPr>
              <a:buFont typeface="Wingdings" pitchFamily="2" charset="2"/>
              <a:buChar char="Ø"/>
            </a:pPr>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blood pressure (WHO)</a:t>
            </a:r>
            <a:endParaRPr lang="en-IN" dirty="0"/>
          </a:p>
        </p:txBody>
      </p:sp>
      <p:graphicFrame>
        <p:nvGraphicFramePr>
          <p:cNvPr id="4" name="Content Placeholder 3"/>
          <p:cNvGraphicFramePr>
            <a:graphicFrameLocks noGrp="1"/>
          </p:cNvGraphicFramePr>
          <p:nvPr>
            <p:ph idx="1"/>
          </p:nvPr>
        </p:nvGraphicFramePr>
        <p:xfrm>
          <a:off x="0" y="1600200"/>
          <a:ext cx="8964489" cy="5257800"/>
        </p:xfrm>
        <a:graphic>
          <a:graphicData uri="http://schemas.openxmlformats.org/drawingml/2006/table">
            <a:tbl>
              <a:tblPr firstRow="1" bandRow="1">
                <a:tableStyleId>{5C22544A-7EE6-4342-B048-85BDC9FD1C3A}</a:tableStyleId>
              </a:tblPr>
              <a:tblGrid>
                <a:gridCol w="2988163"/>
                <a:gridCol w="2988163"/>
                <a:gridCol w="2988163"/>
              </a:tblGrid>
              <a:tr h="1531398">
                <a:tc>
                  <a:txBody>
                    <a:bodyPr/>
                    <a:lstStyle/>
                    <a:p>
                      <a:r>
                        <a:rPr lang="en-US" dirty="0" smtClean="0"/>
                        <a:t>Category</a:t>
                      </a:r>
                      <a:endParaRPr lang="en-IN" dirty="0"/>
                    </a:p>
                  </a:txBody>
                  <a:tcPr/>
                </a:tc>
                <a:tc>
                  <a:txBody>
                    <a:bodyPr/>
                    <a:lstStyle/>
                    <a:p>
                      <a:r>
                        <a:rPr lang="en-US" dirty="0" smtClean="0"/>
                        <a:t>Systolic blood pressure</a:t>
                      </a:r>
                    </a:p>
                    <a:p>
                      <a:r>
                        <a:rPr lang="en-US" dirty="0" smtClean="0"/>
                        <a:t>(mm of Hg)</a:t>
                      </a:r>
                      <a:endParaRPr lang="en-IN" dirty="0" smtClean="0"/>
                    </a:p>
                    <a:p>
                      <a:endParaRPr lang="en-IN" dirty="0"/>
                    </a:p>
                  </a:txBody>
                  <a:tcPr/>
                </a:tc>
                <a:tc>
                  <a:txBody>
                    <a:bodyPr/>
                    <a:lstStyle/>
                    <a:p>
                      <a:r>
                        <a:rPr lang="en-US" dirty="0" smtClean="0"/>
                        <a:t>Diastolic blood pressure</a:t>
                      </a:r>
                    </a:p>
                    <a:p>
                      <a:r>
                        <a:rPr lang="en-US" dirty="0" smtClean="0"/>
                        <a:t>(mm of Hg)</a:t>
                      </a:r>
                      <a:endParaRPr lang="en-IN" dirty="0" smtClean="0"/>
                    </a:p>
                    <a:p>
                      <a:endParaRPr lang="en-IN" dirty="0"/>
                    </a:p>
                  </a:txBody>
                  <a:tcPr/>
                </a:tc>
              </a:tr>
              <a:tr h="621067">
                <a:tc>
                  <a:txBody>
                    <a:bodyPr/>
                    <a:lstStyle/>
                    <a:p>
                      <a:r>
                        <a:rPr lang="en-US" dirty="0" smtClean="0"/>
                        <a:t>Normal </a:t>
                      </a:r>
                      <a:endParaRPr lang="en-IN" dirty="0"/>
                    </a:p>
                  </a:txBody>
                  <a:tcPr/>
                </a:tc>
                <a:tc>
                  <a:txBody>
                    <a:bodyPr/>
                    <a:lstStyle/>
                    <a:p>
                      <a:r>
                        <a:rPr lang="en-US" dirty="0" smtClean="0"/>
                        <a:t>&lt; 130</a:t>
                      </a:r>
                      <a:endParaRPr lang="en-IN" dirty="0"/>
                    </a:p>
                  </a:txBody>
                  <a:tcPr/>
                </a:tc>
                <a:tc>
                  <a:txBody>
                    <a:bodyPr/>
                    <a:lstStyle/>
                    <a:p>
                      <a:r>
                        <a:rPr lang="en-US" dirty="0" smtClean="0"/>
                        <a:t>&lt; 85</a:t>
                      </a:r>
                      <a:endParaRPr lang="en-IN" dirty="0"/>
                    </a:p>
                  </a:txBody>
                  <a:tcPr/>
                </a:tc>
              </a:tr>
              <a:tr h="621067">
                <a:tc>
                  <a:txBody>
                    <a:bodyPr/>
                    <a:lstStyle/>
                    <a:p>
                      <a:r>
                        <a:rPr lang="en-US" dirty="0" smtClean="0"/>
                        <a:t>High normal </a:t>
                      </a:r>
                      <a:endParaRPr lang="en-IN" dirty="0"/>
                    </a:p>
                  </a:txBody>
                  <a:tcPr/>
                </a:tc>
                <a:tc>
                  <a:txBody>
                    <a:bodyPr/>
                    <a:lstStyle/>
                    <a:p>
                      <a:r>
                        <a:rPr lang="en-US" dirty="0" smtClean="0"/>
                        <a:t>130-140</a:t>
                      </a:r>
                      <a:endParaRPr lang="en-IN" dirty="0"/>
                    </a:p>
                  </a:txBody>
                  <a:tcPr/>
                </a:tc>
                <a:tc>
                  <a:txBody>
                    <a:bodyPr/>
                    <a:lstStyle/>
                    <a:p>
                      <a:r>
                        <a:rPr lang="en-US" dirty="0" smtClean="0"/>
                        <a:t>85-90</a:t>
                      </a:r>
                      <a:endParaRPr lang="en-IN" dirty="0"/>
                    </a:p>
                  </a:txBody>
                  <a:tcPr/>
                </a:tc>
              </a:tr>
              <a:tr h="621067">
                <a:tc gridSpan="3">
                  <a:txBody>
                    <a:bodyPr/>
                    <a:lstStyle/>
                    <a:p>
                      <a:r>
                        <a:rPr lang="en-US" dirty="0" smtClean="0"/>
                        <a:t>Hypertension </a:t>
                      </a:r>
                      <a:endParaRPr lang="en-IN" dirty="0"/>
                    </a:p>
                  </a:txBody>
                  <a:tcPr/>
                </a:tc>
                <a:tc hMerge="1">
                  <a:txBody>
                    <a:bodyPr/>
                    <a:lstStyle/>
                    <a:p>
                      <a:endParaRPr lang="en-IN"/>
                    </a:p>
                  </a:txBody>
                  <a:tcPr/>
                </a:tc>
                <a:tc hMerge="1">
                  <a:txBody>
                    <a:bodyPr/>
                    <a:lstStyle/>
                    <a:p>
                      <a:endParaRPr lang="en-IN"/>
                    </a:p>
                  </a:txBody>
                  <a:tcPr/>
                </a:tc>
              </a:tr>
              <a:tr h="621067">
                <a:tc>
                  <a:txBody>
                    <a:bodyPr/>
                    <a:lstStyle/>
                    <a:p>
                      <a:r>
                        <a:rPr lang="en-US" dirty="0" smtClean="0"/>
                        <a:t>Mild (stage I)</a:t>
                      </a:r>
                      <a:endParaRPr lang="en-IN" dirty="0"/>
                    </a:p>
                  </a:txBody>
                  <a:tcPr/>
                </a:tc>
                <a:tc>
                  <a:txBody>
                    <a:bodyPr/>
                    <a:lstStyle/>
                    <a:p>
                      <a:r>
                        <a:rPr lang="en-US" dirty="0" smtClean="0"/>
                        <a:t>140-159</a:t>
                      </a:r>
                      <a:endParaRPr lang="en-IN" dirty="0"/>
                    </a:p>
                  </a:txBody>
                  <a:tcPr/>
                </a:tc>
                <a:tc>
                  <a:txBody>
                    <a:bodyPr/>
                    <a:lstStyle/>
                    <a:p>
                      <a:r>
                        <a:rPr lang="en-US" dirty="0" smtClean="0"/>
                        <a:t>90-99</a:t>
                      </a:r>
                      <a:endParaRPr lang="en-IN" dirty="0"/>
                    </a:p>
                  </a:txBody>
                  <a:tcPr/>
                </a:tc>
              </a:tr>
              <a:tr h="621067">
                <a:tc>
                  <a:txBody>
                    <a:bodyPr/>
                    <a:lstStyle/>
                    <a:p>
                      <a:r>
                        <a:rPr lang="en-US" dirty="0" smtClean="0"/>
                        <a:t>Moderate (stage 2)</a:t>
                      </a:r>
                      <a:endParaRPr lang="en-IN" dirty="0"/>
                    </a:p>
                  </a:txBody>
                  <a:tcPr/>
                </a:tc>
                <a:tc>
                  <a:txBody>
                    <a:bodyPr/>
                    <a:lstStyle/>
                    <a:p>
                      <a:r>
                        <a:rPr lang="en-US" dirty="0" smtClean="0"/>
                        <a:t>160-179</a:t>
                      </a:r>
                      <a:endParaRPr lang="en-IN" dirty="0"/>
                    </a:p>
                  </a:txBody>
                  <a:tcPr/>
                </a:tc>
                <a:tc>
                  <a:txBody>
                    <a:bodyPr/>
                    <a:lstStyle/>
                    <a:p>
                      <a:r>
                        <a:rPr lang="en-US" dirty="0" smtClean="0"/>
                        <a:t>100-109</a:t>
                      </a:r>
                      <a:endParaRPr lang="en-IN" dirty="0"/>
                    </a:p>
                  </a:txBody>
                  <a:tcPr/>
                </a:tc>
              </a:tr>
              <a:tr h="621067">
                <a:tc>
                  <a:txBody>
                    <a:bodyPr/>
                    <a:lstStyle/>
                    <a:p>
                      <a:r>
                        <a:rPr lang="en-US" dirty="0" smtClean="0"/>
                        <a:t>Severe (stage 3)</a:t>
                      </a:r>
                      <a:endParaRPr lang="en-IN" dirty="0"/>
                    </a:p>
                  </a:txBody>
                  <a:tcPr/>
                </a:tc>
                <a:tc>
                  <a:txBody>
                    <a:bodyPr/>
                    <a:lstStyle/>
                    <a:p>
                      <a:pPr>
                        <a:buFont typeface="Wingdings"/>
                        <a:buChar char="Ø"/>
                      </a:pPr>
                      <a:r>
                        <a:rPr lang="en-US" dirty="0" smtClean="0"/>
                        <a:t>180</a:t>
                      </a:r>
                      <a:endParaRPr lang="en-IN" dirty="0"/>
                    </a:p>
                  </a:txBody>
                  <a:tcPr/>
                </a:tc>
                <a:tc>
                  <a:txBody>
                    <a:bodyPr/>
                    <a:lstStyle/>
                    <a:p>
                      <a:r>
                        <a:rPr lang="en-US" dirty="0" smtClean="0"/>
                        <a:t>&gt;110</a:t>
                      </a:r>
                      <a:endParaRPr lang="en-IN" dirty="0"/>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dirty="0"/>
          </a:p>
        </p:txBody>
      </p:sp>
      <p:sp>
        <p:nvSpPr>
          <p:cNvPr id="3" name="Content Placeholder 2"/>
          <p:cNvSpPr>
            <a:spLocks noGrp="1"/>
          </p:cNvSpPr>
          <p:nvPr>
            <p:ph idx="1"/>
          </p:nvPr>
        </p:nvSpPr>
        <p:spPr/>
        <p:txBody>
          <a:bodyPr/>
          <a:lstStyle/>
          <a:p>
            <a:pPr>
              <a:buFont typeface="Wingdings" pitchFamily="2" charset="2"/>
              <a:buChar char="Ø"/>
            </a:pPr>
            <a:r>
              <a:rPr lang="en-US" dirty="0" smtClean="0"/>
              <a:t>When systolic and diastolic blood pressure falls in different categories, the higher category should be selected to classify individual blood pressure.</a:t>
            </a:r>
          </a:p>
          <a:p>
            <a:pPr>
              <a:buFont typeface="Wingdings" pitchFamily="2" charset="2"/>
              <a:buChar char="Ø"/>
            </a:pPr>
            <a:r>
              <a:rPr lang="en-US" dirty="0" smtClean="0"/>
              <a:t>“isolated systolic hypertension” is defined as systolic blood pressure of 140 mm or more and diastolic blood pressure less than 90 mm  of Hg.</a:t>
            </a:r>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BLOOD PRESSURE MEASUREMENT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Accurate measurements are essential under standardized conditions for valid comparison between persons or groups over time.</a:t>
            </a:r>
          </a:p>
          <a:p>
            <a:pPr>
              <a:buFont typeface="Wingdings" pitchFamily="2" charset="2"/>
              <a:buChar char="Ø"/>
            </a:pPr>
            <a:r>
              <a:rPr lang="en-US" dirty="0" smtClean="0">
                <a:latin typeface="Times New Roman" pitchFamily="18" charset="0"/>
                <a:cs typeface="Times New Roman" pitchFamily="18" charset="0"/>
              </a:rPr>
              <a:t>WHO study group recommended </a:t>
            </a:r>
          </a:p>
          <a:p>
            <a:pPr>
              <a:buFont typeface="Wingdings" pitchFamily="2" charset="2"/>
              <a:buChar char="Ø"/>
            </a:pPr>
            <a:r>
              <a:rPr lang="en-US" dirty="0" smtClean="0">
                <a:latin typeface="Times New Roman" pitchFamily="18" charset="0"/>
                <a:cs typeface="Times New Roman" pitchFamily="18" charset="0"/>
              </a:rPr>
              <a:t>The sitting position than supine position for recording blood pressure.</a:t>
            </a:r>
          </a:p>
          <a:p>
            <a:pPr>
              <a:buFont typeface="Wingdings" pitchFamily="2" charset="2"/>
              <a:buChar char="Ø"/>
            </a:pPr>
            <a:r>
              <a:rPr lang="en-US" dirty="0" smtClean="0">
                <a:latin typeface="Times New Roman" pitchFamily="18" charset="0"/>
                <a:cs typeface="Times New Roman" pitchFamily="18" charset="0"/>
              </a:rPr>
              <a:t>Uniform policy should be adopted either right or left arm.</a:t>
            </a:r>
            <a:endParaRPr lang="en-IN"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BLOOD PRESSURE MEASUREMENT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The pressure at which the sounds are first heard (phase I) is taken to indicate the systolic pressure.</a:t>
            </a:r>
          </a:p>
          <a:p>
            <a:pPr>
              <a:buFont typeface="Wingdings" pitchFamily="2" charset="2"/>
              <a:buChar char="Ø"/>
            </a:pPr>
            <a:r>
              <a:rPr lang="en-US" dirty="0" smtClean="0">
                <a:latin typeface="Times New Roman" pitchFamily="18" charset="0"/>
                <a:cs typeface="Times New Roman" pitchFamily="18" charset="0"/>
              </a:rPr>
              <a:t>Near the diastolic pressure the sound first become muffled (phase IV) and than disappear (phase V).</a:t>
            </a:r>
          </a:p>
          <a:p>
            <a:pPr>
              <a:buFont typeface="Wingdings" pitchFamily="2" charset="2"/>
              <a:buChar char="Ø"/>
            </a:pPr>
            <a:r>
              <a:rPr lang="en-US" dirty="0" smtClean="0">
                <a:latin typeface="Times New Roman" pitchFamily="18" charset="0"/>
                <a:cs typeface="Times New Roman" pitchFamily="18" charset="0"/>
              </a:rPr>
              <a:t>Most of studies used phase V to measure diastolic blood pressure.</a:t>
            </a:r>
            <a:endParaRPr lang="en-IN"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BLOOD PRESSURE MEASUREMENT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The systolic and diastolic blood pressure should be measured at least 3 times over a period of at least 3 minutes and lowest reading recorded.</a:t>
            </a:r>
          </a:p>
          <a:p>
            <a:pPr>
              <a:buFont typeface="Wingdings" pitchFamily="2" charset="2"/>
              <a:buChar char="Ø"/>
            </a:pPr>
            <a:r>
              <a:rPr lang="en-US" dirty="0" smtClean="0">
                <a:latin typeface="Times New Roman" pitchFamily="18" charset="0"/>
                <a:cs typeface="Times New Roman" pitchFamily="18" charset="0"/>
              </a:rPr>
              <a:t>For comparability the data recorded everywhere in a uniform way.</a:t>
            </a:r>
            <a:endParaRPr lang="en-IN"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280"/>
          </a:xfrm>
        </p:spPr>
        <p:txBody>
          <a:bodyPr>
            <a:normAutofit fontScale="90000"/>
          </a:bodyPr>
          <a:lstStyle/>
          <a:p>
            <a:endParaRPr lang="en-IN" dirty="0"/>
          </a:p>
        </p:txBody>
      </p:sp>
      <p:sp>
        <p:nvSpPr>
          <p:cNvPr id="3" name="Content Placeholder 2"/>
          <p:cNvSpPr>
            <a:spLocks noGrp="1"/>
          </p:cNvSpPr>
          <p:nvPr>
            <p:ph idx="1"/>
          </p:nvPr>
        </p:nvSpPr>
        <p:spPr>
          <a:xfrm>
            <a:off x="0" y="857232"/>
            <a:ext cx="9144000" cy="6000768"/>
          </a:xfrm>
        </p:spPr>
        <p:txBody>
          <a:bodyPr>
            <a:noAutofit/>
          </a:bodyPr>
          <a:lstStyle/>
          <a:p>
            <a:pPr>
              <a:buFont typeface="Wingdings" pitchFamily="2" charset="2"/>
              <a:buChar char="Ø"/>
            </a:pPr>
            <a:r>
              <a:rPr lang="en-IN" dirty="0" smtClean="0">
                <a:latin typeface="Times New Roman" pitchFamily="18" charset="0"/>
                <a:cs typeface="Times New Roman" pitchFamily="18" charset="0"/>
                <a:hlinkClick r:id="rId2" tooltip="Pulse pressure"/>
              </a:rPr>
              <a:t>Pulse pressure</a:t>
            </a:r>
            <a:r>
              <a:rPr lang="en-IN" dirty="0" smtClean="0">
                <a:latin typeface="Times New Roman" pitchFamily="18" charset="0"/>
                <a:cs typeface="Times New Roman" pitchFamily="18" charset="0"/>
              </a:rPr>
              <a:t> (the difference between systolic and diastolic blood pressure) is frequently increased in older people with hypertension. </a:t>
            </a:r>
          </a:p>
          <a:p>
            <a:pPr>
              <a:buFont typeface="Wingdings" pitchFamily="2" charset="2"/>
              <a:buChar char="Ø"/>
            </a:pPr>
            <a:r>
              <a:rPr lang="en-IN" dirty="0" smtClean="0">
                <a:latin typeface="Times New Roman" pitchFamily="18" charset="0"/>
                <a:cs typeface="Times New Roman" pitchFamily="18" charset="0"/>
              </a:rPr>
              <a:t>This can mean that systolic pressure is abnormally high, but diastolic pressure may be normal or low — a condition termed </a:t>
            </a:r>
            <a:r>
              <a:rPr lang="en-IN" dirty="0" smtClean="0">
                <a:latin typeface="Times New Roman" pitchFamily="18" charset="0"/>
                <a:cs typeface="Times New Roman" pitchFamily="18" charset="0"/>
                <a:hlinkClick r:id="rId3" tooltip="Isolated systolic hypertension"/>
              </a:rPr>
              <a:t>isolated systolic hypertension</a:t>
            </a:r>
            <a:r>
              <a:rPr lang="en-IN" dirty="0" smtClean="0">
                <a:latin typeface="Times New Roman" pitchFamily="18" charset="0"/>
                <a:cs typeface="Times New Roman" pitchFamily="18" charset="0"/>
              </a:rPr>
              <a:t>. </a:t>
            </a:r>
          </a:p>
          <a:p>
            <a:pPr>
              <a:buFont typeface="Wingdings" pitchFamily="2" charset="2"/>
              <a:buChar char="Ø"/>
            </a:pPr>
            <a:r>
              <a:rPr lang="en-IN" dirty="0" smtClean="0">
                <a:latin typeface="Times New Roman" pitchFamily="18" charset="0"/>
                <a:cs typeface="Times New Roman" pitchFamily="18" charset="0"/>
              </a:rPr>
              <a:t>The high pulse pressure in elderly people with hypertension or isolated systolic hypertension is explained by increased </a:t>
            </a:r>
            <a:r>
              <a:rPr lang="en-IN" dirty="0" smtClean="0">
                <a:latin typeface="Times New Roman" pitchFamily="18" charset="0"/>
                <a:cs typeface="Times New Roman" pitchFamily="18" charset="0"/>
                <a:hlinkClick r:id="rId4" tooltip="Arterial stiffness"/>
              </a:rPr>
              <a:t>arterial stiffness</a:t>
            </a:r>
            <a:r>
              <a:rPr lang="en-IN" dirty="0" smtClean="0">
                <a:latin typeface="Times New Roman" pitchFamily="18" charset="0"/>
                <a:cs typeface="Times New Roman" pitchFamily="18" charset="0"/>
              </a:rPr>
              <a:t>, which typically accompanies aging and may be exacerbated by high blood pressure.</a:t>
            </a:r>
            <a:endParaRPr lang="en-IN"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Many mechanisms have been proposed to account for the rise in peripheral resistance in hypertension. Most evidence implicates either disturbances in renal salt and water handling (particularly abnormalities in the intra-renal </a:t>
            </a:r>
            <a:r>
              <a:rPr lang="en-IN" dirty="0" err="1" smtClean="0">
                <a:latin typeface="Times New Roman" pitchFamily="18" charset="0"/>
                <a:cs typeface="Times New Roman" pitchFamily="18" charset="0"/>
                <a:hlinkClick r:id="rId2" tooltip="Renin-angiotensin system"/>
              </a:rPr>
              <a:t>renin-angiotensin</a:t>
            </a:r>
            <a:r>
              <a:rPr lang="en-IN" dirty="0" smtClean="0">
                <a:latin typeface="Times New Roman" pitchFamily="18" charset="0"/>
                <a:cs typeface="Times New Roman" pitchFamily="18" charset="0"/>
                <a:hlinkClick r:id="rId2" tooltip="Renin-angiotensin system"/>
              </a:rPr>
              <a:t> system</a:t>
            </a:r>
            <a:r>
              <a:rPr lang="en-IN" dirty="0" smtClean="0">
                <a:latin typeface="Times New Roman" pitchFamily="18" charset="0"/>
                <a:cs typeface="Times New Roman" pitchFamily="18" charset="0"/>
              </a:rPr>
              <a:t>) and/or abnormalities of the </a:t>
            </a:r>
            <a:r>
              <a:rPr lang="en-IN" dirty="0" smtClean="0">
                <a:latin typeface="Times New Roman" pitchFamily="18" charset="0"/>
                <a:cs typeface="Times New Roman" pitchFamily="18" charset="0"/>
                <a:hlinkClick r:id="rId3" tooltip="Sympathetic nervous system"/>
              </a:rPr>
              <a:t>sympathetic nervous system</a:t>
            </a:r>
            <a:r>
              <a:rPr lang="en-IN" dirty="0" smtClean="0">
                <a:latin typeface="Times New Roman" pitchFamily="18" charset="0"/>
                <a:cs typeface="Times New Roman" pitchFamily="18" charset="0"/>
              </a:rPr>
              <a:t>. </a:t>
            </a:r>
          </a:p>
          <a:p>
            <a:pPr>
              <a:buFont typeface="Wingdings" pitchFamily="2" charset="2"/>
              <a:buChar char="Ø"/>
            </a:pPr>
            <a:r>
              <a:rPr lang="en-IN" dirty="0" smtClean="0">
                <a:latin typeface="Times New Roman" pitchFamily="18" charset="0"/>
                <a:cs typeface="Times New Roman" pitchFamily="18" charset="0"/>
              </a:rPr>
              <a:t>These mechanisms are not mutually exclusive and it is likely that both contribute to some extent in most cases of essential hypertension. </a:t>
            </a:r>
            <a:endParaRPr lang="en-IN"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endParaRPr lang="en-IN"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It has also been suggested that </a:t>
            </a:r>
            <a:r>
              <a:rPr lang="en-IN" dirty="0" smtClean="0">
                <a:latin typeface="Times New Roman" pitchFamily="18" charset="0"/>
                <a:cs typeface="Times New Roman" pitchFamily="18" charset="0"/>
                <a:hlinkClick r:id="rId2" tooltip="Endothelial dysfunction"/>
              </a:rPr>
              <a:t>endothelial dysfunction</a:t>
            </a:r>
            <a:r>
              <a:rPr lang="en-IN" dirty="0" smtClean="0">
                <a:latin typeface="Times New Roman" pitchFamily="18" charset="0"/>
                <a:cs typeface="Times New Roman" pitchFamily="18" charset="0"/>
              </a:rPr>
              <a:t> and vascular </a:t>
            </a:r>
            <a:r>
              <a:rPr lang="en-IN" dirty="0" smtClean="0">
                <a:latin typeface="Times New Roman" pitchFamily="18" charset="0"/>
                <a:cs typeface="Times New Roman" pitchFamily="18" charset="0"/>
                <a:hlinkClick r:id="rId3" tooltip="Inflammation"/>
              </a:rPr>
              <a:t>inflammation</a:t>
            </a:r>
            <a:r>
              <a:rPr lang="en-IN" dirty="0" smtClean="0">
                <a:latin typeface="Times New Roman" pitchFamily="18" charset="0"/>
                <a:cs typeface="Times New Roman" pitchFamily="18" charset="0"/>
              </a:rPr>
              <a:t> may also contribute to increased peripheral resistance and vascular damage in hypertension.</a:t>
            </a:r>
          </a:p>
          <a:p>
            <a:pPr>
              <a:buNone/>
            </a:pP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smtClean="0">
              <a:latin typeface="Times New Roman" pitchFamily="18" charset="0"/>
              <a:cs typeface="Times New Roman" pitchFamily="18" charset="0"/>
            </a:endParaRPr>
          </a:p>
          <a:p>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63872" y="357851"/>
            <a:ext cx="2448288" cy="689932"/>
          </a:xfrm>
          <a:prstGeom prst="rect">
            <a:avLst/>
          </a:prstGeom>
        </p:spPr>
        <p:txBody>
          <a:bodyPr vert="horz" wrap="square" lIns="0" tIns="12700" rIns="0" bIns="0" rtlCol="0">
            <a:spAutoFit/>
          </a:bodyPr>
          <a:lstStyle/>
          <a:p>
            <a:pPr marL="12700">
              <a:lnSpc>
                <a:spcPct val="100000"/>
              </a:lnSpc>
              <a:spcBef>
                <a:spcPts val="100"/>
              </a:spcBef>
            </a:pPr>
            <a:r>
              <a:rPr b="1" spc="-5" dirty="0">
                <a:solidFill>
                  <a:srgbClr val="FF0000"/>
                </a:solidFill>
                <a:latin typeface="Times New Roman" pitchFamily="18" charset="0"/>
                <a:cs typeface="Times New Roman" pitchFamily="18" charset="0"/>
              </a:rPr>
              <a:t>T</a:t>
            </a:r>
            <a:r>
              <a:rPr b="1" dirty="0">
                <a:solidFill>
                  <a:srgbClr val="FF0000"/>
                </a:solidFill>
                <a:latin typeface="Times New Roman" pitchFamily="18" charset="0"/>
                <a:cs typeface="Times New Roman" pitchFamily="18" charset="0"/>
              </a:rPr>
              <a:t>Y</a:t>
            </a:r>
            <a:r>
              <a:rPr b="1" spc="-5" dirty="0">
                <a:solidFill>
                  <a:srgbClr val="FF0000"/>
                </a:solidFill>
                <a:latin typeface="Times New Roman" pitchFamily="18" charset="0"/>
                <a:cs typeface="Times New Roman" pitchFamily="18" charset="0"/>
              </a:rPr>
              <a:t>PES</a:t>
            </a:r>
          </a:p>
        </p:txBody>
      </p:sp>
      <p:sp>
        <p:nvSpPr>
          <p:cNvPr id="3" name="object 3"/>
          <p:cNvSpPr txBox="1"/>
          <p:nvPr/>
        </p:nvSpPr>
        <p:spPr>
          <a:xfrm>
            <a:off x="0" y="1089406"/>
            <a:ext cx="9144000" cy="4721805"/>
          </a:xfrm>
          <a:prstGeom prst="rect">
            <a:avLst/>
          </a:prstGeom>
        </p:spPr>
        <p:txBody>
          <a:bodyPr vert="horz" wrap="square" lIns="0" tIns="88900" rIns="0" bIns="0" rtlCol="0">
            <a:spAutoFit/>
          </a:bodyPr>
          <a:lstStyle/>
          <a:p>
            <a:pPr marL="287020" indent="-274320">
              <a:lnSpc>
                <a:spcPct val="100000"/>
              </a:lnSpc>
              <a:spcBef>
                <a:spcPts val="700"/>
              </a:spcBef>
              <a:buClr>
                <a:srgbClr val="FD8537"/>
              </a:buClr>
              <a:buSzPct val="68750"/>
              <a:buFont typeface="Wingdings" pitchFamily="2" charset="2"/>
              <a:buChar char="Ø"/>
              <a:tabLst>
                <a:tab pos="287020" algn="l"/>
              </a:tabLst>
            </a:pPr>
            <a:r>
              <a:rPr lang="en-IN" sz="2600" b="1" spc="-20" dirty="0" smtClean="0">
                <a:solidFill>
                  <a:srgbClr val="FF0000"/>
                </a:solidFill>
                <a:latin typeface="Times New Roman"/>
                <a:cs typeface="Times New Roman"/>
              </a:rPr>
              <a:t>PRE </a:t>
            </a:r>
            <a:r>
              <a:rPr lang="en-IN" sz="2600" b="1" dirty="0" smtClean="0">
                <a:solidFill>
                  <a:srgbClr val="FF0000"/>
                </a:solidFill>
                <a:latin typeface="Times New Roman"/>
                <a:cs typeface="Times New Roman"/>
              </a:rPr>
              <a:t>HYPERTENSION</a:t>
            </a:r>
            <a:r>
              <a:rPr lang="en-IN" sz="2600" dirty="0" smtClean="0">
                <a:solidFill>
                  <a:srgbClr val="FF0000"/>
                </a:solidFill>
                <a:latin typeface="Times New Roman"/>
                <a:cs typeface="Times New Roman"/>
              </a:rPr>
              <a:t>: </a:t>
            </a:r>
            <a:r>
              <a:rPr sz="2600" spc="-5" dirty="0" smtClean="0">
                <a:latin typeface="Times New Roman"/>
                <a:cs typeface="Times New Roman"/>
              </a:rPr>
              <a:t>SBP</a:t>
            </a:r>
            <a:r>
              <a:rPr sz="2600" spc="-5" dirty="0">
                <a:latin typeface="Times New Roman"/>
                <a:cs typeface="Times New Roman"/>
              </a:rPr>
              <a:t>: </a:t>
            </a:r>
            <a:r>
              <a:rPr sz="2600" dirty="0">
                <a:latin typeface="Times New Roman"/>
                <a:cs typeface="Times New Roman"/>
              </a:rPr>
              <a:t>120-139</a:t>
            </a:r>
            <a:r>
              <a:rPr sz="2600" spc="-5" dirty="0">
                <a:latin typeface="Times New Roman"/>
                <a:cs typeface="Times New Roman"/>
              </a:rPr>
              <a:t> </a:t>
            </a:r>
            <a:r>
              <a:rPr sz="2600" spc="-15" dirty="0">
                <a:latin typeface="Times New Roman"/>
                <a:cs typeface="Times New Roman"/>
              </a:rPr>
              <a:t>mmHg</a:t>
            </a:r>
            <a:endParaRPr sz="2600" dirty="0">
              <a:latin typeface="Times New Roman"/>
              <a:cs typeface="Times New Roman"/>
            </a:endParaRPr>
          </a:p>
          <a:p>
            <a:pPr marL="115570" algn="ctr">
              <a:lnSpc>
                <a:spcPct val="100000"/>
              </a:lnSpc>
              <a:spcBef>
                <a:spcPts val="600"/>
              </a:spcBef>
            </a:pPr>
            <a:r>
              <a:rPr lang="en-US" sz="2600" spc="-5" dirty="0" smtClean="0">
                <a:latin typeface="Times New Roman"/>
                <a:cs typeface="Times New Roman"/>
              </a:rPr>
              <a:t>         </a:t>
            </a:r>
            <a:r>
              <a:rPr sz="2600" spc="-5" dirty="0" smtClean="0">
                <a:latin typeface="Times New Roman"/>
                <a:cs typeface="Times New Roman"/>
              </a:rPr>
              <a:t>DBP</a:t>
            </a:r>
            <a:r>
              <a:rPr sz="2600" spc="-5" dirty="0">
                <a:latin typeface="Times New Roman"/>
                <a:cs typeface="Times New Roman"/>
              </a:rPr>
              <a:t>: </a:t>
            </a:r>
            <a:r>
              <a:rPr sz="2600" dirty="0">
                <a:latin typeface="Times New Roman"/>
                <a:cs typeface="Times New Roman"/>
              </a:rPr>
              <a:t>80-89 </a:t>
            </a:r>
            <a:r>
              <a:rPr sz="2600" spc="-15" dirty="0">
                <a:latin typeface="Times New Roman"/>
                <a:cs typeface="Times New Roman"/>
              </a:rPr>
              <a:t>mmHg</a:t>
            </a:r>
            <a:endParaRPr sz="2600" dirty="0">
              <a:latin typeface="Times New Roman"/>
              <a:cs typeface="Times New Roman"/>
            </a:endParaRPr>
          </a:p>
          <a:p>
            <a:pPr>
              <a:lnSpc>
                <a:spcPct val="100000"/>
              </a:lnSpc>
              <a:buFont typeface="Wingdings" pitchFamily="2" charset="2"/>
              <a:buChar char="Ø"/>
            </a:pPr>
            <a:endParaRPr sz="2600" dirty="0">
              <a:latin typeface="Times New Roman"/>
              <a:cs typeface="Times New Roman"/>
            </a:endParaRPr>
          </a:p>
          <a:p>
            <a:pPr marL="287020" indent="-274320">
              <a:lnSpc>
                <a:spcPct val="100000"/>
              </a:lnSpc>
              <a:buClr>
                <a:srgbClr val="FD8537"/>
              </a:buClr>
              <a:buSzPct val="68750"/>
              <a:buFont typeface="Wingdings" pitchFamily="2" charset="2"/>
              <a:buChar char="Ø"/>
              <a:tabLst>
                <a:tab pos="287020" algn="l"/>
              </a:tabLst>
            </a:pPr>
            <a:r>
              <a:rPr lang="en-IN" sz="2600" b="1" dirty="0" smtClean="0">
                <a:solidFill>
                  <a:srgbClr val="FF0000"/>
                </a:solidFill>
                <a:latin typeface="Times New Roman"/>
                <a:cs typeface="Times New Roman"/>
              </a:rPr>
              <a:t>HYPERTENSION </a:t>
            </a:r>
            <a:r>
              <a:rPr lang="en-IN" sz="2600" b="1" spc="-5" dirty="0" smtClean="0">
                <a:solidFill>
                  <a:srgbClr val="FF0000"/>
                </a:solidFill>
                <a:latin typeface="Times New Roman"/>
                <a:cs typeface="Times New Roman"/>
              </a:rPr>
              <a:t>STAGE </a:t>
            </a:r>
            <a:r>
              <a:rPr lang="en-IN" sz="2600" b="1" spc="5" dirty="0" smtClean="0">
                <a:solidFill>
                  <a:srgbClr val="FF0000"/>
                </a:solidFill>
                <a:latin typeface="Times New Roman"/>
                <a:cs typeface="Times New Roman"/>
              </a:rPr>
              <a:t>I</a:t>
            </a:r>
            <a:r>
              <a:rPr lang="en-IN" sz="2600" spc="5" dirty="0" smtClean="0">
                <a:solidFill>
                  <a:srgbClr val="FF0000"/>
                </a:solidFill>
                <a:latin typeface="Times New Roman"/>
                <a:cs typeface="Times New Roman"/>
              </a:rPr>
              <a:t>:</a:t>
            </a:r>
            <a:r>
              <a:rPr sz="2600" spc="5" dirty="0" smtClean="0">
                <a:latin typeface="Times New Roman"/>
                <a:cs typeface="Times New Roman"/>
              </a:rPr>
              <a:t> </a:t>
            </a:r>
            <a:r>
              <a:rPr sz="2600" spc="-5" dirty="0">
                <a:latin typeface="Times New Roman"/>
                <a:cs typeface="Times New Roman"/>
              </a:rPr>
              <a:t>SBP: </a:t>
            </a:r>
            <a:r>
              <a:rPr sz="2600" dirty="0">
                <a:latin typeface="Times New Roman"/>
                <a:cs typeface="Times New Roman"/>
              </a:rPr>
              <a:t>140-159</a:t>
            </a:r>
            <a:r>
              <a:rPr sz="2600" spc="-40" dirty="0">
                <a:latin typeface="Times New Roman"/>
                <a:cs typeface="Times New Roman"/>
              </a:rPr>
              <a:t> </a:t>
            </a:r>
            <a:r>
              <a:rPr sz="2600" spc="-15" dirty="0">
                <a:latin typeface="Times New Roman"/>
                <a:cs typeface="Times New Roman"/>
              </a:rPr>
              <a:t>mmHg</a:t>
            </a:r>
            <a:endParaRPr sz="2600" dirty="0">
              <a:latin typeface="Times New Roman"/>
              <a:cs typeface="Times New Roman"/>
            </a:endParaRPr>
          </a:p>
          <a:p>
            <a:pPr marL="3289935">
              <a:lnSpc>
                <a:spcPct val="100000"/>
              </a:lnSpc>
              <a:spcBef>
                <a:spcPts val="600"/>
              </a:spcBef>
            </a:pPr>
            <a:r>
              <a:rPr lang="en-US" sz="2600" spc="-5" dirty="0" smtClean="0">
                <a:latin typeface="Times New Roman"/>
                <a:cs typeface="Times New Roman"/>
              </a:rPr>
              <a:t>             </a:t>
            </a:r>
            <a:r>
              <a:rPr sz="2600" spc="-5" dirty="0" smtClean="0">
                <a:latin typeface="Times New Roman"/>
                <a:cs typeface="Times New Roman"/>
              </a:rPr>
              <a:t>DBP</a:t>
            </a:r>
            <a:r>
              <a:rPr sz="2600" spc="-5" dirty="0">
                <a:latin typeface="Times New Roman"/>
                <a:cs typeface="Times New Roman"/>
              </a:rPr>
              <a:t>: </a:t>
            </a:r>
            <a:r>
              <a:rPr sz="2600" dirty="0">
                <a:latin typeface="Times New Roman"/>
                <a:cs typeface="Times New Roman"/>
              </a:rPr>
              <a:t>90-99</a:t>
            </a:r>
            <a:r>
              <a:rPr sz="2600" spc="-5" dirty="0">
                <a:latin typeface="Times New Roman"/>
                <a:cs typeface="Times New Roman"/>
              </a:rPr>
              <a:t> </a:t>
            </a:r>
            <a:r>
              <a:rPr sz="2600" spc="-15" dirty="0">
                <a:latin typeface="Times New Roman"/>
                <a:cs typeface="Times New Roman"/>
              </a:rPr>
              <a:t>mmHg</a:t>
            </a:r>
            <a:endParaRPr sz="2600" dirty="0">
              <a:latin typeface="Times New Roman"/>
              <a:cs typeface="Times New Roman"/>
            </a:endParaRPr>
          </a:p>
          <a:p>
            <a:pPr>
              <a:lnSpc>
                <a:spcPct val="100000"/>
              </a:lnSpc>
              <a:buFont typeface="Wingdings" pitchFamily="2" charset="2"/>
              <a:buChar char="Ø"/>
            </a:pPr>
            <a:endParaRPr sz="2600" dirty="0">
              <a:latin typeface="Times New Roman"/>
              <a:cs typeface="Times New Roman"/>
            </a:endParaRPr>
          </a:p>
          <a:p>
            <a:pPr marL="287020" indent="-274320">
              <a:lnSpc>
                <a:spcPct val="100000"/>
              </a:lnSpc>
              <a:buClr>
                <a:srgbClr val="FD8537"/>
              </a:buClr>
              <a:buSzPct val="68750"/>
              <a:buFont typeface="Wingdings" pitchFamily="2" charset="2"/>
              <a:buChar char="Ø"/>
              <a:tabLst>
                <a:tab pos="287020" algn="l"/>
              </a:tabLst>
            </a:pPr>
            <a:r>
              <a:rPr lang="en-IN" sz="2600" b="1" dirty="0" smtClean="0">
                <a:solidFill>
                  <a:srgbClr val="FF0000"/>
                </a:solidFill>
                <a:latin typeface="Times New Roman"/>
                <a:cs typeface="Times New Roman"/>
              </a:rPr>
              <a:t>HYPERTENSION </a:t>
            </a:r>
            <a:r>
              <a:rPr lang="en-IN" sz="2600" b="1" spc="-5" dirty="0" smtClean="0">
                <a:solidFill>
                  <a:srgbClr val="FF0000"/>
                </a:solidFill>
                <a:latin typeface="Times New Roman"/>
                <a:cs typeface="Times New Roman"/>
              </a:rPr>
              <a:t>STAGE II</a:t>
            </a:r>
            <a:r>
              <a:rPr lang="en-IN" sz="2600" spc="-5" dirty="0" smtClean="0">
                <a:solidFill>
                  <a:srgbClr val="FF0000"/>
                </a:solidFill>
                <a:latin typeface="Times New Roman"/>
                <a:cs typeface="Times New Roman"/>
              </a:rPr>
              <a:t>:</a:t>
            </a:r>
            <a:r>
              <a:rPr sz="2600" spc="-5" dirty="0" smtClean="0">
                <a:latin typeface="Times New Roman"/>
                <a:cs typeface="Times New Roman"/>
              </a:rPr>
              <a:t> </a:t>
            </a:r>
            <a:r>
              <a:rPr sz="2600" spc="-5" dirty="0">
                <a:latin typeface="Times New Roman"/>
                <a:cs typeface="Times New Roman"/>
              </a:rPr>
              <a:t>SBP: </a:t>
            </a:r>
            <a:r>
              <a:rPr sz="2600" dirty="0">
                <a:latin typeface="Times New Roman"/>
                <a:cs typeface="Times New Roman"/>
              </a:rPr>
              <a:t>More or equal to 160</a:t>
            </a:r>
            <a:r>
              <a:rPr sz="2600" spc="-45" dirty="0">
                <a:latin typeface="Times New Roman"/>
                <a:cs typeface="Times New Roman"/>
              </a:rPr>
              <a:t> </a:t>
            </a:r>
            <a:r>
              <a:rPr sz="2600" spc="-15" dirty="0">
                <a:latin typeface="Times New Roman"/>
                <a:cs typeface="Times New Roman"/>
              </a:rPr>
              <a:t>mmHg</a:t>
            </a:r>
            <a:endParaRPr sz="2600" dirty="0">
              <a:latin typeface="Times New Roman"/>
              <a:cs typeface="Times New Roman"/>
            </a:endParaRPr>
          </a:p>
          <a:p>
            <a:pPr marL="3289935">
              <a:lnSpc>
                <a:spcPct val="100000"/>
              </a:lnSpc>
              <a:spcBef>
                <a:spcPts val="600"/>
              </a:spcBef>
            </a:pPr>
            <a:r>
              <a:rPr lang="en-US" sz="2600" spc="-5" dirty="0" smtClean="0">
                <a:latin typeface="Times New Roman"/>
                <a:cs typeface="Times New Roman"/>
              </a:rPr>
              <a:t>               </a:t>
            </a:r>
            <a:r>
              <a:rPr sz="2600" spc="-5" dirty="0" smtClean="0">
                <a:latin typeface="Times New Roman"/>
                <a:cs typeface="Times New Roman"/>
              </a:rPr>
              <a:t>DBP</a:t>
            </a:r>
            <a:r>
              <a:rPr sz="2600" spc="-5" dirty="0">
                <a:latin typeface="Times New Roman"/>
                <a:cs typeface="Times New Roman"/>
              </a:rPr>
              <a:t>: </a:t>
            </a:r>
            <a:r>
              <a:rPr sz="2600" dirty="0">
                <a:latin typeface="Times New Roman"/>
                <a:cs typeface="Times New Roman"/>
              </a:rPr>
              <a:t>More or equal to 100</a:t>
            </a:r>
            <a:r>
              <a:rPr sz="2600" spc="-55" dirty="0">
                <a:latin typeface="Times New Roman"/>
                <a:cs typeface="Times New Roman"/>
              </a:rPr>
              <a:t> </a:t>
            </a:r>
            <a:r>
              <a:rPr sz="2600" spc="-15" dirty="0">
                <a:latin typeface="Times New Roman"/>
                <a:cs typeface="Times New Roman"/>
              </a:rPr>
              <a:t>mmHg</a:t>
            </a:r>
            <a:endParaRPr sz="2600" dirty="0">
              <a:latin typeface="Times New Roman"/>
              <a:cs typeface="Times New Roman"/>
            </a:endParaRPr>
          </a:p>
          <a:p>
            <a:pPr>
              <a:lnSpc>
                <a:spcPct val="100000"/>
              </a:lnSpc>
              <a:buFont typeface="Wingdings" pitchFamily="2" charset="2"/>
              <a:buChar char="Ø"/>
            </a:pPr>
            <a:endParaRPr sz="2600" dirty="0">
              <a:latin typeface="Times New Roman"/>
              <a:cs typeface="Times New Roman"/>
            </a:endParaRPr>
          </a:p>
          <a:p>
            <a:pPr marL="287020" marR="5080" indent="-274320">
              <a:lnSpc>
                <a:spcPct val="100000"/>
              </a:lnSpc>
              <a:buClr>
                <a:srgbClr val="FD8537"/>
              </a:buClr>
              <a:buSzPct val="68750"/>
              <a:buFont typeface="Wingdings" pitchFamily="2" charset="2"/>
              <a:buChar char="Ø"/>
              <a:tabLst>
                <a:tab pos="287020" algn="l"/>
              </a:tabLst>
            </a:pPr>
            <a:r>
              <a:rPr lang="en-IN" sz="2600" b="1" spc="-10" dirty="0" smtClean="0">
                <a:solidFill>
                  <a:srgbClr val="FF0000"/>
                </a:solidFill>
                <a:latin typeface="Times New Roman"/>
                <a:cs typeface="Times New Roman"/>
              </a:rPr>
              <a:t>PREGNANCY </a:t>
            </a:r>
            <a:r>
              <a:rPr lang="en-IN" sz="2600" b="1" spc="-5" dirty="0" smtClean="0">
                <a:solidFill>
                  <a:srgbClr val="FF0000"/>
                </a:solidFill>
                <a:latin typeface="Times New Roman"/>
                <a:cs typeface="Times New Roman"/>
              </a:rPr>
              <a:t>INDUCED HTN</a:t>
            </a:r>
            <a:r>
              <a:rPr lang="en-IN" sz="2600" spc="-5" dirty="0" smtClean="0">
                <a:solidFill>
                  <a:srgbClr val="FF0000"/>
                </a:solidFill>
                <a:latin typeface="Times New Roman"/>
                <a:cs typeface="Times New Roman"/>
              </a:rPr>
              <a:t>: </a:t>
            </a:r>
            <a:r>
              <a:rPr sz="2600" dirty="0" smtClean="0">
                <a:latin typeface="Times New Roman"/>
                <a:cs typeface="Times New Roman"/>
              </a:rPr>
              <a:t>because </a:t>
            </a:r>
            <a:r>
              <a:rPr sz="2600" dirty="0">
                <a:latin typeface="Times New Roman"/>
                <a:cs typeface="Times New Roman"/>
              </a:rPr>
              <a:t>of increased production</a:t>
            </a:r>
            <a:r>
              <a:rPr sz="2600" spc="-60" dirty="0">
                <a:latin typeface="Times New Roman"/>
                <a:cs typeface="Times New Roman"/>
              </a:rPr>
              <a:t> </a:t>
            </a:r>
            <a:r>
              <a:rPr sz="2600" dirty="0">
                <a:latin typeface="Times New Roman"/>
                <a:cs typeface="Times New Roman"/>
              </a:rPr>
              <a:t>of  </a:t>
            </a:r>
            <a:r>
              <a:rPr sz="2600" spc="-5" dirty="0">
                <a:latin typeface="Times New Roman"/>
                <a:cs typeface="Times New Roman"/>
              </a:rPr>
              <a:t>hormones </a:t>
            </a:r>
            <a:r>
              <a:rPr sz="2600" dirty="0">
                <a:latin typeface="Times New Roman"/>
                <a:cs typeface="Times New Roman"/>
              </a:rPr>
              <a:t>and </a:t>
            </a:r>
            <a:r>
              <a:rPr sz="2600" spc="-5" dirty="0">
                <a:latin typeface="Times New Roman"/>
                <a:cs typeface="Times New Roman"/>
              </a:rPr>
              <a:t>enzymes </a:t>
            </a:r>
            <a:r>
              <a:rPr sz="2600" dirty="0">
                <a:latin typeface="Times New Roman"/>
                <a:cs typeface="Times New Roman"/>
              </a:rPr>
              <a:t>during</a:t>
            </a:r>
            <a:r>
              <a:rPr sz="2600" spc="-5" dirty="0">
                <a:latin typeface="Times New Roman"/>
                <a:cs typeface="Times New Roman"/>
              </a:rPr>
              <a:t> </a:t>
            </a:r>
            <a:r>
              <a:rPr sz="2600" spc="-20" dirty="0">
                <a:latin typeface="Times New Roman"/>
                <a:cs typeface="Times New Roman"/>
              </a:rPr>
              <a:t>pregnancy.</a:t>
            </a:r>
            <a:endParaRPr sz="2600" dirty="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CLASSIFICATION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latin typeface="Times New Roman" pitchFamily="18" charset="0"/>
                <a:cs typeface="Times New Roman" pitchFamily="18" charset="0"/>
              </a:rPr>
              <a:t>Primary (essential) hypertension</a:t>
            </a:r>
          </a:p>
          <a:p>
            <a:pPr>
              <a:buFont typeface="Wingdings" pitchFamily="2" charset="2"/>
              <a:buChar char="Ø"/>
            </a:pPr>
            <a:r>
              <a:rPr lang="en-US" dirty="0" smtClean="0">
                <a:latin typeface="Times New Roman" pitchFamily="18" charset="0"/>
                <a:cs typeface="Times New Roman" pitchFamily="18" charset="0"/>
              </a:rPr>
              <a:t>Secondary hypertension</a:t>
            </a:r>
          </a:p>
          <a:p>
            <a:pPr algn="ct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PRIMARY  (ESSENTIAL) HYPERTENSION</a:t>
            </a:r>
            <a:endParaRPr lang="en-US" b="1" u="sng" dirty="0" smtClean="0">
              <a:solidFill>
                <a:srgbClr val="FF0000"/>
              </a:solidFill>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When causes are unknown</a:t>
            </a:r>
          </a:p>
          <a:p>
            <a:pPr>
              <a:buFont typeface="Wingdings" pitchFamily="2" charset="2"/>
              <a:buChar char="Ø"/>
            </a:pPr>
            <a:r>
              <a:rPr lang="en-US" dirty="0" smtClean="0">
                <a:latin typeface="Times New Roman" pitchFamily="18" charset="0"/>
                <a:cs typeface="Times New Roman" pitchFamily="18" charset="0"/>
              </a:rPr>
              <a:t>Most prevalent form</a:t>
            </a:r>
          </a:p>
          <a:p>
            <a:pPr>
              <a:buFont typeface="Wingdings" pitchFamily="2" charset="2"/>
              <a:buChar char="Ø"/>
            </a:pPr>
            <a:r>
              <a:rPr lang="en-US" dirty="0" smtClean="0">
                <a:latin typeface="Times New Roman" pitchFamily="18" charset="0"/>
                <a:cs typeface="Times New Roman" pitchFamily="18" charset="0"/>
              </a:rPr>
              <a:t>Accounting for 90% of all cases of hypertension.</a:t>
            </a:r>
          </a:p>
          <a:p>
            <a:pPr>
              <a:buNone/>
            </a:pPr>
            <a:r>
              <a:rPr lang="en-US"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US" b="1" dirty="0" smtClean="0">
                <a:solidFill>
                  <a:srgbClr val="FF0000"/>
                </a:solidFill>
              </a:rPr>
              <a:t>    </a:t>
            </a:r>
            <a:r>
              <a:rPr lang="en-US" b="1" u="sng" dirty="0" smtClean="0">
                <a:solidFill>
                  <a:srgbClr val="FF0000"/>
                </a:solidFill>
                <a:latin typeface="Times New Roman" pitchFamily="18" charset="0"/>
                <a:cs typeface="Times New Roman" pitchFamily="18" charset="0"/>
              </a:rPr>
              <a:t>SECONDARY HYPERTENSION</a:t>
            </a:r>
          </a:p>
          <a:p>
            <a:pPr>
              <a:buFont typeface="Wingdings" pitchFamily="2" charset="2"/>
              <a:buChar char="Ø"/>
            </a:pPr>
            <a:r>
              <a:rPr lang="en-US" dirty="0" smtClean="0">
                <a:latin typeface="Times New Roman" pitchFamily="18" charset="0"/>
                <a:cs typeface="Times New Roman" pitchFamily="18" charset="0"/>
              </a:rPr>
              <a:t>When </a:t>
            </a:r>
            <a:r>
              <a:rPr lang="en-US" dirty="0" smtClean="0">
                <a:latin typeface="Times New Roman" pitchFamily="18" charset="0"/>
                <a:cs typeface="Times New Roman" pitchFamily="18" charset="0"/>
              </a:rPr>
              <a:t>some other disease process or abnormality involved in its causation.</a:t>
            </a:r>
          </a:p>
          <a:p>
            <a:pPr>
              <a:buFont typeface="Wingdings" pitchFamily="2" charset="2"/>
              <a:buChar char="Ø"/>
            </a:pPr>
            <a:r>
              <a:rPr lang="en-US" dirty="0" smtClean="0">
                <a:latin typeface="Times New Roman" pitchFamily="18" charset="0"/>
                <a:cs typeface="Times New Roman" pitchFamily="18" charset="0"/>
              </a:rPr>
              <a:t>Diseases of kidney (chronic glomerulo-nephritis and chronic pyelonephritis)</a:t>
            </a:r>
          </a:p>
          <a:p>
            <a:pPr>
              <a:buFont typeface="Wingdings" pitchFamily="2" charset="2"/>
              <a:buChar char="Ø"/>
            </a:pPr>
            <a:r>
              <a:rPr lang="en-US" dirty="0" smtClean="0">
                <a:latin typeface="Times New Roman" pitchFamily="18" charset="0"/>
                <a:cs typeface="Times New Roman" pitchFamily="18" charset="0"/>
              </a:rPr>
              <a:t> tumors of account for only 10%.</a:t>
            </a:r>
          </a:p>
          <a:p>
            <a:endParaRPr lang="en-IN"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fontScale="92500" lnSpcReduction="20000"/>
          </a:bodyPr>
          <a:lstStyle/>
          <a:p>
            <a:pPr>
              <a:buFont typeface="Wingdings" pitchFamily="2" charset="2"/>
              <a:buChar char="Ø"/>
            </a:pPr>
            <a:r>
              <a:rPr lang="en-IN" dirty="0" smtClean="0">
                <a:latin typeface="Times New Roman" pitchFamily="18" charset="0"/>
                <a:cs typeface="Times New Roman" pitchFamily="18" charset="0"/>
              </a:rPr>
              <a:t>In most people with established </a:t>
            </a:r>
            <a:r>
              <a:rPr lang="en-IN" dirty="0" smtClean="0">
                <a:latin typeface="Times New Roman" pitchFamily="18" charset="0"/>
                <a:cs typeface="Times New Roman" pitchFamily="18" charset="0"/>
                <a:hlinkClick r:id="rId2" tooltip="Essential (primary) hypertension"/>
              </a:rPr>
              <a:t>essential (primary) hypertension</a:t>
            </a:r>
            <a:r>
              <a:rPr lang="en-IN" dirty="0" smtClean="0">
                <a:latin typeface="Times New Roman" pitchFamily="18" charset="0"/>
                <a:cs typeface="Times New Roman" pitchFamily="18" charset="0"/>
              </a:rPr>
              <a:t>, increased resistance to blood flow (</a:t>
            </a:r>
            <a:r>
              <a:rPr lang="en-IN" dirty="0" smtClean="0">
                <a:latin typeface="Times New Roman" pitchFamily="18" charset="0"/>
                <a:cs typeface="Times New Roman" pitchFamily="18" charset="0"/>
                <a:hlinkClick r:id="rId3" tooltip="Total peripheral resistance"/>
              </a:rPr>
              <a:t>total peripheral resistance</a:t>
            </a:r>
            <a:r>
              <a:rPr lang="en-IN" dirty="0" smtClean="0">
                <a:latin typeface="Times New Roman" pitchFamily="18" charset="0"/>
                <a:cs typeface="Times New Roman" pitchFamily="18" charset="0"/>
              </a:rPr>
              <a:t>) accounting for the high pressure while </a:t>
            </a:r>
            <a:r>
              <a:rPr lang="en-IN" dirty="0" smtClean="0">
                <a:latin typeface="Times New Roman" pitchFamily="18" charset="0"/>
                <a:cs typeface="Times New Roman" pitchFamily="18" charset="0"/>
                <a:hlinkClick r:id="rId4" tooltip="Cardiac output"/>
              </a:rPr>
              <a:t>cardiac output</a:t>
            </a:r>
            <a:r>
              <a:rPr lang="en-IN" dirty="0" smtClean="0">
                <a:latin typeface="Times New Roman" pitchFamily="18" charset="0"/>
                <a:cs typeface="Times New Roman" pitchFamily="18" charset="0"/>
              </a:rPr>
              <a:t> remains normal.</a:t>
            </a:r>
          </a:p>
          <a:p>
            <a:pPr>
              <a:buFont typeface="Wingdings" pitchFamily="2" charset="2"/>
              <a:buChar char="Ø"/>
            </a:pPr>
            <a:r>
              <a:rPr lang="en-IN" dirty="0" smtClean="0">
                <a:latin typeface="Times New Roman" pitchFamily="18" charset="0"/>
                <a:cs typeface="Times New Roman" pitchFamily="18" charset="0"/>
              </a:rPr>
              <a:t>There is evidence that some younger people with </a:t>
            </a:r>
            <a:r>
              <a:rPr lang="en-IN" dirty="0" smtClean="0">
                <a:latin typeface="Times New Roman" pitchFamily="18" charset="0"/>
                <a:cs typeface="Times New Roman" pitchFamily="18" charset="0"/>
                <a:hlinkClick r:id="rId5" tooltip="Prehypertension"/>
              </a:rPr>
              <a:t>pre-hypertension</a:t>
            </a:r>
            <a:r>
              <a:rPr lang="en-IN" dirty="0" smtClean="0">
                <a:latin typeface="Times New Roman" pitchFamily="18" charset="0"/>
                <a:cs typeface="Times New Roman" pitchFamily="18" charset="0"/>
              </a:rPr>
              <a:t> or 'borderline hypertension' have high cardiac output, an elevated heart rate and normal peripheral resistance, termed hyperkinetic borderline hypertension. These individuals develop the typical features of established essential hypertension in later life as their cardiac output falls and peripheral resistance rises with age. Whether this pattern is typical of all people who ultimately develop hypertension is disputed.</a:t>
            </a:r>
            <a:endParaRPr lang="en-IN" baseline="30000"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 The increased peripheral resistance in established hypertension is mainly attributable to structural narrowing of small arteries and arterioles,</a:t>
            </a:r>
            <a:endParaRPr lang="en-IN"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endParaRPr lang="en-IN" dirty="0"/>
          </a:p>
        </p:txBody>
      </p:sp>
      <p:sp>
        <p:nvSpPr>
          <p:cNvPr id="3" name="Content Placeholder 2"/>
          <p:cNvSpPr>
            <a:spLocks noGrp="1"/>
          </p:cNvSpPr>
          <p:nvPr>
            <p:ph idx="1"/>
          </p:nvPr>
        </p:nvSpPr>
        <p:spPr>
          <a:xfrm>
            <a:off x="457200" y="1071546"/>
            <a:ext cx="8229600" cy="5429288"/>
          </a:xfrm>
        </p:spPr>
        <p:txBody>
          <a:bodyPr>
            <a:normAutofit/>
          </a:bodyPr>
          <a:lstStyle/>
          <a:p>
            <a:pPr>
              <a:buFont typeface="Wingdings" pitchFamily="2" charset="2"/>
              <a:buChar char="Ø"/>
            </a:pPr>
            <a:r>
              <a:rPr lang="en-IN" dirty="0" smtClean="0"/>
              <a:t> </a:t>
            </a:r>
            <a:r>
              <a:rPr lang="en-IN" dirty="0" smtClean="0">
                <a:latin typeface="Times New Roman" pitchFamily="18" charset="0"/>
                <a:cs typeface="Times New Roman" pitchFamily="18" charset="0"/>
              </a:rPr>
              <a:t>although a reduction in the number or density of capillaries may also contribute.</a:t>
            </a:r>
            <a:endParaRPr lang="en-IN" baseline="30000" dirty="0" smtClean="0">
              <a:latin typeface="Times New Roman" pitchFamily="18" charset="0"/>
              <a:cs typeface="Times New Roman" pitchFamily="18" charset="0"/>
            </a:endParaRPr>
          </a:p>
          <a:p>
            <a:pPr>
              <a:buFont typeface="Wingdings" pitchFamily="2" charset="2"/>
              <a:buChar char="Ø"/>
            </a:pPr>
            <a:r>
              <a:rPr lang="en-IN" dirty="0" smtClean="0">
                <a:latin typeface="Times New Roman" pitchFamily="18" charset="0"/>
                <a:cs typeface="Times New Roman" pitchFamily="18" charset="0"/>
              </a:rPr>
              <a:t> Hypertension is also associated with decreased peripheral venous compliance  which may increase </a:t>
            </a:r>
            <a:r>
              <a:rPr lang="en-IN" dirty="0" smtClean="0">
                <a:latin typeface="Times New Roman" pitchFamily="18" charset="0"/>
                <a:cs typeface="Times New Roman" pitchFamily="18" charset="0"/>
                <a:hlinkClick r:id="rId2" tooltip="Venous return"/>
              </a:rPr>
              <a:t>venous return</a:t>
            </a:r>
            <a:r>
              <a:rPr lang="en-IN" dirty="0" smtClean="0">
                <a:latin typeface="Times New Roman" pitchFamily="18" charset="0"/>
                <a:cs typeface="Times New Roman" pitchFamily="18" charset="0"/>
              </a:rPr>
              <a:t>, increase cardiac </a:t>
            </a:r>
            <a:r>
              <a:rPr lang="en-IN" dirty="0" smtClean="0">
                <a:latin typeface="Times New Roman" pitchFamily="18" charset="0"/>
                <a:cs typeface="Times New Roman" pitchFamily="18" charset="0"/>
                <a:hlinkClick r:id="rId3" tooltip="Preload (cardiology)"/>
              </a:rPr>
              <a:t>preload</a:t>
            </a:r>
            <a:r>
              <a:rPr lang="en-IN" dirty="0" smtClean="0">
                <a:latin typeface="Times New Roman" pitchFamily="18" charset="0"/>
                <a:cs typeface="Times New Roman" pitchFamily="18" charset="0"/>
              </a:rPr>
              <a:t> and, ultimately, cause </a:t>
            </a:r>
            <a:r>
              <a:rPr lang="en-IN" dirty="0" smtClean="0">
                <a:latin typeface="Times New Roman" pitchFamily="18" charset="0"/>
                <a:cs typeface="Times New Roman" pitchFamily="18" charset="0"/>
                <a:hlinkClick r:id="rId4" tooltip="Diastolic dysfunction"/>
              </a:rPr>
              <a:t>diastolic dysfunction</a:t>
            </a:r>
            <a:r>
              <a:rPr lang="en-IN" dirty="0" smtClean="0">
                <a:latin typeface="Times New Roman" pitchFamily="18" charset="0"/>
                <a:cs typeface="Times New Roman" pitchFamily="18" charset="0"/>
              </a:rPr>
              <a:t>. </a:t>
            </a:r>
          </a:p>
          <a:p>
            <a:pPr>
              <a:buFont typeface="Wingdings" pitchFamily="2" charset="2"/>
              <a:buChar char="Ø"/>
            </a:pPr>
            <a:r>
              <a:rPr lang="en-IN" dirty="0" smtClean="0">
                <a:latin typeface="Times New Roman" pitchFamily="18" charset="0"/>
                <a:cs typeface="Times New Roman" pitchFamily="18" charset="0"/>
              </a:rPr>
              <a:t>Whether increased active </a:t>
            </a:r>
            <a:r>
              <a:rPr lang="en-IN" dirty="0" smtClean="0">
                <a:latin typeface="Times New Roman" pitchFamily="18" charset="0"/>
                <a:cs typeface="Times New Roman" pitchFamily="18" charset="0"/>
                <a:hlinkClick r:id="rId5" tooltip="Vasoconstriction"/>
              </a:rPr>
              <a:t>vasoconstriction</a:t>
            </a:r>
            <a:r>
              <a:rPr lang="en-IN" dirty="0" smtClean="0">
                <a:latin typeface="Times New Roman" pitchFamily="18" charset="0"/>
                <a:cs typeface="Times New Roman" pitchFamily="18" charset="0"/>
              </a:rPr>
              <a:t> plays a role in established essential hypertension is unclear.</a:t>
            </a:r>
            <a:endParaRPr lang="en-IN"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MAGNITUDE OF THE PROBLEM</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Arterial hypertension is frequent, worldwide health disorder.</a:t>
            </a:r>
            <a:endParaRPr lang="en-IN"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RULES OF HALVES</a:t>
            </a:r>
            <a:r>
              <a:rPr lang="en-US" dirty="0" smtClean="0"/>
              <a:t> </a:t>
            </a:r>
            <a:endParaRPr lang="en-IN" dirty="0"/>
          </a:p>
        </p:txBody>
      </p:sp>
      <p:sp>
        <p:nvSpPr>
          <p:cNvPr id="3" name="Content Placeholder 2"/>
          <p:cNvSpPr>
            <a:spLocks noGrp="1"/>
          </p:cNvSpPr>
          <p:nvPr>
            <p:ph idx="1"/>
          </p:nvPr>
        </p:nvSpPr>
        <p:spPr>
          <a:xfrm>
            <a:off x="457200" y="1600200"/>
            <a:ext cx="8229600" cy="5257800"/>
          </a:xfrm>
        </p:spPr>
        <p:txBody>
          <a:bodyPr>
            <a:noAutofit/>
          </a:bodyPr>
          <a:lstStyle/>
          <a:p>
            <a:pPr>
              <a:buFont typeface="Wingdings" pitchFamily="2" charset="2"/>
              <a:buChar char="Ø"/>
            </a:pPr>
            <a:r>
              <a:rPr lang="en-US" dirty="0" smtClean="0">
                <a:latin typeface="Times New Roman" pitchFamily="18" charset="0"/>
                <a:cs typeface="Times New Roman" pitchFamily="18" charset="0"/>
              </a:rPr>
              <a:t>Hypertension is an “iceberg disease”</a:t>
            </a:r>
          </a:p>
          <a:p>
            <a:pPr>
              <a:buFont typeface="Wingdings" pitchFamily="2" charset="2"/>
              <a:buChar char="Ø"/>
            </a:pPr>
            <a:r>
              <a:rPr lang="en-US" dirty="0" smtClean="0">
                <a:latin typeface="Times New Roman" pitchFamily="18" charset="0"/>
                <a:cs typeface="Times New Roman" pitchFamily="18" charset="0"/>
              </a:rPr>
              <a:t>In early 1970s that only half of hypertensive subjects in general population in most developed countries were aware of the condition, only half of those aware were being treated, and those who were treated only half were considered adequately treated. This is situation in highly developed countries the proportion treated in developing countries would be far too less.</a:t>
            </a:r>
            <a:endParaRPr lang="en-IN"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0" y="188640"/>
            <a:ext cx="8712968" cy="648072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1233</a:t>
            </a:r>
            <a:endParaRPr lang="en-IN" dirty="0"/>
          </a:p>
        </p:txBody>
      </p:sp>
      <p:sp>
        <p:nvSpPr>
          <p:cNvPr id="6" name="Oval 5"/>
          <p:cNvSpPr/>
          <p:nvPr/>
        </p:nvSpPr>
        <p:spPr>
          <a:xfrm>
            <a:off x="7956376" y="3140968"/>
            <a:ext cx="864096"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p:cNvSpPr/>
          <p:nvPr/>
        </p:nvSpPr>
        <p:spPr>
          <a:xfrm>
            <a:off x="7668344" y="3068960"/>
            <a:ext cx="122413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3275856" y="1628800"/>
            <a:ext cx="5544616" cy="352839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IN" dirty="0"/>
          </a:p>
        </p:txBody>
      </p:sp>
      <p:sp>
        <p:nvSpPr>
          <p:cNvPr id="9" name="Oval 8"/>
          <p:cNvSpPr/>
          <p:nvPr/>
        </p:nvSpPr>
        <p:spPr>
          <a:xfrm>
            <a:off x="4499992" y="2276872"/>
            <a:ext cx="4248472" cy="23762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5</a:t>
            </a:r>
            <a:endParaRPr lang="en-IN" dirty="0"/>
          </a:p>
        </p:txBody>
      </p:sp>
      <p:sp>
        <p:nvSpPr>
          <p:cNvPr id="10" name="Oval 9"/>
          <p:cNvSpPr/>
          <p:nvPr/>
        </p:nvSpPr>
        <p:spPr>
          <a:xfrm>
            <a:off x="5364088" y="2852936"/>
            <a:ext cx="3312368" cy="129614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7</a:t>
            </a:r>
            <a:endParaRPr lang="en-IN" dirty="0"/>
          </a:p>
        </p:txBody>
      </p:sp>
      <p:sp>
        <p:nvSpPr>
          <p:cNvPr id="11" name="Oval 10"/>
          <p:cNvSpPr/>
          <p:nvPr/>
        </p:nvSpPr>
        <p:spPr>
          <a:xfrm>
            <a:off x="6732240" y="3284984"/>
            <a:ext cx="1944216" cy="57606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9</a:t>
            </a:r>
            <a:endParaRPr lang="en-IN" dirty="0">
              <a:solidFill>
                <a:schemeClr val="tx1"/>
              </a:solidFill>
            </a:endParaRPr>
          </a:p>
        </p:txBody>
      </p:sp>
      <p:sp>
        <p:nvSpPr>
          <p:cNvPr id="12" name="TextBox 11"/>
          <p:cNvSpPr txBox="1"/>
          <p:nvPr/>
        </p:nvSpPr>
        <p:spPr>
          <a:xfrm>
            <a:off x="683568" y="2636912"/>
            <a:ext cx="301686" cy="369332"/>
          </a:xfrm>
          <a:prstGeom prst="rect">
            <a:avLst/>
          </a:prstGeom>
          <a:noFill/>
        </p:spPr>
        <p:txBody>
          <a:bodyPr wrap="none" rtlCol="0">
            <a:spAutoFit/>
          </a:bodyPr>
          <a:lstStyle/>
          <a:p>
            <a:r>
              <a:rPr lang="en-US" dirty="0" smtClean="0"/>
              <a:t>1</a:t>
            </a:r>
            <a:endParaRPr lang="en-IN" dirty="0"/>
          </a:p>
        </p:txBody>
      </p:sp>
      <p:sp>
        <p:nvSpPr>
          <p:cNvPr id="13" name="TextBox 12"/>
          <p:cNvSpPr txBox="1"/>
          <p:nvPr/>
        </p:nvSpPr>
        <p:spPr>
          <a:xfrm>
            <a:off x="2051720" y="3212976"/>
            <a:ext cx="301686" cy="369332"/>
          </a:xfrm>
          <a:prstGeom prst="rect">
            <a:avLst/>
          </a:prstGeom>
          <a:noFill/>
        </p:spPr>
        <p:txBody>
          <a:bodyPr wrap="none" rtlCol="0">
            <a:spAutoFit/>
          </a:bodyPr>
          <a:lstStyle/>
          <a:p>
            <a:r>
              <a:rPr lang="en-US" dirty="0" smtClean="0"/>
              <a:t>2</a:t>
            </a:r>
            <a:endParaRPr lang="en-IN" dirty="0"/>
          </a:p>
        </p:txBody>
      </p:sp>
      <p:sp>
        <p:nvSpPr>
          <p:cNvPr id="15" name="TextBox 14"/>
          <p:cNvSpPr txBox="1"/>
          <p:nvPr/>
        </p:nvSpPr>
        <p:spPr>
          <a:xfrm>
            <a:off x="3851920" y="2132856"/>
            <a:ext cx="301686" cy="369332"/>
          </a:xfrm>
          <a:prstGeom prst="rect">
            <a:avLst/>
          </a:prstGeom>
          <a:noFill/>
        </p:spPr>
        <p:txBody>
          <a:bodyPr wrap="none" rtlCol="0">
            <a:spAutoFit/>
          </a:bodyPr>
          <a:lstStyle/>
          <a:p>
            <a:r>
              <a:rPr lang="en-US" dirty="0" smtClean="0"/>
              <a:t>3</a:t>
            </a:r>
            <a:endParaRPr lang="en-IN" dirty="0"/>
          </a:p>
        </p:txBody>
      </p:sp>
      <p:sp>
        <p:nvSpPr>
          <p:cNvPr id="16" name="TextBox 15"/>
          <p:cNvSpPr txBox="1"/>
          <p:nvPr/>
        </p:nvSpPr>
        <p:spPr>
          <a:xfrm>
            <a:off x="3779912" y="3356992"/>
            <a:ext cx="301686" cy="369332"/>
          </a:xfrm>
          <a:prstGeom prst="rect">
            <a:avLst/>
          </a:prstGeom>
          <a:noFill/>
        </p:spPr>
        <p:txBody>
          <a:bodyPr wrap="none" rtlCol="0">
            <a:spAutoFit/>
          </a:bodyPr>
          <a:lstStyle/>
          <a:p>
            <a:r>
              <a:rPr lang="en-US" dirty="0" smtClean="0"/>
              <a:t>4</a:t>
            </a:r>
            <a:endParaRPr lang="en-IN" dirty="0"/>
          </a:p>
        </p:txBody>
      </p:sp>
      <p:sp>
        <p:nvSpPr>
          <p:cNvPr id="18" name="TextBox 17"/>
          <p:cNvSpPr txBox="1"/>
          <p:nvPr/>
        </p:nvSpPr>
        <p:spPr>
          <a:xfrm>
            <a:off x="5364088" y="2492896"/>
            <a:ext cx="301686" cy="369332"/>
          </a:xfrm>
          <a:prstGeom prst="rect">
            <a:avLst/>
          </a:prstGeom>
          <a:noFill/>
        </p:spPr>
        <p:txBody>
          <a:bodyPr wrap="none" rtlCol="0">
            <a:spAutoFit/>
          </a:bodyPr>
          <a:lstStyle/>
          <a:p>
            <a:r>
              <a:rPr lang="en-US" dirty="0" smtClean="0"/>
              <a:t>5</a:t>
            </a:r>
            <a:endParaRPr lang="en-IN" dirty="0"/>
          </a:p>
        </p:txBody>
      </p:sp>
      <p:sp>
        <p:nvSpPr>
          <p:cNvPr id="19" name="TextBox 18"/>
          <p:cNvSpPr txBox="1"/>
          <p:nvPr/>
        </p:nvSpPr>
        <p:spPr>
          <a:xfrm>
            <a:off x="4860032" y="3573016"/>
            <a:ext cx="301686" cy="369332"/>
          </a:xfrm>
          <a:prstGeom prst="rect">
            <a:avLst/>
          </a:prstGeom>
          <a:noFill/>
        </p:spPr>
        <p:txBody>
          <a:bodyPr wrap="none" rtlCol="0">
            <a:spAutoFit/>
          </a:bodyPr>
          <a:lstStyle/>
          <a:p>
            <a:r>
              <a:rPr lang="en-US" dirty="0" smtClean="0"/>
              <a:t>6</a:t>
            </a:r>
            <a:endParaRPr lang="en-IN" dirty="0"/>
          </a:p>
        </p:txBody>
      </p:sp>
      <p:sp>
        <p:nvSpPr>
          <p:cNvPr id="21" name="TextBox 20"/>
          <p:cNvSpPr txBox="1"/>
          <p:nvPr/>
        </p:nvSpPr>
        <p:spPr>
          <a:xfrm>
            <a:off x="6300192" y="2852936"/>
            <a:ext cx="301686" cy="369332"/>
          </a:xfrm>
          <a:prstGeom prst="rect">
            <a:avLst/>
          </a:prstGeom>
          <a:noFill/>
        </p:spPr>
        <p:txBody>
          <a:bodyPr wrap="none" rtlCol="0">
            <a:spAutoFit/>
          </a:bodyPr>
          <a:lstStyle/>
          <a:p>
            <a:r>
              <a:rPr lang="en-US" dirty="0" smtClean="0"/>
              <a:t>7</a:t>
            </a:r>
            <a:endParaRPr lang="en-IN" dirty="0"/>
          </a:p>
        </p:txBody>
      </p:sp>
      <p:sp>
        <p:nvSpPr>
          <p:cNvPr id="23" name="TextBox 22"/>
          <p:cNvSpPr txBox="1"/>
          <p:nvPr/>
        </p:nvSpPr>
        <p:spPr>
          <a:xfrm>
            <a:off x="6084168" y="3573016"/>
            <a:ext cx="301686" cy="369332"/>
          </a:xfrm>
          <a:prstGeom prst="rect">
            <a:avLst/>
          </a:prstGeom>
          <a:noFill/>
        </p:spPr>
        <p:txBody>
          <a:bodyPr wrap="none" rtlCol="0">
            <a:spAutoFit/>
          </a:bodyPr>
          <a:lstStyle/>
          <a:p>
            <a:r>
              <a:rPr lang="en-US" dirty="0" smtClean="0"/>
              <a:t>8</a:t>
            </a:r>
            <a:endParaRPr lang="en-I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RULES OF HALVES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Autofit/>
          </a:bodyPr>
          <a:lstStyle/>
          <a:p>
            <a:pPr>
              <a:buFont typeface="Wingdings" pitchFamily="2" charset="2"/>
              <a:buChar char="Ø"/>
            </a:pPr>
            <a:r>
              <a:rPr lang="en-US" sz="2800" dirty="0" smtClean="0">
                <a:latin typeface="Times New Roman" pitchFamily="18" charset="0"/>
                <a:cs typeface="Times New Roman" pitchFamily="18" charset="0"/>
              </a:rPr>
              <a:t>Areas of the circles represent number wise as-</a:t>
            </a:r>
          </a:p>
          <a:p>
            <a:pPr>
              <a:buFont typeface="Wingdings" pitchFamily="2" charset="2"/>
              <a:buChar char="Ø"/>
            </a:pPr>
            <a:r>
              <a:rPr lang="en-US" sz="2800" dirty="0" smtClean="0">
                <a:latin typeface="Times New Roman" pitchFamily="18" charset="0"/>
                <a:cs typeface="Times New Roman" pitchFamily="18" charset="0"/>
              </a:rPr>
              <a:t>1-The whole community.</a:t>
            </a:r>
          </a:p>
          <a:p>
            <a:pPr>
              <a:buFont typeface="Wingdings" pitchFamily="2" charset="2"/>
              <a:buChar char="Ø"/>
            </a:pPr>
            <a:r>
              <a:rPr lang="en-US" sz="2800" dirty="0" smtClean="0">
                <a:latin typeface="Times New Roman" pitchFamily="18" charset="0"/>
                <a:cs typeface="Times New Roman" pitchFamily="18" charset="0"/>
              </a:rPr>
              <a:t>2-Normotensive subjects.</a:t>
            </a:r>
          </a:p>
          <a:p>
            <a:pPr>
              <a:buFont typeface="Wingdings" pitchFamily="2" charset="2"/>
              <a:buChar char="Ø"/>
            </a:pPr>
            <a:r>
              <a:rPr lang="en-US" sz="2800" dirty="0" smtClean="0">
                <a:latin typeface="Times New Roman" pitchFamily="18" charset="0"/>
                <a:cs typeface="Times New Roman" pitchFamily="18" charset="0"/>
              </a:rPr>
              <a:t>3-Hypertensive subjects.</a:t>
            </a:r>
          </a:p>
          <a:p>
            <a:pPr>
              <a:buFont typeface="Wingdings" pitchFamily="2" charset="2"/>
              <a:buChar char="Ø"/>
            </a:pPr>
            <a:r>
              <a:rPr lang="en-US" sz="2800" dirty="0" smtClean="0">
                <a:latin typeface="Times New Roman" pitchFamily="18" charset="0"/>
                <a:cs typeface="Times New Roman" pitchFamily="18" charset="0"/>
              </a:rPr>
              <a:t>4-Undiagnosed hypertension.</a:t>
            </a:r>
          </a:p>
          <a:p>
            <a:pPr>
              <a:buFont typeface="Wingdings" pitchFamily="2" charset="2"/>
              <a:buChar char="Ø"/>
            </a:pPr>
            <a:r>
              <a:rPr lang="en-US" sz="2800" dirty="0" smtClean="0">
                <a:latin typeface="Times New Roman" pitchFamily="18" charset="0"/>
                <a:cs typeface="Times New Roman" pitchFamily="18" charset="0"/>
              </a:rPr>
              <a:t>5-Diagnosed hypertension.</a:t>
            </a:r>
          </a:p>
          <a:p>
            <a:pPr>
              <a:buFont typeface="Wingdings" pitchFamily="2" charset="2"/>
              <a:buChar char="Ø"/>
            </a:pPr>
            <a:r>
              <a:rPr lang="en-US" sz="2800" dirty="0" smtClean="0">
                <a:latin typeface="Times New Roman" pitchFamily="18" charset="0"/>
                <a:cs typeface="Times New Roman" pitchFamily="18" charset="0"/>
              </a:rPr>
              <a:t>6-Diagnosed but untreated.</a:t>
            </a:r>
          </a:p>
          <a:p>
            <a:pPr>
              <a:buFont typeface="Wingdings" pitchFamily="2" charset="2"/>
              <a:buChar char="Ø"/>
            </a:pPr>
            <a:r>
              <a:rPr lang="en-US" sz="2800" dirty="0" smtClean="0">
                <a:latin typeface="Times New Roman" pitchFamily="18" charset="0"/>
                <a:cs typeface="Times New Roman" pitchFamily="18" charset="0"/>
              </a:rPr>
              <a:t>7-Diagnosed treated.</a:t>
            </a:r>
          </a:p>
          <a:p>
            <a:pPr>
              <a:buFont typeface="Wingdings" pitchFamily="2" charset="2"/>
              <a:buChar char="Ø"/>
            </a:pPr>
            <a:r>
              <a:rPr lang="en-US" sz="2800" dirty="0" smtClean="0">
                <a:latin typeface="Times New Roman" pitchFamily="18" charset="0"/>
                <a:cs typeface="Times New Roman" pitchFamily="18" charset="0"/>
              </a:rPr>
              <a:t>8-Inadequately treated.</a:t>
            </a:r>
          </a:p>
          <a:p>
            <a:pPr>
              <a:buFont typeface="Wingdings" pitchFamily="2" charset="2"/>
              <a:buChar char="Ø"/>
            </a:pPr>
            <a:r>
              <a:rPr lang="en-US" sz="2800" dirty="0" smtClean="0">
                <a:latin typeface="Times New Roman" pitchFamily="18" charset="0"/>
                <a:cs typeface="Times New Roman" pitchFamily="18" charset="0"/>
              </a:rPr>
              <a:t>9-Adequately treated.</a:t>
            </a:r>
            <a:endParaRPr lang="en-IN" sz="2800"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INCIDENCE</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Worldwide raised blood pressure is estimated to cause 7.5 million deaths, </a:t>
            </a:r>
          </a:p>
          <a:p>
            <a:pPr>
              <a:buFont typeface="Wingdings" pitchFamily="2" charset="2"/>
              <a:buChar char="Ø"/>
            </a:pPr>
            <a:r>
              <a:rPr lang="en-US" dirty="0" smtClean="0">
                <a:latin typeface="Times New Roman" pitchFamily="18" charset="0"/>
                <a:cs typeface="Times New Roman" pitchFamily="18" charset="0"/>
              </a:rPr>
              <a:t>About 12.8% of the total of annual deaths.</a:t>
            </a:r>
          </a:p>
          <a:p>
            <a:pPr>
              <a:buFont typeface="Wingdings" pitchFamily="2" charset="2"/>
              <a:buChar char="Ø"/>
            </a:pPr>
            <a:r>
              <a:rPr lang="en-US" dirty="0" smtClean="0">
                <a:latin typeface="Times New Roman" pitchFamily="18" charset="0"/>
                <a:cs typeface="Times New Roman" pitchFamily="18" charset="0"/>
              </a:rPr>
              <a:t>Accounts for 57 million DALYs or 3.7% of total DALYs.</a:t>
            </a:r>
          </a:p>
          <a:p>
            <a:pPr>
              <a:buFont typeface="Wingdings" pitchFamily="2" charset="2"/>
              <a:buChar char="Ø"/>
            </a:pPr>
            <a:r>
              <a:rPr lang="en-US" dirty="0" smtClean="0">
                <a:latin typeface="Times New Roman" pitchFamily="18" charset="0"/>
                <a:cs typeface="Times New Roman" pitchFamily="18" charset="0"/>
              </a:rPr>
              <a:t>Major risk factor for CHD and IHD as well as hemorrhagic stroke. </a:t>
            </a:r>
          </a:p>
          <a:p>
            <a:pPr>
              <a:buFont typeface="Wingdings" pitchFamily="2" charset="2"/>
              <a:buChar char="Ø"/>
            </a:pPr>
            <a:r>
              <a:rPr lang="en-US" dirty="0" smtClean="0">
                <a:latin typeface="Times New Roman" pitchFamily="18" charset="0"/>
                <a:cs typeface="Times New Roman" pitchFamily="18" charset="0"/>
              </a:rPr>
              <a:t>Risk of CVD doubles with each increase of 20/10 mm of Hg</a:t>
            </a:r>
            <a:endParaRPr lang="en-IN"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IN" dirty="0"/>
          </a:p>
        </p:txBody>
      </p:sp>
      <p:sp>
        <p:nvSpPr>
          <p:cNvPr id="3" name="Content Placeholder 2"/>
          <p:cNvSpPr>
            <a:spLocks noGrp="1"/>
          </p:cNvSpPr>
          <p:nvPr>
            <p:ph idx="1"/>
          </p:nvPr>
        </p:nvSpPr>
        <p:spPr>
          <a:xfrm>
            <a:off x="0" y="764704"/>
            <a:ext cx="9144000" cy="5361459"/>
          </a:xfrm>
        </p:spPr>
        <p:txBody>
          <a:bodyPr>
            <a:noAutofit/>
          </a:bodyPr>
          <a:lstStyle/>
          <a:p>
            <a:pPr>
              <a:buNone/>
            </a:pPr>
            <a:r>
              <a:rPr lang="en-US" b="1" u="sng" dirty="0" smtClean="0">
                <a:solidFill>
                  <a:srgbClr val="FF0000"/>
                </a:solidFill>
                <a:latin typeface="Times New Roman" pitchFamily="18" charset="0"/>
                <a:cs typeface="Times New Roman" pitchFamily="18" charset="0"/>
              </a:rPr>
              <a:t>COMPLICATIONS OF RAISED BLOOD PRESSURE-</a:t>
            </a:r>
          </a:p>
          <a:p>
            <a:pPr>
              <a:buFont typeface="Wingdings" pitchFamily="2" charset="2"/>
              <a:buChar char="Ø"/>
            </a:pPr>
            <a:r>
              <a:rPr lang="en-US" dirty="0" smtClean="0">
                <a:latin typeface="Times New Roman" pitchFamily="18" charset="0"/>
                <a:cs typeface="Times New Roman" pitchFamily="18" charset="0"/>
              </a:rPr>
              <a:t>Heart failure</a:t>
            </a:r>
          </a:p>
          <a:p>
            <a:pPr>
              <a:buFont typeface="Wingdings" pitchFamily="2" charset="2"/>
              <a:buChar char="Ø"/>
            </a:pPr>
            <a:r>
              <a:rPr lang="en-US" dirty="0" smtClean="0">
                <a:latin typeface="Times New Roman" pitchFamily="18" charset="0"/>
                <a:cs typeface="Times New Roman" pitchFamily="18" charset="0"/>
              </a:rPr>
              <a:t>Peripheral vascular disease.</a:t>
            </a:r>
          </a:p>
          <a:p>
            <a:pPr>
              <a:buFont typeface="Wingdings" pitchFamily="2" charset="2"/>
              <a:buChar char="Ø"/>
            </a:pPr>
            <a:r>
              <a:rPr lang="en-US" dirty="0" smtClean="0">
                <a:latin typeface="Times New Roman" pitchFamily="18" charset="0"/>
                <a:cs typeface="Times New Roman" pitchFamily="18" charset="0"/>
              </a:rPr>
              <a:t>Renal impairment.</a:t>
            </a:r>
          </a:p>
          <a:p>
            <a:pPr>
              <a:buFont typeface="Wingdings" pitchFamily="2" charset="2"/>
              <a:buChar char="Ø"/>
            </a:pPr>
            <a:r>
              <a:rPr lang="en-US" dirty="0" smtClean="0">
                <a:latin typeface="Times New Roman" pitchFamily="18" charset="0"/>
                <a:cs typeface="Times New Roman" pitchFamily="18" charset="0"/>
              </a:rPr>
              <a:t>Retinal hemorrhage.</a:t>
            </a:r>
          </a:p>
          <a:p>
            <a:pPr>
              <a:buFont typeface="Wingdings" pitchFamily="2" charset="2"/>
              <a:buChar char="Ø"/>
            </a:pPr>
            <a:r>
              <a:rPr lang="en-US" dirty="0" smtClean="0">
                <a:latin typeface="Times New Roman" pitchFamily="18" charset="0"/>
                <a:cs typeface="Times New Roman" pitchFamily="18" charset="0"/>
              </a:rPr>
              <a:t>Visual impairment.</a:t>
            </a:r>
          </a:p>
          <a:p>
            <a:pPr>
              <a:buFont typeface="Wingdings" pitchFamily="2" charset="2"/>
              <a:buChar char="Ø"/>
            </a:pPr>
            <a:r>
              <a:rPr lang="en-US" dirty="0" smtClean="0">
                <a:latin typeface="Times New Roman" pitchFamily="18" charset="0"/>
                <a:cs typeface="Times New Roman" pitchFamily="18" charset="0"/>
              </a:rPr>
              <a:t>Treating systolic and diastolic blood pressure below 140/90 –reduction in cardio-vascular complications.</a:t>
            </a:r>
            <a:endParaRPr lang="en-IN"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IN" dirty="0"/>
          </a:p>
        </p:txBody>
      </p:sp>
      <p:sp>
        <p:nvSpPr>
          <p:cNvPr id="3" name="Content Placeholder 2"/>
          <p:cNvSpPr>
            <a:spLocks noGrp="1"/>
          </p:cNvSpPr>
          <p:nvPr>
            <p:ph idx="1"/>
          </p:nvPr>
        </p:nvSpPr>
        <p:spPr>
          <a:xfrm>
            <a:off x="0" y="836712"/>
            <a:ext cx="9144000" cy="5289451"/>
          </a:xfrm>
        </p:spPr>
        <p:txBody>
          <a:bodyPr>
            <a:noAutofit/>
          </a:bodyPr>
          <a:lstStyle/>
          <a:p>
            <a:pPr>
              <a:buFont typeface="Wingdings" pitchFamily="2" charset="2"/>
              <a:buChar char="Ø"/>
            </a:pPr>
            <a:r>
              <a:rPr lang="en-US" dirty="0" smtClean="0">
                <a:latin typeface="Times New Roman" pitchFamily="18" charset="0"/>
                <a:cs typeface="Times New Roman" pitchFamily="18" charset="0"/>
              </a:rPr>
              <a:t>Overall prevalence of raised blood pressure in adults aged 25 years and over was around 40% in 2008.</a:t>
            </a:r>
          </a:p>
          <a:p>
            <a:pPr>
              <a:buFont typeface="Wingdings" pitchFamily="2" charset="2"/>
              <a:buChar char="Ø"/>
            </a:pPr>
            <a:r>
              <a:rPr lang="en-US" dirty="0" smtClean="0">
                <a:latin typeface="Times New Roman" pitchFamily="18" charset="0"/>
                <a:cs typeface="Times New Roman" pitchFamily="18" charset="0"/>
              </a:rPr>
              <a:t>Proportion with world’s population with high blood pressure or uncontrolled hypertension, fell modestly between 1980 and 2008.</a:t>
            </a:r>
          </a:p>
          <a:p>
            <a:pPr>
              <a:buFont typeface="Wingdings" pitchFamily="2" charset="2"/>
              <a:buChar char="Ø"/>
            </a:pPr>
            <a:r>
              <a:rPr lang="en-US" dirty="0" smtClean="0">
                <a:latin typeface="Times New Roman" pitchFamily="18" charset="0"/>
                <a:cs typeface="Times New Roman" pitchFamily="18" charset="0"/>
              </a:rPr>
              <a:t>However, because of population growth and ageing number of people with hypertension rose from 600 million in 1980 to 1 billion in2008.</a:t>
            </a:r>
            <a:endParaRPr lang="en-IN"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Income groups of countries, the prevalence of raised blood pressure was consistently high, with low, lower-middle and upper-middle-income countries.</a:t>
            </a:r>
          </a:p>
          <a:p>
            <a:pPr>
              <a:buFont typeface="Wingdings" pitchFamily="2" charset="2"/>
              <a:buChar char="Ø"/>
            </a:pPr>
            <a:r>
              <a:rPr lang="en-US" dirty="0" smtClean="0">
                <a:latin typeface="Times New Roman" pitchFamily="18" charset="0"/>
                <a:cs typeface="Times New Roman" pitchFamily="18" charset="0"/>
              </a:rPr>
              <a:t>All having rates around 40%</a:t>
            </a:r>
          </a:p>
          <a:p>
            <a:pPr>
              <a:buFont typeface="Wingdings" pitchFamily="2" charset="2"/>
              <a:buChar char="Ø"/>
            </a:pPr>
            <a:r>
              <a:rPr lang="en-US" dirty="0" smtClean="0">
                <a:latin typeface="Times New Roman" pitchFamily="18" charset="0"/>
                <a:cs typeface="Times New Roman" pitchFamily="18" charset="0"/>
              </a:rPr>
              <a:t>Prevalence in high-income countries was lower, 35% for both sexes. </a:t>
            </a:r>
            <a:endParaRPr lang="en-IN"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lnSpcReduction="10000"/>
          </a:bodyPr>
          <a:lstStyle/>
          <a:p>
            <a:pPr algn="ctr">
              <a:buNone/>
            </a:pPr>
            <a:r>
              <a:rPr lang="en-US" dirty="0" smtClean="0"/>
              <a:t>   </a:t>
            </a: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PEVALENCE IN INDIA-</a:t>
            </a:r>
          </a:p>
          <a:p>
            <a:pPr>
              <a:buFont typeface="Wingdings" pitchFamily="2" charset="2"/>
              <a:buChar char="Ø"/>
            </a:pPr>
            <a:r>
              <a:rPr lang="en-US" dirty="0" smtClean="0">
                <a:latin typeface="Times New Roman" pitchFamily="18" charset="0"/>
                <a:cs typeface="Times New Roman" pitchFamily="18" charset="0"/>
              </a:rPr>
              <a:t>Community based survey by ICMR during 2007-08 to identify risk factor for non-communicable diseases under State based Integrated Disease Surveillance Project Phase I in A.P., Kerala, M.P., Maharashtra, Uttrakhand, T.N. and Mizoram.</a:t>
            </a:r>
          </a:p>
          <a:p>
            <a:pPr>
              <a:buFont typeface="Wingdings" pitchFamily="2" charset="2"/>
              <a:buChar char="Ø"/>
            </a:pPr>
            <a:r>
              <a:rPr lang="en-US" dirty="0" smtClean="0">
                <a:latin typeface="Times New Roman" pitchFamily="18" charset="0"/>
                <a:cs typeface="Times New Roman" pitchFamily="18" charset="0"/>
              </a:rPr>
              <a:t>17-21% prevalence in all States with marginal rural-urban difference </a:t>
            </a:r>
            <a:endParaRPr lang="en-IN"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Overall pattern was found increasing with age groups in all States.</a:t>
            </a:r>
          </a:p>
          <a:p>
            <a:pPr>
              <a:buFont typeface="Wingdings" pitchFamily="2" charset="2"/>
              <a:buChar char="Ø"/>
            </a:pPr>
            <a:r>
              <a:rPr lang="en-US" dirty="0" smtClean="0">
                <a:latin typeface="Times New Roman" pitchFamily="18" charset="0"/>
                <a:cs typeface="Times New Roman" pitchFamily="18" charset="0"/>
              </a:rPr>
              <a:t>High in high educational level of Uttrakhand, Mizoram and M.P.</a:t>
            </a:r>
          </a:p>
          <a:p>
            <a:pPr>
              <a:buFont typeface="Wingdings" pitchFamily="2" charset="2"/>
              <a:buChar char="Ø"/>
            </a:pPr>
            <a:r>
              <a:rPr lang="en-US" dirty="0" smtClean="0">
                <a:latin typeface="Times New Roman" pitchFamily="18" charset="0"/>
                <a:cs typeface="Times New Roman" pitchFamily="18" charset="0"/>
              </a:rPr>
              <a:t>More prevalent among executive and service categories in all States.</a:t>
            </a:r>
            <a:endParaRPr lang="en-IN"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“TRACKING” OF BLOOD PRESSURE </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If level of blood pressure is followed up over a period of years from early childhood to adult life, those whose blood pressure was initially high would probably continue in the same “track” as adults.</a:t>
            </a:r>
          </a:p>
          <a:p>
            <a:pPr>
              <a:buFont typeface="Wingdings" pitchFamily="2" charset="2"/>
              <a:buChar char="Ø"/>
            </a:pPr>
            <a:r>
              <a:rPr lang="en-US" dirty="0" smtClean="0">
                <a:latin typeface="Times New Roman" pitchFamily="18" charset="0"/>
                <a:cs typeface="Times New Roman" pitchFamily="18" charset="0"/>
              </a:rPr>
              <a:t>This phenomenon called as “tracking”</a:t>
            </a:r>
          </a:p>
          <a:p>
            <a:pPr>
              <a:buFont typeface="Wingdings" pitchFamily="2" charset="2"/>
              <a:buChar char="Ø"/>
            </a:pPr>
            <a:r>
              <a:rPr lang="en-US" dirty="0" smtClean="0">
                <a:latin typeface="Times New Roman" pitchFamily="18" charset="0"/>
                <a:cs typeface="Times New Roman" pitchFamily="18" charset="0"/>
              </a:rPr>
              <a:t>Applied to identifying children and adolescents “at risk”</a:t>
            </a:r>
            <a:endParaRPr lang="en-IN"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H="1">
            <a:off x="827584" y="908720"/>
            <a:ext cx="72008" cy="518457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99592" y="6093296"/>
            <a:ext cx="7488832"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403648" y="5733256"/>
            <a:ext cx="626469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flipV="1">
            <a:off x="1475656" y="5085184"/>
            <a:ext cx="5904656" cy="360040"/>
          </a:xfrm>
          <a:prstGeom prst="line">
            <a:avLst/>
          </a:prstGeom>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flipV="1">
            <a:off x="1475656" y="4077072"/>
            <a:ext cx="5688632" cy="1008112"/>
          </a:xfrm>
          <a:prstGeom prst="line">
            <a:avLst/>
          </a:prstGeom>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flipV="1">
            <a:off x="1475656" y="3356992"/>
            <a:ext cx="5616624" cy="1584176"/>
          </a:xfrm>
          <a:prstGeom prst="line">
            <a:avLst/>
          </a:prstGeom>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2483768" y="6381329"/>
            <a:ext cx="4231372" cy="584775"/>
          </a:xfrm>
          <a:prstGeom prst="rect">
            <a:avLst/>
          </a:prstGeom>
          <a:noFill/>
        </p:spPr>
        <p:txBody>
          <a:bodyPr wrap="square" rtlCol="0">
            <a:spAutoFit/>
          </a:bodyPr>
          <a:lstStyle/>
          <a:p>
            <a:r>
              <a:rPr lang="en-US" sz="3200" b="1" dirty="0" smtClean="0">
                <a:latin typeface="Times New Roman" pitchFamily="18" charset="0"/>
                <a:cs typeface="Times New Roman" pitchFamily="18" charset="0"/>
              </a:rPr>
              <a:t>Time</a:t>
            </a:r>
            <a:endParaRPr lang="en-IN" sz="3200" b="1" dirty="0">
              <a:latin typeface="Times New Roman" pitchFamily="18" charset="0"/>
              <a:cs typeface="Times New Roman" pitchFamily="18" charset="0"/>
            </a:endParaRPr>
          </a:p>
        </p:txBody>
      </p:sp>
      <p:sp>
        <p:nvSpPr>
          <p:cNvPr id="19" name="TextBox 18"/>
          <p:cNvSpPr txBox="1"/>
          <p:nvPr/>
        </p:nvSpPr>
        <p:spPr>
          <a:xfrm>
            <a:off x="323528" y="2564904"/>
            <a:ext cx="677108" cy="2712794"/>
          </a:xfrm>
          <a:prstGeom prst="rect">
            <a:avLst/>
          </a:prstGeom>
          <a:noFill/>
        </p:spPr>
        <p:txBody>
          <a:bodyPr vert="vert270" wrap="none" rtlCol="0">
            <a:spAutoFit/>
          </a:bodyPr>
          <a:lstStyle/>
          <a:p>
            <a:r>
              <a:rPr lang="en-US" sz="3200" b="1" dirty="0" smtClean="0">
                <a:latin typeface="Times New Roman" pitchFamily="18" charset="0"/>
                <a:cs typeface="Times New Roman" pitchFamily="18" charset="0"/>
              </a:rPr>
              <a:t>Blood pressure</a:t>
            </a:r>
            <a:endParaRPr lang="en-IN" sz="3200" b="1"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600" b="1" dirty="0" smtClean="0">
                <a:solidFill>
                  <a:srgbClr val="FF0000"/>
                </a:solidFill>
                <a:latin typeface="Times New Roman" pitchFamily="18" charset="0"/>
                <a:cs typeface="Times New Roman" pitchFamily="18" charset="0"/>
              </a:rPr>
              <a:t>RISK FACTORS FOR HYPERTENSION</a:t>
            </a:r>
            <a:endParaRPr lang="en-IN" sz="3600"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34848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dirty="0" smtClean="0"/>
                        <a:t>NON-MODIFIABLE</a:t>
                      </a:r>
                      <a:endParaRPr lang="en-IN" dirty="0"/>
                    </a:p>
                  </a:txBody>
                  <a:tcPr/>
                </a:tc>
                <a:tc>
                  <a:txBody>
                    <a:bodyPr/>
                    <a:lstStyle/>
                    <a:p>
                      <a:r>
                        <a:rPr lang="en-US" dirty="0" smtClean="0"/>
                        <a:t>MODIFIABLE</a:t>
                      </a:r>
                      <a:endParaRPr lang="en-IN" dirty="0"/>
                    </a:p>
                  </a:txBody>
                  <a:tcPr/>
                </a:tc>
              </a:tr>
              <a:tr h="370840">
                <a:tc>
                  <a:txBody>
                    <a:bodyPr/>
                    <a:lstStyle/>
                    <a:p>
                      <a:r>
                        <a:rPr lang="en-US" dirty="0" smtClean="0"/>
                        <a:t>Age</a:t>
                      </a:r>
                      <a:endParaRPr lang="en-IN" dirty="0"/>
                    </a:p>
                  </a:txBody>
                  <a:tcPr/>
                </a:tc>
                <a:tc>
                  <a:txBody>
                    <a:bodyPr/>
                    <a:lstStyle/>
                    <a:p>
                      <a:r>
                        <a:rPr lang="en-US" dirty="0" smtClean="0"/>
                        <a:t>Obesity</a:t>
                      </a:r>
                      <a:endParaRPr lang="en-IN" dirty="0"/>
                    </a:p>
                  </a:txBody>
                  <a:tcPr/>
                </a:tc>
              </a:tr>
              <a:tr h="370840">
                <a:tc>
                  <a:txBody>
                    <a:bodyPr/>
                    <a:lstStyle/>
                    <a:p>
                      <a:r>
                        <a:rPr lang="en-US" dirty="0" smtClean="0"/>
                        <a:t>Sex </a:t>
                      </a:r>
                      <a:endParaRPr lang="en-IN" dirty="0"/>
                    </a:p>
                  </a:txBody>
                  <a:tcPr/>
                </a:tc>
                <a:tc>
                  <a:txBody>
                    <a:bodyPr/>
                    <a:lstStyle/>
                    <a:p>
                      <a:r>
                        <a:rPr lang="en-US" dirty="0" smtClean="0"/>
                        <a:t>Salt intake</a:t>
                      </a:r>
                      <a:endParaRPr lang="en-IN" dirty="0"/>
                    </a:p>
                  </a:txBody>
                  <a:tcPr/>
                </a:tc>
              </a:tr>
              <a:tr h="370840">
                <a:tc>
                  <a:txBody>
                    <a:bodyPr/>
                    <a:lstStyle/>
                    <a:p>
                      <a:r>
                        <a:rPr lang="en-US" dirty="0" smtClean="0"/>
                        <a:t>Genetic factors </a:t>
                      </a:r>
                      <a:endParaRPr lang="en-IN" dirty="0"/>
                    </a:p>
                  </a:txBody>
                  <a:tcPr/>
                </a:tc>
                <a:tc>
                  <a:txBody>
                    <a:bodyPr/>
                    <a:lstStyle/>
                    <a:p>
                      <a:r>
                        <a:rPr lang="en-US" dirty="0" smtClean="0"/>
                        <a:t>Saturated fat</a:t>
                      </a:r>
                      <a:endParaRPr lang="en-IN" dirty="0"/>
                    </a:p>
                  </a:txBody>
                  <a:tcPr/>
                </a:tc>
              </a:tr>
              <a:tr h="370840">
                <a:tc>
                  <a:txBody>
                    <a:bodyPr/>
                    <a:lstStyle/>
                    <a:p>
                      <a:r>
                        <a:rPr lang="en-US" dirty="0" smtClean="0"/>
                        <a:t>Ethnicity</a:t>
                      </a:r>
                      <a:endParaRPr lang="en-IN" dirty="0"/>
                    </a:p>
                  </a:txBody>
                  <a:tcPr/>
                </a:tc>
                <a:tc>
                  <a:txBody>
                    <a:bodyPr/>
                    <a:lstStyle/>
                    <a:p>
                      <a:r>
                        <a:rPr lang="en-US" dirty="0" smtClean="0"/>
                        <a:t>Dietary </a:t>
                      </a:r>
                      <a:r>
                        <a:rPr lang="en-US" dirty="0" err="1" smtClean="0"/>
                        <a:t>fibre</a:t>
                      </a:r>
                      <a:endParaRPr lang="en-IN" dirty="0"/>
                    </a:p>
                  </a:txBody>
                  <a:tcPr/>
                </a:tc>
              </a:tr>
              <a:tr h="370840">
                <a:tc>
                  <a:txBody>
                    <a:bodyPr/>
                    <a:lstStyle/>
                    <a:p>
                      <a:endParaRPr lang="en-IN" dirty="0"/>
                    </a:p>
                  </a:txBody>
                  <a:tcPr/>
                </a:tc>
                <a:tc>
                  <a:txBody>
                    <a:bodyPr/>
                    <a:lstStyle/>
                    <a:p>
                      <a:r>
                        <a:rPr lang="en-US" dirty="0" smtClean="0"/>
                        <a:t>Alcohol </a:t>
                      </a:r>
                    </a:p>
                    <a:p>
                      <a:endParaRPr lang="en-IN" dirty="0"/>
                    </a:p>
                  </a:txBody>
                  <a:tcPr/>
                </a:tc>
              </a:tr>
              <a:tr h="370840">
                <a:tc>
                  <a:txBody>
                    <a:bodyPr/>
                    <a:lstStyle/>
                    <a:p>
                      <a:endParaRPr lang="en-IN"/>
                    </a:p>
                  </a:txBody>
                  <a:tcPr/>
                </a:tc>
                <a:tc>
                  <a:txBody>
                    <a:bodyPr/>
                    <a:lstStyle/>
                    <a:p>
                      <a:r>
                        <a:rPr lang="en-US" dirty="0" smtClean="0"/>
                        <a:t>Heart rate </a:t>
                      </a:r>
                      <a:endParaRPr lang="en-IN" dirty="0"/>
                    </a:p>
                  </a:txBody>
                  <a:tcPr/>
                </a:tc>
              </a:tr>
              <a:tr h="370840">
                <a:tc>
                  <a:txBody>
                    <a:bodyPr/>
                    <a:lstStyle/>
                    <a:p>
                      <a:endParaRPr lang="en-IN" dirty="0"/>
                    </a:p>
                  </a:txBody>
                  <a:tcPr/>
                </a:tc>
                <a:tc>
                  <a:txBody>
                    <a:bodyPr/>
                    <a:lstStyle/>
                    <a:p>
                      <a:r>
                        <a:rPr lang="en-US" dirty="0" smtClean="0"/>
                        <a:t>Physical activity</a:t>
                      </a:r>
                      <a:endParaRPr lang="en-IN" dirty="0"/>
                    </a:p>
                  </a:txBody>
                  <a:tcPr/>
                </a:tc>
              </a:tr>
              <a:tr h="370840">
                <a:tc>
                  <a:txBody>
                    <a:bodyPr/>
                    <a:lstStyle/>
                    <a:p>
                      <a:endParaRPr lang="en-IN"/>
                    </a:p>
                  </a:txBody>
                  <a:tcPr/>
                </a:tc>
                <a:tc>
                  <a:txBody>
                    <a:bodyPr/>
                    <a:lstStyle/>
                    <a:p>
                      <a:r>
                        <a:rPr lang="en-US" dirty="0" smtClean="0"/>
                        <a:t>Environmenental</a:t>
                      </a:r>
                      <a:r>
                        <a:rPr lang="en-US" baseline="0" dirty="0" smtClean="0"/>
                        <a:t> stress</a:t>
                      </a:r>
                      <a:endParaRPr lang="en-IN" dirty="0"/>
                    </a:p>
                  </a:txBody>
                  <a:tcPr/>
                </a:tc>
              </a:tr>
              <a:tr h="370840">
                <a:tc>
                  <a:txBody>
                    <a:bodyPr/>
                    <a:lstStyle/>
                    <a:p>
                      <a:endParaRPr lang="en-IN"/>
                    </a:p>
                  </a:txBody>
                  <a:tcPr/>
                </a:tc>
                <a:tc>
                  <a:txBody>
                    <a:bodyPr/>
                    <a:lstStyle/>
                    <a:p>
                      <a:r>
                        <a:rPr lang="en-US" dirty="0" smtClean="0"/>
                        <a:t>Socio-economic status</a:t>
                      </a:r>
                      <a:endParaRPr lang="en-IN" dirty="0"/>
                    </a:p>
                  </a:txBody>
                  <a:tcPr/>
                </a:tc>
              </a:tr>
              <a:tr h="370840">
                <a:tc>
                  <a:txBody>
                    <a:bodyPr/>
                    <a:lstStyle/>
                    <a:p>
                      <a:endParaRPr lang="en-IN"/>
                    </a:p>
                  </a:txBody>
                  <a:tcPr/>
                </a:tc>
                <a:tc>
                  <a:txBody>
                    <a:bodyPr/>
                    <a:lstStyle/>
                    <a:p>
                      <a:r>
                        <a:rPr lang="en-US" dirty="0" smtClean="0"/>
                        <a:t>Other factors</a:t>
                      </a:r>
                      <a:endParaRPr lang="en-IN" dirty="0"/>
                    </a:p>
                  </a:txBody>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NON-MODIFIABLE RISK FACTORS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US" b="1" dirty="0" smtClean="0">
                <a:solidFill>
                  <a:srgbClr val="FF0000"/>
                </a:solidFill>
              </a:rPr>
              <a:t>     </a:t>
            </a:r>
            <a:r>
              <a:rPr lang="en-US" b="1" u="sng" dirty="0" smtClean="0">
                <a:solidFill>
                  <a:srgbClr val="FF0000"/>
                </a:solidFill>
                <a:latin typeface="Times New Roman" pitchFamily="18" charset="0"/>
                <a:cs typeface="Times New Roman" pitchFamily="18" charset="0"/>
              </a:rPr>
              <a:t>1-Age-</a:t>
            </a:r>
          </a:p>
          <a:p>
            <a:pPr>
              <a:buFont typeface="Wingdings" pitchFamily="2" charset="2"/>
              <a:buChar char="Ø"/>
            </a:pPr>
            <a:r>
              <a:rPr lang="en-US" dirty="0" smtClean="0">
                <a:latin typeface="Times New Roman" pitchFamily="18" charset="0"/>
                <a:cs typeface="Times New Roman" pitchFamily="18" charset="0"/>
              </a:rPr>
              <a:t>Blood pressure rises with age in both sexes.</a:t>
            </a:r>
          </a:p>
          <a:p>
            <a:pPr>
              <a:buFont typeface="Wingdings" pitchFamily="2" charset="2"/>
              <a:buChar char="Ø"/>
            </a:pPr>
            <a:r>
              <a:rPr lang="en-US" dirty="0" smtClean="0">
                <a:latin typeface="Times New Roman" pitchFamily="18" charset="0"/>
                <a:cs typeface="Times New Roman" pitchFamily="18" charset="0"/>
              </a:rPr>
              <a:t>Rise is greater in those with higher initial blood pressure.</a:t>
            </a:r>
          </a:p>
          <a:p>
            <a:pPr>
              <a:buFont typeface="Wingdings" pitchFamily="2" charset="2"/>
              <a:buChar char="Ø"/>
            </a:pPr>
            <a:r>
              <a:rPr lang="en-US" dirty="0" smtClean="0">
                <a:latin typeface="Times New Roman" pitchFamily="18" charset="0"/>
                <a:cs typeface="Times New Roman" pitchFamily="18" charset="0"/>
              </a:rPr>
              <a:t>Some population identified whose blood pressure does not rise with age. These communities are for the most part primitive societies with calorie often salt intake at subsistence level.</a:t>
            </a:r>
            <a:endParaRPr lang="en-IN"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200" b="1" dirty="0" smtClean="0">
                <a:solidFill>
                  <a:srgbClr val="FF0000"/>
                </a:solidFill>
                <a:latin typeface="Times New Roman" pitchFamily="18" charset="0"/>
                <a:cs typeface="Times New Roman" pitchFamily="18" charset="0"/>
              </a:rPr>
              <a:t>NON-MODIFIABLE RISK FACTORS CONT…</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US" dirty="0" smtClean="0">
                <a:solidFill>
                  <a:srgbClr val="FF0000"/>
                </a:solidFill>
              </a:rPr>
              <a:t>   </a:t>
            </a:r>
            <a:r>
              <a:rPr lang="en-US" dirty="0" smtClean="0">
                <a:solidFill>
                  <a:srgbClr val="FF0000"/>
                </a:solidFill>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2-Sex-</a:t>
            </a:r>
          </a:p>
          <a:p>
            <a:pPr>
              <a:buFont typeface="Wingdings" pitchFamily="2" charset="2"/>
              <a:buChar char="Ø"/>
            </a:pPr>
            <a:r>
              <a:rPr lang="en-US" dirty="0" smtClean="0">
                <a:latin typeface="Times New Roman" pitchFamily="18" charset="0"/>
                <a:cs typeface="Times New Roman" pitchFamily="18" charset="0"/>
              </a:rPr>
              <a:t>Early in life there is little evidence of difference in blood pressure between sexes.</a:t>
            </a:r>
          </a:p>
          <a:p>
            <a:pPr>
              <a:buFont typeface="Wingdings" pitchFamily="2" charset="2"/>
              <a:buChar char="Ø"/>
            </a:pPr>
            <a:r>
              <a:rPr lang="en-US" dirty="0" smtClean="0">
                <a:latin typeface="Times New Roman" pitchFamily="18" charset="0"/>
                <a:cs typeface="Times New Roman" pitchFamily="18" charset="0"/>
              </a:rPr>
              <a:t>In adolescence male with a higher average level.</a:t>
            </a:r>
          </a:p>
          <a:p>
            <a:pPr>
              <a:buFont typeface="Wingdings" pitchFamily="2" charset="2"/>
              <a:buChar char="Ø"/>
            </a:pPr>
            <a:r>
              <a:rPr lang="en-US" dirty="0" smtClean="0">
                <a:latin typeface="Times New Roman" pitchFamily="18" charset="0"/>
                <a:cs typeface="Times New Roman" pitchFamily="18" charset="0"/>
              </a:rPr>
              <a:t>Late in life the difference narrowed and pattern may even reversed.</a:t>
            </a:r>
          </a:p>
          <a:p>
            <a:pPr>
              <a:buFont typeface="Wingdings" pitchFamily="2" charset="2"/>
              <a:buChar char="Ø"/>
            </a:pPr>
            <a:r>
              <a:rPr lang="en-US" dirty="0" smtClean="0">
                <a:latin typeface="Times New Roman" pitchFamily="18" charset="0"/>
                <a:cs typeface="Times New Roman" pitchFamily="18" charset="0"/>
              </a:rPr>
              <a:t>Post-menopausal changes in women may be contributory factor.</a:t>
            </a:r>
          </a:p>
          <a:p>
            <a:pPr>
              <a:buFont typeface="Wingdings" pitchFamily="2" charset="2"/>
              <a:buChar char="Ø"/>
            </a:pPr>
            <a:endParaRPr lang="en-IN"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200" b="1" dirty="0" smtClean="0">
                <a:solidFill>
                  <a:srgbClr val="FF0000"/>
                </a:solidFill>
                <a:latin typeface="Times New Roman" pitchFamily="18" charset="0"/>
                <a:cs typeface="Times New Roman" pitchFamily="18" charset="0"/>
              </a:rPr>
              <a:t>NON-MODIFIABLE RISK FACTORS CONT…</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43510"/>
          </a:xfrm>
        </p:spPr>
        <p:txBody>
          <a:bodyPr>
            <a:normAutofit fontScale="77500" lnSpcReduction="20000"/>
          </a:bodyPr>
          <a:lstStyle/>
          <a:p>
            <a:pPr>
              <a:buNone/>
            </a:pPr>
            <a:r>
              <a:rPr lang="en-US" b="1" dirty="0" smtClean="0">
                <a:solidFill>
                  <a:srgbClr val="FF0000"/>
                </a:solidFill>
              </a:rPr>
              <a:t>   </a:t>
            </a:r>
            <a:r>
              <a:rPr lang="en-US" sz="3800" b="1" dirty="0" smtClean="0">
                <a:solidFill>
                  <a:srgbClr val="FF0000"/>
                </a:solidFill>
                <a:latin typeface="Times New Roman" pitchFamily="18" charset="0"/>
                <a:cs typeface="Times New Roman" pitchFamily="18" charset="0"/>
              </a:rPr>
              <a:t> </a:t>
            </a:r>
            <a:r>
              <a:rPr lang="en-US" sz="4100" b="1" u="sng" dirty="0" smtClean="0">
                <a:solidFill>
                  <a:srgbClr val="FF0000"/>
                </a:solidFill>
                <a:latin typeface="Times New Roman" pitchFamily="18" charset="0"/>
                <a:cs typeface="Times New Roman" pitchFamily="18" charset="0"/>
              </a:rPr>
              <a:t>3-Genetic factors-</a:t>
            </a:r>
          </a:p>
          <a:p>
            <a:pPr>
              <a:buFont typeface="Wingdings" pitchFamily="2" charset="2"/>
              <a:buChar char="Ø"/>
            </a:pPr>
            <a:r>
              <a:rPr lang="en-US" sz="4100" dirty="0" smtClean="0">
                <a:latin typeface="Times New Roman" pitchFamily="18" charset="0"/>
                <a:cs typeface="Times New Roman" pitchFamily="18" charset="0"/>
              </a:rPr>
              <a:t>Blood pressure levels in part determined by genetic factors.</a:t>
            </a:r>
          </a:p>
          <a:p>
            <a:pPr>
              <a:buFont typeface="Wingdings" pitchFamily="2" charset="2"/>
              <a:buChar char="Ø"/>
            </a:pPr>
            <a:r>
              <a:rPr lang="en-US" sz="4100" dirty="0" smtClean="0">
                <a:latin typeface="Times New Roman" pitchFamily="18" charset="0"/>
                <a:cs typeface="Times New Roman" pitchFamily="18" charset="0"/>
              </a:rPr>
              <a:t>Inheritance is polygenic.</a:t>
            </a:r>
          </a:p>
          <a:p>
            <a:pPr>
              <a:buFont typeface="Wingdings" pitchFamily="2" charset="2"/>
              <a:buChar char="Ø"/>
            </a:pPr>
            <a:r>
              <a:rPr lang="en-US" sz="4100" dirty="0" smtClean="0">
                <a:latin typeface="Times New Roman" pitchFamily="18" charset="0"/>
                <a:cs typeface="Times New Roman" pitchFamily="18" charset="0"/>
              </a:rPr>
              <a:t>Based on twin and family studies.</a:t>
            </a:r>
          </a:p>
          <a:p>
            <a:pPr>
              <a:buFont typeface="Wingdings" pitchFamily="2" charset="2"/>
              <a:buChar char="Ø"/>
            </a:pPr>
            <a:r>
              <a:rPr lang="en-US" sz="4100" dirty="0" smtClean="0">
                <a:latin typeface="Times New Roman" pitchFamily="18" charset="0"/>
                <a:cs typeface="Times New Roman" pitchFamily="18" charset="0"/>
              </a:rPr>
              <a:t>Blood pressure of monozygotic twins usually more strongly correlated than those of zygotic twins.</a:t>
            </a:r>
          </a:p>
          <a:p>
            <a:pPr>
              <a:buFont typeface="Wingdings" pitchFamily="2" charset="2"/>
              <a:buChar char="Ø"/>
            </a:pPr>
            <a:r>
              <a:rPr lang="en-US" sz="4100" dirty="0" smtClean="0">
                <a:latin typeface="Times New Roman" pitchFamily="18" charset="0"/>
                <a:cs typeface="Times New Roman" pitchFamily="18" charset="0"/>
              </a:rPr>
              <a:t>No significant correlation between husband and wives, between adopted children and adoptive parents.</a:t>
            </a:r>
            <a:endParaRPr lang="en-IN" sz="41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200" b="1" dirty="0" smtClean="0">
                <a:solidFill>
                  <a:srgbClr val="FF0000"/>
                </a:solidFill>
                <a:latin typeface="Times New Roman" pitchFamily="18" charset="0"/>
                <a:cs typeface="Times New Roman" pitchFamily="18" charset="0"/>
              </a:rPr>
              <a:t>NON-MODIFIABLE RISK FACTORS CONT…</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smtClean="0">
                <a:latin typeface="Times New Roman" pitchFamily="18" charset="0"/>
                <a:cs typeface="Times New Roman" pitchFamily="18" charset="0"/>
              </a:rPr>
              <a:t>Family studies showed that children of two normotensive have 3% possibility of developing hypertension, while this possibilities is 45% in children of two hypertensive parents.</a:t>
            </a:r>
          </a:p>
          <a:p>
            <a:pPr>
              <a:buFont typeface="Wingdings" pitchFamily="2" charset="2"/>
              <a:buChar char="Ø"/>
            </a:pPr>
            <a:r>
              <a:rPr lang="en-US" dirty="0" smtClean="0">
                <a:latin typeface="Times New Roman" pitchFamily="18" charset="0"/>
                <a:cs typeface="Times New Roman" pitchFamily="18" charset="0"/>
              </a:rPr>
              <a:t>Blood pressure among first degree adults relatives also statistically significant.</a:t>
            </a:r>
          </a:p>
          <a:p>
            <a:pPr>
              <a:buFont typeface="Wingdings" pitchFamily="2" charset="2"/>
              <a:buChar char="Ø"/>
            </a:pPr>
            <a:r>
              <a:rPr lang="en-US" dirty="0" smtClean="0">
                <a:latin typeface="Times New Roman" pitchFamily="18" charset="0"/>
                <a:cs typeface="Times New Roman" pitchFamily="18" charset="0"/>
              </a:rPr>
              <a:t>Genetic markers and mechanism of heredity not yet been conclusively elucidated.</a:t>
            </a:r>
            <a:endParaRPr lang="en-IN"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a:bodyPr>
          <a:lstStyle/>
          <a:p>
            <a:r>
              <a:rPr lang="en-US" sz="3200" b="1" dirty="0" smtClean="0">
                <a:solidFill>
                  <a:srgbClr val="FF0000"/>
                </a:solidFill>
                <a:latin typeface="Times New Roman" pitchFamily="18" charset="0"/>
                <a:cs typeface="Times New Roman" pitchFamily="18" charset="0"/>
              </a:rPr>
              <a:t>NON-MODIFIABLE RISK FACTORS CONT…</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solidFill>
                  <a:srgbClr val="FF0000"/>
                </a:solidFill>
              </a:rPr>
              <a:t>    </a:t>
            </a:r>
            <a:r>
              <a:rPr lang="en-US" b="1" u="sng" dirty="0" smtClean="0">
                <a:solidFill>
                  <a:srgbClr val="FF0000"/>
                </a:solidFill>
                <a:latin typeface="Times New Roman" pitchFamily="18" charset="0"/>
                <a:cs typeface="Times New Roman" pitchFamily="18" charset="0"/>
              </a:rPr>
              <a:t>4-Ethnicity-</a:t>
            </a:r>
          </a:p>
          <a:p>
            <a:pPr>
              <a:buFont typeface="Wingdings" pitchFamily="2" charset="2"/>
              <a:buChar char="Ø"/>
            </a:pPr>
            <a:r>
              <a:rPr lang="en-US" dirty="0" smtClean="0">
                <a:latin typeface="Times New Roman" pitchFamily="18" charset="0"/>
                <a:cs typeface="Times New Roman" pitchFamily="18" charset="0"/>
              </a:rPr>
              <a:t>Higher blood pressure levels in black community.</a:t>
            </a:r>
          </a:p>
          <a:p>
            <a:pPr>
              <a:buFont typeface="Wingdings" pitchFamily="2" charset="2"/>
              <a:buChar char="Ø"/>
            </a:pPr>
            <a:r>
              <a:rPr lang="en-US" dirty="0" smtClean="0">
                <a:latin typeface="Times New Roman" pitchFamily="18" charset="0"/>
                <a:cs typeface="Times New Roman" pitchFamily="18" charset="0"/>
              </a:rPr>
              <a:t>Average difference between blood pressure of two groups vary less than 5 mm of Hg. In 2</a:t>
            </a:r>
            <a:r>
              <a:rPr lang="en-US" baseline="30000" dirty="0" smtClean="0">
                <a:latin typeface="Times New Roman" pitchFamily="18" charset="0"/>
                <a:cs typeface="Times New Roman" pitchFamily="18" charset="0"/>
              </a:rPr>
              <a:t>nd</a:t>
            </a:r>
            <a:r>
              <a:rPr lang="en-US" dirty="0" smtClean="0">
                <a:latin typeface="Times New Roman" pitchFamily="18" charset="0"/>
                <a:cs typeface="Times New Roman" pitchFamily="18" charset="0"/>
              </a:rPr>
              <a:t> decade of life to 20 mm of Hg. In 6</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decade.</a:t>
            </a:r>
          </a:p>
          <a:p>
            <a:pPr>
              <a:buFont typeface="Wingdings" pitchFamily="2" charset="2"/>
              <a:buChar char="Ø"/>
            </a:pPr>
            <a:r>
              <a:rPr lang="en-US" dirty="0" smtClean="0">
                <a:latin typeface="Times New Roman" pitchFamily="18" charset="0"/>
                <a:cs typeface="Times New Roman" pitchFamily="18" charset="0"/>
              </a:rPr>
              <a:t>Black Americans of African origin have higher blood pressure level than whites.</a:t>
            </a:r>
            <a:endParaRPr lang="en-IN"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MODIFIABLE RISK FACTORS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1-OBESITY-</a:t>
            </a:r>
          </a:p>
          <a:p>
            <a:pPr>
              <a:buFont typeface="Wingdings" pitchFamily="2" charset="2"/>
              <a:buChar char="Ø"/>
            </a:pPr>
            <a:r>
              <a:rPr lang="en-US" dirty="0" smtClean="0">
                <a:latin typeface="Times New Roman" pitchFamily="18" charset="0"/>
                <a:cs typeface="Times New Roman" pitchFamily="18" charset="0"/>
              </a:rPr>
              <a:t>Obesity is risk factor for hypertension.</a:t>
            </a:r>
          </a:p>
          <a:p>
            <a:pPr>
              <a:buFont typeface="Wingdings" pitchFamily="2" charset="2"/>
              <a:buChar char="Ø"/>
            </a:pPr>
            <a:r>
              <a:rPr lang="en-US" dirty="0" smtClean="0">
                <a:latin typeface="Times New Roman" pitchFamily="18" charset="0"/>
                <a:cs typeface="Times New Roman" pitchFamily="18" charset="0"/>
              </a:rPr>
              <a:t>The greater weight gain greater the risk of high blood pressure.</a:t>
            </a:r>
          </a:p>
          <a:p>
            <a:pPr>
              <a:buFont typeface="Wingdings" pitchFamily="2" charset="2"/>
              <a:buChar char="Ø"/>
            </a:pPr>
            <a:r>
              <a:rPr lang="en-US" dirty="0" smtClean="0">
                <a:latin typeface="Times New Roman" pitchFamily="18" charset="0"/>
                <a:cs typeface="Times New Roman" pitchFamily="18" charset="0"/>
              </a:rPr>
              <a:t>Loss of weight decrease in blood pressure.</a:t>
            </a:r>
          </a:p>
          <a:p>
            <a:pPr>
              <a:buFont typeface="Wingdings" pitchFamily="2" charset="2"/>
              <a:buChar char="Ø"/>
            </a:pPr>
            <a:r>
              <a:rPr lang="en-US" dirty="0" smtClean="0">
                <a:latin typeface="Times New Roman" pitchFamily="18" charset="0"/>
                <a:cs typeface="Times New Roman" pitchFamily="18" charset="0"/>
              </a:rPr>
              <a:t>“Central obesity” indicated by increased waist-hip ratio positively correlated with high blood pressure.</a:t>
            </a:r>
            <a:endParaRPr lang="en-IN"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sz="3500" dirty="0" smtClean="0">
                <a:latin typeface="Times New Roman" pitchFamily="18" charset="0"/>
                <a:cs typeface="Times New Roman" pitchFamily="18" charset="0"/>
              </a:rPr>
              <a:t>  </a:t>
            </a:r>
            <a:r>
              <a:rPr lang="en-US" sz="3500" b="1" u="sng" dirty="0" smtClean="0">
                <a:solidFill>
                  <a:srgbClr val="FF0000"/>
                </a:solidFill>
                <a:latin typeface="Times New Roman" pitchFamily="18" charset="0"/>
                <a:cs typeface="Times New Roman" pitchFamily="18" charset="0"/>
              </a:rPr>
              <a:t>2- Salt intake-</a:t>
            </a:r>
          </a:p>
          <a:p>
            <a:pPr>
              <a:buFont typeface="Wingdings" pitchFamily="2" charset="2"/>
              <a:buChar char="Ø"/>
            </a:pPr>
            <a:r>
              <a:rPr lang="en-US" sz="3500" dirty="0" smtClean="0">
                <a:latin typeface="Times New Roman" pitchFamily="18" charset="0"/>
                <a:cs typeface="Times New Roman" pitchFamily="18" charset="0"/>
              </a:rPr>
              <a:t>High salt intake (7-8 gm./ day) increases blood pressure proportionately.</a:t>
            </a:r>
          </a:p>
          <a:p>
            <a:pPr>
              <a:buFont typeface="Wingdings" pitchFamily="2" charset="2"/>
              <a:buChar char="Ø"/>
            </a:pPr>
            <a:r>
              <a:rPr lang="en-US" sz="3500" dirty="0" smtClean="0">
                <a:latin typeface="Times New Roman" pitchFamily="18" charset="0"/>
                <a:cs typeface="Times New Roman" pitchFamily="18" charset="0"/>
              </a:rPr>
              <a:t>Low salt intake lower blood pressure.</a:t>
            </a:r>
          </a:p>
          <a:p>
            <a:pPr>
              <a:buFont typeface="Wingdings" pitchFamily="2" charset="2"/>
              <a:buChar char="Ø"/>
            </a:pPr>
            <a:r>
              <a:rPr lang="en-US" sz="3500" dirty="0" smtClean="0">
                <a:latin typeface="Times New Roman" pitchFamily="18" charset="0"/>
                <a:cs typeface="Times New Roman" pitchFamily="18" charset="0"/>
              </a:rPr>
              <a:t>Besides sodium other mineral elements potassium are determinants of blood pressure. Potassium antagonizes biological effect of sodium, there by reduces blood pressure. </a:t>
            </a:r>
          </a:p>
          <a:p>
            <a:pPr>
              <a:buFont typeface="Wingdings" pitchFamily="2" charset="2"/>
              <a:buChar char="Ø"/>
            </a:pPr>
            <a:r>
              <a:rPr lang="en-US" sz="3500" dirty="0" smtClean="0">
                <a:latin typeface="Times New Roman" pitchFamily="18" charset="0"/>
                <a:cs typeface="Times New Roman" pitchFamily="18" charset="0"/>
              </a:rPr>
              <a:t>Other cations like calcium, cadmium, magnesium also reduces blood pressure.</a:t>
            </a:r>
            <a:endParaRPr lang="en-IN" sz="3500"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solidFill>
                  <a:srgbClr val="FF0000"/>
                </a:solidFill>
              </a:rPr>
              <a:t> </a:t>
            </a:r>
            <a:r>
              <a:rPr lang="en-US" sz="3500" b="1" u="sng" dirty="0" smtClean="0">
                <a:solidFill>
                  <a:srgbClr val="FF0000"/>
                </a:solidFill>
                <a:latin typeface="Times New Roman" pitchFamily="18" charset="0"/>
                <a:cs typeface="Times New Roman" pitchFamily="18" charset="0"/>
              </a:rPr>
              <a:t>3-SATURATED FAT</a:t>
            </a:r>
          </a:p>
          <a:p>
            <a:pPr>
              <a:buFont typeface="Wingdings" pitchFamily="2" charset="2"/>
              <a:buChar char="Ø"/>
            </a:pPr>
            <a:r>
              <a:rPr lang="en-US" sz="3500" dirty="0" smtClean="0">
                <a:latin typeface="Times New Roman" pitchFamily="18" charset="0"/>
                <a:cs typeface="Times New Roman" pitchFamily="18" charset="0"/>
              </a:rPr>
              <a:t>Saturated fat raises serum cholesterol that by blood pressure.</a:t>
            </a:r>
          </a:p>
          <a:p>
            <a:pPr>
              <a:buFont typeface="Wingdings" pitchFamily="2" charset="2"/>
              <a:buChar char="Ø"/>
            </a:pPr>
            <a:r>
              <a:rPr lang="en-US" sz="3500" dirty="0" smtClean="0">
                <a:latin typeface="Times New Roman" pitchFamily="18" charset="0"/>
                <a:cs typeface="Times New Roman" pitchFamily="18" charset="0"/>
              </a:rPr>
              <a:t>Dietary fat should be limited 15-20% of total energy intake.</a:t>
            </a:r>
          </a:p>
          <a:p>
            <a:pPr>
              <a:buFont typeface="Wingdings" pitchFamily="2" charset="2"/>
              <a:buChar char="Ø"/>
            </a:pPr>
            <a:r>
              <a:rPr lang="en-US" sz="3500" dirty="0" smtClean="0">
                <a:latin typeface="Times New Roman" pitchFamily="18" charset="0"/>
                <a:cs typeface="Times New Roman" pitchFamily="18" charset="0"/>
              </a:rPr>
              <a:t>Saturated fats contribute no more than 10p% of total energy intake.</a:t>
            </a:r>
          </a:p>
          <a:p>
            <a:pPr>
              <a:buFont typeface="Wingdings" pitchFamily="2" charset="2"/>
              <a:buChar char="Ø"/>
            </a:pPr>
            <a:r>
              <a:rPr lang="en-US" sz="3500" dirty="0" smtClean="0">
                <a:latin typeface="Times New Roman" pitchFamily="18" charset="0"/>
                <a:cs typeface="Times New Roman" pitchFamily="18" charset="0"/>
              </a:rPr>
              <a:t>LDL and VLDL fractions are atherogenic and HDL exerts a protective effect against development of atherosclerosis.  </a:t>
            </a:r>
            <a:endParaRPr lang="en-IN" sz="3500"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Autofit/>
          </a:bodyPr>
          <a:lstStyle/>
          <a:p>
            <a:pPr>
              <a:buFont typeface="Wingdings" pitchFamily="2" charset="2"/>
              <a:buChar char="Ø"/>
            </a:pPr>
            <a:r>
              <a:rPr lang="en-US" dirty="0" smtClean="0">
                <a:latin typeface="Times New Roman" pitchFamily="18" charset="0"/>
                <a:cs typeface="Times New Roman" pitchFamily="18" charset="0"/>
              </a:rPr>
              <a:t>Replacing SFAs with PUFAs decreases LDL cholesterol concentration and total HDL cholesterol ratio. A similar but lesser effect by replacing these SFAs with MUFAs.</a:t>
            </a:r>
          </a:p>
          <a:p>
            <a:pPr>
              <a:buFont typeface="Wingdings" pitchFamily="2" charset="2"/>
              <a:buChar char="Ø"/>
            </a:pPr>
            <a:r>
              <a:rPr lang="en-US" dirty="0" smtClean="0">
                <a:latin typeface="Times New Roman" pitchFamily="18" charset="0"/>
                <a:cs typeface="Times New Roman" pitchFamily="18" charset="0"/>
              </a:rPr>
              <a:t>Replacing SFAs with carbohydrates decreases both HDL and LDL cholesterol concentration but does not change total HDL cholesterol ratio.</a:t>
            </a:r>
          </a:p>
          <a:p>
            <a:pPr>
              <a:buFont typeface="Wingdings" pitchFamily="2" charset="2"/>
              <a:buChar char="Ø"/>
            </a:pPr>
            <a:r>
              <a:rPr lang="en-US" dirty="0" smtClean="0">
                <a:latin typeface="Times New Roman" pitchFamily="18" charset="0"/>
                <a:cs typeface="Times New Roman" pitchFamily="18" charset="0"/>
              </a:rPr>
              <a:t>Replacing SFAs with trans fatty acids (TFAs) decreases HDL cholesterol and increases the total HDL cholesterol ratio.</a:t>
            </a:r>
            <a:endParaRPr lang="en-IN"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214282" y="1600200"/>
            <a:ext cx="8715436" cy="5114948"/>
          </a:xfrm>
        </p:spPr>
        <p:txBody>
          <a:bodyPr>
            <a:noAutofit/>
          </a:bodyPr>
          <a:lstStyle/>
          <a:p>
            <a:pPr>
              <a:buFont typeface="Wingdings" pitchFamily="2" charset="2"/>
              <a:buChar char="Ø"/>
            </a:pPr>
            <a:r>
              <a:rPr lang="en-US" dirty="0" smtClean="0">
                <a:latin typeface="Times New Roman" pitchFamily="18" charset="0"/>
                <a:cs typeface="Times New Roman" pitchFamily="18" charset="0"/>
              </a:rPr>
              <a:t>Replacing SFAs with PUFAs decrease risk of CHD.</a:t>
            </a:r>
          </a:p>
          <a:p>
            <a:pPr>
              <a:buFont typeface="Wingdings" pitchFamily="2" charset="2"/>
              <a:buChar char="Ø"/>
            </a:pPr>
            <a:r>
              <a:rPr lang="en-US" dirty="0" smtClean="0">
                <a:latin typeface="Times New Roman" pitchFamily="18" charset="0"/>
                <a:cs typeface="Times New Roman" pitchFamily="18" charset="0"/>
              </a:rPr>
              <a:t>Trans fatty acids (TFAs)- from commercial partially hydrogenated vegetable oils (PHVO) increase CHD risk factors. So no TFAs in diet.</a:t>
            </a:r>
          </a:p>
          <a:p>
            <a:pPr>
              <a:buFont typeface="Wingdings" pitchFamily="2" charset="2"/>
              <a:buChar char="Ø"/>
            </a:pPr>
            <a:r>
              <a:rPr lang="en-US" dirty="0" smtClean="0">
                <a:latin typeface="Times New Roman" pitchFamily="18" charset="0"/>
                <a:cs typeface="Times New Roman" pitchFamily="18" charset="0"/>
              </a:rPr>
              <a:t>6% minimum recommended consumption level of total PUPAs for lowering LDL and total cholesterol concentrations, increasing HDL cholesterol concentrations and decreasing the risk of CHD events.</a:t>
            </a:r>
            <a:endParaRPr lang="en-IN"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n-3 long chain PUFAs may contribute to the prevention of CHD and degenerative diseases of aging.</a:t>
            </a:r>
          </a:p>
          <a:p>
            <a:pPr>
              <a:buFont typeface="Wingdings" pitchFamily="2" charset="2"/>
              <a:buChar char="Ø"/>
            </a:pPr>
            <a:r>
              <a:rPr lang="en-US" dirty="0" smtClean="0">
                <a:latin typeface="Times New Roman" pitchFamily="18" charset="0"/>
                <a:cs typeface="Times New Roman" pitchFamily="18" charset="0"/>
              </a:rPr>
              <a:t>Removal of TFAs predominantly by-product of industrial processing in form of PHVO</a:t>
            </a:r>
          </a:p>
          <a:p>
            <a:pPr>
              <a:buFont typeface="Wingdings" pitchFamily="2" charset="2"/>
              <a:buChar char="Ø"/>
            </a:pPr>
            <a:r>
              <a:rPr lang="en-US" dirty="0" smtClean="0">
                <a:latin typeface="Times New Roman" pitchFamily="18" charset="0"/>
                <a:cs typeface="Times New Roman" pitchFamily="18" charset="0"/>
              </a:rPr>
              <a:t>Oils to be used are in combination.</a:t>
            </a:r>
            <a:endParaRPr lang="en-IN"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4- DIETARY FIBRE-</a:t>
            </a:r>
          </a:p>
          <a:p>
            <a:pPr>
              <a:buFont typeface="Wingdings" pitchFamily="2" charset="2"/>
              <a:buChar char="Ø"/>
            </a:pPr>
            <a:r>
              <a:rPr lang="en-US" dirty="0" smtClean="0">
                <a:latin typeface="Times New Roman" pitchFamily="18" charset="0"/>
                <a:cs typeface="Times New Roman" pitchFamily="18" charset="0"/>
              </a:rPr>
              <a:t>Risk of CHD and hypertension is inversely related to consumption of dietary </a:t>
            </a:r>
            <a:r>
              <a:rPr lang="en-US" dirty="0" err="1" smtClean="0">
                <a:latin typeface="Times New Roman" pitchFamily="18" charset="0"/>
                <a:cs typeface="Times New Roman" pitchFamily="18" charset="0"/>
              </a:rPr>
              <a:t>fibre</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Fibre reduces plasma total and LDL cholesterol.</a:t>
            </a:r>
            <a:endParaRPr lang="en-IN"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5-ALCHOHOL-</a:t>
            </a:r>
          </a:p>
          <a:p>
            <a:pPr>
              <a:buFont typeface="Wingdings" pitchFamily="2" charset="2"/>
              <a:buChar char="Ø"/>
            </a:pPr>
            <a:r>
              <a:rPr lang="en-US" dirty="0" smtClean="0">
                <a:latin typeface="Times New Roman" pitchFamily="18" charset="0"/>
                <a:cs typeface="Times New Roman" pitchFamily="18" charset="0"/>
              </a:rPr>
              <a:t>High alcohol intake associated with increased risk of high blood pressure.</a:t>
            </a:r>
          </a:p>
          <a:p>
            <a:pPr>
              <a:buFont typeface="Wingdings" pitchFamily="2" charset="2"/>
              <a:buChar char="Ø"/>
            </a:pPr>
            <a:r>
              <a:rPr lang="en-US" dirty="0" smtClean="0">
                <a:latin typeface="Times New Roman" pitchFamily="18" charset="0"/>
                <a:cs typeface="Times New Roman" pitchFamily="18" charset="0"/>
              </a:rPr>
              <a:t>Alcohol consumption raises systolic pressure more than diastolic pressure.</a:t>
            </a:r>
          </a:p>
          <a:p>
            <a:pPr>
              <a:buFont typeface="Wingdings" pitchFamily="2" charset="2"/>
              <a:buChar char="Ø"/>
            </a:pPr>
            <a:r>
              <a:rPr lang="en-US" dirty="0" smtClean="0">
                <a:latin typeface="Times New Roman" pitchFamily="18" charset="0"/>
                <a:cs typeface="Times New Roman" pitchFamily="18" charset="0"/>
              </a:rPr>
              <a:t>Blood pressure return to normal after abstinence.</a:t>
            </a:r>
            <a:endParaRPr lang="en-IN"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latin typeface="Times New Roman" pitchFamily="18" charset="0"/>
                <a:cs typeface="Times New Roman" pitchFamily="18" charset="0"/>
              </a:rPr>
              <a:t>MODIFIABLE RISK FACTORS cont…</a:t>
            </a:r>
            <a:endParaRPr lang="en-IN"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6- HEART RATE</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Heart rate of hypertensive group is higher.</a:t>
            </a:r>
          </a:p>
          <a:p>
            <a:pPr>
              <a:buFont typeface="Wingdings" pitchFamily="2" charset="2"/>
              <a:buChar char="Ø"/>
            </a:pPr>
            <a:r>
              <a:rPr lang="en-US" dirty="0" smtClean="0">
                <a:latin typeface="Times New Roman" pitchFamily="18" charset="0"/>
                <a:cs typeface="Times New Roman" pitchFamily="18" charset="0"/>
              </a:rPr>
              <a:t>Reflects sympathetic activity at higher level.</a:t>
            </a:r>
            <a:endParaRPr lang="en-IN" dirty="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7-PHYSICAL ACTIVITY-</a:t>
            </a:r>
          </a:p>
          <a:p>
            <a:pPr>
              <a:buFont typeface="Wingdings" pitchFamily="2" charset="2"/>
              <a:buChar char="Ø"/>
            </a:pPr>
            <a:r>
              <a:rPr lang="en-US" dirty="0" smtClean="0">
                <a:latin typeface="Times New Roman" pitchFamily="18" charset="0"/>
                <a:cs typeface="Times New Roman" pitchFamily="18" charset="0"/>
              </a:rPr>
              <a:t>Physical activity by reducing body weight may have indirect effect on blood pressure.</a:t>
            </a:r>
            <a:endParaRPr lang="en-IN" dirty="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428736"/>
            <a:ext cx="8929718" cy="5257800"/>
          </a:xfrm>
        </p:spPr>
        <p:txBody>
          <a:bodyPr>
            <a:normAutofit fontScale="85000" lnSpcReduction="10000"/>
          </a:bodyPr>
          <a:lstStyle/>
          <a:p>
            <a:pPr>
              <a:buNone/>
            </a:pPr>
            <a:r>
              <a:rPr lang="en-US" dirty="0" smtClean="0"/>
              <a:t>    </a:t>
            </a:r>
            <a:r>
              <a:rPr lang="en-US" sz="3800" b="1" u="sng" dirty="0" smtClean="0">
                <a:solidFill>
                  <a:srgbClr val="FF0000"/>
                </a:solidFill>
                <a:latin typeface="Times New Roman" pitchFamily="18" charset="0"/>
                <a:cs typeface="Times New Roman" pitchFamily="18" charset="0"/>
              </a:rPr>
              <a:t>8- ENVIRONMENTAL STRESS-</a:t>
            </a:r>
          </a:p>
          <a:p>
            <a:pPr>
              <a:buFont typeface="Wingdings" pitchFamily="2" charset="2"/>
              <a:buChar char="Ø"/>
            </a:pPr>
            <a:r>
              <a:rPr lang="en-US" sz="3800" dirty="0" smtClean="0">
                <a:latin typeface="Times New Roman" pitchFamily="18" charset="0"/>
                <a:cs typeface="Times New Roman" pitchFamily="18" charset="0"/>
              </a:rPr>
              <a:t>Disorder initiated by tension or stress.</a:t>
            </a:r>
          </a:p>
          <a:p>
            <a:pPr>
              <a:buFont typeface="Wingdings" pitchFamily="2" charset="2"/>
              <a:buChar char="Ø"/>
            </a:pPr>
            <a:r>
              <a:rPr lang="en-US" sz="3800" dirty="0" smtClean="0">
                <a:latin typeface="Times New Roman" pitchFamily="18" charset="0"/>
                <a:cs typeface="Times New Roman" pitchFamily="18" charset="0"/>
              </a:rPr>
              <a:t>Stress is nowhere defined, hypothesis is untestable.</a:t>
            </a:r>
          </a:p>
          <a:p>
            <a:pPr>
              <a:buFont typeface="Wingdings" pitchFamily="2" charset="2"/>
              <a:buChar char="Ø"/>
            </a:pPr>
            <a:r>
              <a:rPr lang="en-US" sz="3800" dirty="0" smtClean="0">
                <a:latin typeface="Times New Roman" pitchFamily="18" charset="0"/>
                <a:cs typeface="Times New Roman" pitchFamily="18" charset="0"/>
              </a:rPr>
              <a:t>Psychological factors operate through mental processes, consciously or unconsciously to produce hypertension</a:t>
            </a:r>
          </a:p>
          <a:p>
            <a:pPr>
              <a:buFont typeface="Wingdings" pitchFamily="2" charset="2"/>
              <a:buChar char="Ø"/>
            </a:pPr>
            <a:r>
              <a:rPr lang="en-US" sz="3800" dirty="0" smtClean="0">
                <a:latin typeface="Times New Roman" pitchFamily="18" charset="0"/>
                <a:cs typeface="Times New Roman" pitchFamily="18" charset="0"/>
              </a:rPr>
              <a:t>Higher level of noradrenalin level in hypertensive.</a:t>
            </a:r>
          </a:p>
          <a:p>
            <a:pPr>
              <a:buFont typeface="Wingdings" pitchFamily="2" charset="2"/>
              <a:buChar char="Ø"/>
            </a:pPr>
            <a:r>
              <a:rPr lang="en-US" sz="3800" dirty="0" smtClean="0">
                <a:latin typeface="Times New Roman" pitchFamily="18" charset="0"/>
                <a:cs typeface="Times New Roman" pitchFamily="18" charset="0"/>
              </a:rPr>
              <a:t>Over activity of sympathetic nervous system important in pathogenesis of hypertension. </a:t>
            </a:r>
          </a:p>
          <a:p>
            <a:pPr>
              <a:buFont typeface="Wingdings" pitchFamily="2" charset="2"/>
              <a:buChar char="Ø"/>
            </a:pPr>
            <a:endParaRPr lang="en-IN" sz="3800"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114948"/>
          </a:xfrm>
        </p:spPr>
        <p:txBody>
          <a:bodyPr>
            <a:normAutofit fontScale="92500" lnSpcReduction="10000"/>
          </a:bodyPr>
          <a:lstStyle/>
          <a:p>
            <a:pPr>
              <a:buNone/>
            </a:pPr>
            <a:r>
              <a:rPr lang="en-US" dirty="0" smtClean="0"/>
              <a:t>   </a:t>
            </a:r>
            <a:r>
              <a:rPr lang="en-US" sz="3500" dirty="0" smtClean="0">
                <a:latin typeface="Times New Roman" pitchFamily="18" charset="0"/>
                <a:cs typeface="Times New Roman" pitchFamily="18" charset="0"/>
              </a:rPr>
              <a:t> </a:t>
            </a:r>
            <a:r>
              <a:rPr lang="en-US" sz="3500" b="1" u="sng" dirty="0" smtClean="0">
                <a:solidFill>
                  <a:srgbClr val="FF0000"/>
                </a:solidFill>
                <a:latin typeface="Times New Roman" pitchFamily="18" charset="0"/>
                <a:cs typeface="Times New Roman" pitchFamily="18" charset="0"/>
              </a:rPr>
              <a:t>9- SOCIO-ECONOMIC STATUS-</a:t>
            </a:r>
          </a:p>
          <a:p>
            <a:pPr>
              <a:buFont typeface="Wingdings" pitchFamily="2" charset="2"/>
              <a:buChar char="Ø"/>
            </a:pPr>
            <a:r>
              <a:rPr lang="en-US" sz="3500" dirty="0" smtClean="0">
                <a:latin typeface="Times New Roman" pitchFamily="18" charset="0"/>
                <a:cs typeface="Times New Roman" pitchFamily="18" charset="0"/>
              </a:rPr>
              <a:t>Countries in post-transitional stage of economic and epidemiological change, higher level of blood pressure have been noted in lower socio-economic groups.</a:t>
            </a:r>
          </a:p>
          <a:p>
            <a:pPr>
              <a:buFont typeface="Wingdings" pitchFamily="2" charset="2"/>
              <a:buChar char="Ø"/>
            </a:pPr>
            <a:r>
              <a:rPr lang="en-US" sz="3500" dirty="0" smtClean="0">
                <a:latin typeface="Times New Roman" pitchFamily="18" charset="0"/>
                <a:cs typeface="Times New Roman" pitchFamily="18" charset="0"/>
              </a:rPr>
              <a:t>Inverse relation have been noted with level of education, income and occupation.</a:t>
            </a:r>
          </a:p>
          <a:p>
            <a:pPr>
              <a:buFont typeface="Wingdings" pitchFamily="2" charset="2"/>
              <a:buChar char="Ø"/>
            </a:pPr>
            <a:r>
              <a:rPr lang="en-US" sz="3500" dirty="0" smtClean="0">
                <a:latin typeface="Times New Roman" pitchFamily="18" charset="0"/>
                <a:cs typeface="Times New Roman" pitchFamily="18" charset="0"/>
              </a:rPr>
              <a:t>In societies that are transitional or pre- transitional, a higher prevalence of hypertension in upper socio-economic groups</a:t>
            </a:r>
            <a:endParaRPr lang="en-IN" sz="3500"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itchFamily="18" charset="0"/>
                <a:cs typeface="Times New Roman" pitchFamily="18" charset="0"/>
              </a:rPr>
              <a:t>MODIFIABLE RISK FACTORS cont…</a:t>
            </a:r>
            <a:endParaRPr lang="en-IN" sz="36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10-OTHER FACTORS-</a:t>
            </a:r>
          </a:p>
          <a:p>
            <a:pPr>
              <a:buFont typeface="Wingdings" pitchFamily="2" charset="2"/>
              <a:buChar char="Ø"/>
            </a:pPr>
            <a:r>
              <a:rPr lang="en-US" dirty="0" smtClean="0">
                <a:latin typeface="Times New Roman" pitchFamily="18" charset="0"/>
                <a:cs typeface="Times New Roman" pitchFamily="18" charset="0"/>
              </a:rPr>
              <a:t>Oral contraceptives, </a:t>
            </a:r>
            <a:r>
              <a:rPr lang="en-US" dirty="0" err="1" smtClean="0">
                <a:latin typeface="Times New Roman" pitchFamily="18" charset="0"/>
                <a:cs typeface="Times New Roman" pitchFamily="18" charset="0"/>
              </a:rPr>
              <a:t>oestrogen</a:t>
            </a:r>
            <a:r>
              <a:rPr lang="en-US" dirty="0" smtClean="0">
                <a:latin typeface="Times New Roman" pitchFamily="18" charset="0"/>
                <a:cs typeface="Times New Roman" pitchFamily="18" charset="0"/>
              </a:rPr>
              <a:t> component</a:t>
            </a:r>
          </a:p>
          <a:p>
            <a:pPr>
              <a:buFont typeface="Wingdings" pitchFamily="2" charset="2"/>
              <a:buChar char="Ø"/>
            </a:pPr>
            <a:r>
              <a:rPr lang="en-US" dirty="0" smtClean="0">
                <a:latin typeface="Times New Roman" pitchFamily="18" charset="0"/>
                <a:cs typeface="Times New Roman" pitchFamily="18" charset="0"/>
              </a:rPr>
              <a:t>Noise.</a:t>
            </a:r>
          </a:p>
          <a:p>
            <a:pPr>
              <a:buFont typeface="Wingdings" pitchFamily="2" charset="2"/>
              <a:buChar char="Ø"/>
            </a:pPr>
            <a:r>
              <a:rPr lang="en-US" dirty="0" smtClean="0">
                <a:latin typeface="Times New Roman" pitchFamily="18" charset="0"/>
                <a:cs typeface="Times New Roman" pitchFamily="18" charset="0"/>
              </a:rPr>
              <a:t> Vibration.</a:t>
            </a:r>
          </a:p>
          <a:p>
            <a:pPr>
              <a:buFont typeface="Wingdings" pitchFamily="2" charset="2"/>
              <a:buChar char="Ø"/>
            </a:pPr>
            <a:r>
              <a:rPr lang="en-US" dirty="0" smtClean="0">
                <a:latin typeface="Times New Roman" pitchFamily="18" charset="0"/>
                <a:cs typeface="Times New Roman" pitchFamily="18" charset="0"/>
              </a:rPr>
              <a:t>Temperature.</a:t>
            </a:r>
          </a:p>
          <a:p>
            <a:pPr>
              <a:buFont typeface="Wingdings" pitchFamily="2" charset="2"/>
              <a:buChar char="Ø"/>
            </a:pPr>
            <a:r>
              <a:rPr lang="en-US" dirty="0" smtClean="0">
                <a:latin typeface="Times New Roman" pitchFamily="18" charset="0"/>
                <a:cs typeface="Times New Roman" pitchFamily="18" charset="0"/>
              </a:rPr>
              <a:t>Humidity .</a:t>
            </a:r>
            <a:endParaRPr lang="en-IN"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PREVENTION OF HYPERTENSION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1- Primary prevention</a:t>
            </a:r>
          </a:p>
          <a:p>
            <a:pPr>
              <a:buFont typeface="Wingdings" pitchFamily="2" charset="2"/>
              <a:buChar char="Ø"/>
            </a:pPr>
            <a:r>
              <a:rPr lang="en-US" dirty="0" smtClean="0">
                <a:latin typeface="Times New Roman" pitchFamily="18" charset="0"/>
                <a:cs typeface="Times New Roman" pitchFamily="18" charset="0"/>
              </a:rPr>
              <a:t>(a) Population strategy</a:t>
            </a:r>
          </a:p>
          <a:p>
            <a:pPr>
              <a:buFont typeface="Wingdings" pitchFamily="2" charset="2"/>
              <a:buChar char="Ø"/>
            </a:pPr>
            <a:r>
              <a:rPr lang="en-US" dirty="0" smtClean="0">
                <a:latin typeface="Times New Roman" pitchFamily="18" charset="0"/>
                <a:cs typeface="Times New Roman" pitchFamily="18" charset="0"/>
              </a:rPr>
              <a:t>(b) High- risk strategy</a:t>
            </a:r>
          </a:p>
          <a:p>
            <a:pPr>
              <a:buNone/>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2-Secondary prevention</a:t>
            </a:r>
            <a:endParaRPr lang="en-IN" b="1" u="sng" dirty="0">
              <a:solidFill>
                <a:srgbClr val="FF0000"/>
              </a:solidFill>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PRIMARY PREVENTION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“all measures to reduce incidence of disease in a population by reducing the risk of onset”</a:t>
            </a:r>
            <a:endParaRPr lang="en-IN"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POPULATION STRATEGY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Directed at the whole population, irrespective of individual risk levels.</a:t>
            </a:r>
          </a:p>
          <a:p>
            <a:pPr>
              <a:buFont typeface="Wingdings" pitchFamily="2" charset="2"/>
              <a:buChar char="Ø"/>
            </a:pPr>
            <a:r>
              <a:rPr lang="en-US" dirty="0" smtClean="0">
                <a:latin typeface="Times New Roman" pitchFamily="18" charset="0"/>
                <a:cs typeface="Times New Roman" pitchFamily="18" charset="0"/>
              </a:rPr>
              <a:t>Based on fact that even a small reduction in the average blood pressure of population would large reduction in C.V.D. complications</a:t>
            </a:r>
          </a:p>
          <a:p>
            <a:pPr>
              <a:buFont typeface="Wingdings" pitchFamily="2" charset="2"/>
              <a:buChar char="Ø"/>
            </a:pPr>
            <a:r>
              <a:rPr lang="en-US" dirty="0" smtClean="0">
                <a:latin typeface="Times New Roman" pitchFamily="18" charset="0"/>
                <a:cs typeface="Times New Roman" pitchFamily="18" charset="0"/>
              </a:rPr>
              <a:t>Goal is to shift the community distribution of blood pressure towards lower level or “biological normality”</a:t>
            </a:r>
            <a:endParaRPr lang="en-IN" dirty="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POPULATION STRATEGY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dirty="0" smtClean="0">
                <a:solidFill>
                  <a:srgbClr val="7030A0"/>
                </a:solidFill>
              </a:rPr>
              <a:t>  </a:t>
            </a:r>
            <a:r>
              <a:rPr lang="en-US" b="1" u="sng" dirty="0" smtClean="0">
                <a:solidFill>
                  <a:srgbClr val="7030A0"/>
                </a:solidFill>
                <a:latin typeface="Times New Roman" pitchFamily="18" charset="0"/>
                <a:cs typeface="Times New Roman" pitchFamily="18" charset="0"/>
              </a:rPr>
              <a:t>Multifactorial approach-</a:t>
            </a:r>
          </a:p>
          <a:p>
            <a:pPr>
              <a:buNone/>
            </a:pPr>
            <a:r>
              <a:rPr lang="en-US" dirty="0" smtClean="0">
                <a:solidFill>
                  <a:srgbClr val="7030A0"/>
                </a:solidFill>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1-NUTRITION-</a:t>
            </a:r>
          </a:p>
          <a:p>
            <a:pPr>
              <a:buFont typeface="Wingdings" pitchFamily="2" charset="2"/>
              <a:buChar char="Ø"/>
            </a:pPr>
            <a:r>
              <a:rPr lang="en-US" dirty="0" smtClean="0">
                <a:latin typeface="Times New Roman" pitchFamily="18" charset="0"/>
                <a:cs typeface="Times New Roman" pitchFamily="18" charset="0"/>
              </a:rPr>
              <a:t>1-Reduction of salt intake to an average of not more than 5 gm./day.</a:t>
            </a:r>
          </a:p>
          <a:p>
            <a:pPr>
              <a:buFont typeface="Wingdings" pitchFamily="2" charset="2"/>
              <a:buChar char="Ø"/>
            </a:pPr>
            <a:r>
              <a:rPr lang="en-US" dirty="0" smtClean="0">
                <a:latin typeface="Times New Roman" pitchFamily="18" charset="0"/>
                <a:cs typeface="Times New Roman" pitchFamily="18" charset="0"/>
              </a:rPr>
              <a:t>2-Moderate fat intake.</a:t>
            </a:r>
          </a:p>
          <a:p>
            <a:pPr>
              <a:buFont typeface="Wingdings" pitchFamily="2" charset="2"/>
              <a:buChar char="Ø"/>
            </a:pPr>
            <a:r>
              <a:rPr lang="en-US" dirty="0" smtClean="0">
                <a:latin typeface="Times New Roman" pitchFamily="18" charset="0"/>
                <a:cs typeface="Times New Roman" pitchFamily="18" charset="0"/>
              </a:rPr>
              <a:t>3-The avoidance of high alcohol intake </a:t>
            </a:r>
          </a:p>
          <a:p>
            <a:pPr>
              <a:buFont typeface="Wingdings" pitchFamily="2" charset="2"/>
              <a:buChar char="Ø"/>
            </a:pPr>
            <a:r>
              <a:rPr lang="en-US" dirty="0" smtClean="0">
                <a:latin typeface="Times New Roman" pitchFamily="18" charset="0"/>
                <a:cs typeface="Times New Roman" pitchFamily="18" charset="0"/>
              </a:rPr>
              <a:t>4-Restiction of energy intake appropriate to body needs.</a:t>
            </a:r>
            <a:endParaRPr lang="en-IN" dirty="0">
              <a:latin typeface="Times New Roman" pitchFamily="18" charset="0"/>
              <a:cs typeface="Times New Roman"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POPULATION STRATEGY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2-WEIGHT REDUCTION-</a:t>
            </a:r>
          </a:p>
          <a:p>
            <a:pPr>
              <a:buFont typeface="Wingdings" pitchFamily="2" charset="2"/>
              <a:buChar char="Ø"/>
            </a:pPr>
            <a:r>
              <a:rPr lang="en-US" dirty="0" smtClean="0">
                <a:latin typeface="Times New Roman" pitchFamily="18" charset="0"/>
                <a:cs typeface="Times New Roman" pitchFamily="18" charset="0"/>
              </a:rPr>
              <a:t>The prevention and correction of overweight/obesity (BMI &gt;25) is a prudent way of reducing the risk of hypertension and indirectly CHD.</a:t>
            </a:r>
          </a:p>
          <a:p>
            <a:pPr>
              <a:buFont typeface="Wingdings" pitchFamily="2" charset="2"/>
              <a:buChar char="Ø"/>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3-EXERCISE PROMOTION-</a:t>
            </a:r>
          </a:p>
          <a:p>
            <a:pPr>
              <a:buFont typeface="Wingdings" pitchFamily="2" charset="2"/>
              <a:buChar char="Ø"/>
            </a:pPr>
            <a:r>
              <a:rPr lang="en-US" dirty="0" smtClean="0">
                <a:latin typeface="Times New Roman" pitchFamily="18" charset="0"/>
                <a:cs typeface="Times New Roman" pitchFamily="18" charset="0"/>
              </a:rPr>
              <a:t>Regular physical activity leads to a fall in body weight, blood lipids and blood pressure.</a:t>
            </a:r>
            <a:endParaRPr lang="en-IN" dirty="0">
              <a:latin typeface="Times New Roman" pitchFamily="18" charset="0"/>
              <a:cs typeface="Times New Roman"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POPULATION STRATEGY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4-BEHAVIOURAL CHANGES-</a:t>
            </a:r>
          </a:p>
          <a:p>
            <a:pPr>
              <a:buFont typeface="Wingdings" pitchFamily="2" charset="2"/>
              <a:buChar char="Ø"/>
            </a:pPr>
            <a:r>
              <a:rPr lang="en-US" dirty="0" smtClean="0">
                <a:latin typeface="Times New Roman" pitchFamily="18" charset="0"/>
                <a:cs typeface="Times New Roman" pitchFamily="18" charset="0"/>
              </a:rPr>
              <a:t>Reduction of stress and smoking, modification of personal life style, yoga and transcendental meditation.</a:t>
            </a:r>
          </a:p>
          <a:p>
            <a:pPr>
              <a:buFont typeface="Wingdings" pitchFamily="2" charset="2"/>
              <a:buChar char="Ø"/>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5-HEALTH EDUCATION-</a:t>
            </a:r>
          </a:p>
          <a:p>
            <a:pPr>
              <a:buFont typeface="Wingdings" pitchFamily="2" charset="2"/>
              <a:buChar char="Ø"/>
            </a:pPr>
            <a:r>
              <a:rPr lang="en-US" dirty="0" smtClean="0">
                <a:latin typeface="Times New Roman" pitchFamily="18" charset="0"/>
                <a:cs typeface="Times New Roman" pitchFamily="18" charset="0"/>
              </a:rPr>
              <a:t>Advise on all risk factors and related health behavior</a:t>
            </a:r>
            <a:endParaRPr lang="en-IN" dirty="0">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POPULATION STRATEGY cont…..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b="1" u="sng" dirty="0" smtClean="0">
                <a:solidFill>
                  <a:srgbClr val="FF0000"/>
                </a:solidFill>
                <a:latin typeface="Times New Roman" pitchFamily="18" charset="0"/>
                <a:cs typeface="Times New Roman" pitchFamily="18" charset="0"/>
              </a:rPr>
              <a:t>6-SELF CARE-</a:t>
            </a:r>
          </a:p>
          <a:p>
            <a:pPr>
              <a:buFont typeface="Wingdings" pitchFamily="2" charset="2"/>
              <a:buChar char="Ø"/>
            </a:pPr>
            <a:r>
              <a:rPr lang="en-US" dirty="0" smtClean="0">
                <a:latin typeface="Times New Roman" pitchFamily="18" charset="0"/>
                <a:cs typeface="Times New Roman" pitchFamily="18" charset="0"/>
              </a:rPr>
              <a:t>Patient is taught self care, i.e. to take its own blood pressure and keep a log-book of his reading.</a:t>
            </a:r>
            <a:endParaRPr lang="en-IN"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DASH DIET</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DASH diet</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Dietary approaches to stop hypertension.</a:t>
            </a:r>
          </a:p>
          <a:p>
            <a:pPr>
              <a:buFont typeface="Wingdings" pitchFamily="2" charset="2"/>
              <a:buChar char="Ø"/>
            </a:pPr>
            <a:r>
              <a:rPr lang="en-US" dirty="0" smtClean="0">
                <a:latin typeface="Times New Roman" pitchFamily="18" charset="0"/>
                <a:cs typeface="Times New Roman" pitchFamily="18" charset="0"/>
              </a:rPr>
              <a:t>May reduce blood pressure by 7-12 points.</a:t>
            </a:r>
          </a:p>
          <a:p>
            <a:pPr>
              <a:buFont typeface="Wingdings" pitchFamily="2" charset="2"/>
              <a:buChar char="Ø"/>
            </a:pPr>
            <a:r>
              <a:rPr lang="en-US" dirty="0" smtClean="0">
                <a:latin typeface="Times New Roman" pitchFamily="18" charset="0"/>
                <a:cs typeface="Times New Roman" pitchFamily="18" charset="0"/>
              </a:rPr>
              <a:t>DASH diet is healthy way of eating also prevent osteoporosis.  Cancer, heart disease, stroke and diabetes and lose unwanted weight.</a:t>
            </a:r>
            <a:endParaRPr lang="en-IN"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LIFESTYLE MODIFICATIONS TO MANAGE HYPERTENSION</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5166610"/>
        </p:xfrm>
        <a:graphic>
          <a:graphicData uri="http://schemas.openxmlformats.org/drawingml/2006/table">
            <a:tbl>
              <a:tblPr firstRow="1" bandRow="1">
                <a:tableStyleId>{5C22544A-7EE6-4342-B048-85BDC9FD1C3A}</a:tableStyleId>
              </a:tblPr>
              <a:tblGrid>
                <a:gridCol w="1932312"/>
                <a:gridCol w="4163688"/>
                <a:gridCol w="3048000"/>
              </a:tblGrid>
              <a:tr h="1028825">
                <a:tc>
                  <a:txBody>
                    <a:bodyPr/>
                    <a:lstStyle/>
                    <a:p>
                      <a:r>
                        <a:rPr lang="en-US" sz="2400" dirty="0" smtClean="0">
                          <a:latin typeface="Times New Roman" pitchFamily="18" charset="0"/>
                          <a:cs typeface="Times New Roman" pitchFamily="18" charset="0"/>
                        </a:rPr>
                        <a:t>Modification</a:t>
                      </a:r>
                      <a:endParaRPr lang="en-IN"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Recommendation </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Approximate  systolic</a:t>
                      </a:r>
                      <a:r>
                        <a:rPr lang="en-US" sz="2400" baseline="0" dirty="0" smtClean="0">
                          <a:latin typeface="Times New Roman" pitchFamily="18" charset="0"/>
                          <a:cs typeface="Times New Roman" pitchFamily="18" charset="0"/>
                        </a:rPr>
                        <a:t> BP Reduction, Range </a:t>
                      </a:r>
                      <a:endParaRPr lang="en-IN" sz="2400" dirty="0">
                        <a:latin typeface="Times New Roman" pitchFamily="18" charset="0"/>
                        <a:cs typeface="Times New Roman" pitchFamily="18" charset="0"/>
                      </a:endParaRPr>
                    </a:p>
                  </a:txBody>
                  <a:tcPr/>
                </a:tc>
              </a:tr>
              <a:tr h="1028825">
                <a:tc>
                  <a:txBody>
                    <a:bodyPr/>
                    <a:lstStyle/>
                    <a:p>
                      <a:r>
                        <a:rPr lang="en-US" sz="2400" dirty="0" smtClean="0">
                          <a:latin typeface="Times New Roman" pitchFamily="18" charset="0"/>
                          <a:cs typeface="Times New Roman" pitchFamily="18" charset="0"/>
                        </a:rPr>
                        <a:t>Weight reduction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Maintain normal body weight (BMI 18.5-24.9)</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5-20 mm of Hg/10Kg weight loss</a:t>
                      </a:r>
                      <a:endParaRPr lang="en-IN" sz="2400" dirty="0">
                        <a:latin typeface="Times New Roman" pitchFamily="18" charset="0"/>
                        <a:cs typeface="Times New Roman" pitchFamily="18" charset="0"/>
                      </a:endParaRPr>
                    </a:p>
                  </a:txBody>
                  <a:tcPr/>
                </a:tc>
              </a:tr>
              <a:tr h="1469751">
                <a:tc>
                  <a:txBody>
                    <a:bodyPr/>
                    <a:lstStyle/>
                    <a:p>
                      <a:r>
                        <a:rPr lang="en-US" sz="2400" dirty="0" smtClean="0">
                          <a:latin typeface="Times New Roman" pitchFamily="18" charset="0"/>
                          <a:cs typeface="Times New Roman" pitchFamily="18" charset="0"/>
                        </a:rPr>
                        <a:t>Adopt DASH eating plan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Consume</a:t>
                      </a:r>
                      <a:r>
                        <a:rPr lang="en-US" sz="2400" baseline="0" dirty="0" smtClean="0">
                          <a:latin typeface="Times New Roman" pitchFamily="18" charset="0"/>
                          <a:cs typeface="Times New Roman" pitchFamily="18" charset="0"/>
                        </a:rPr>
                        <a:t> a diet rich in fruits, vegetables and low fat dairy product with a reduced content of saturated and total fat.</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8-14 mm of Hg.</a:t>
                      </a:r>
                      <a:endParaRPr lang="en-IN" sz="2400" dirty="0">
                        <a:latin typeface="Times New Roman" pitchFamily="18" charset="0"/>
                        <a:cs typeface="Times New Roman" pitchFamily="18" charset="0"/>
                      </a:endParaRPr>
                    </a:p>
                  </a:txBody>
                  <a:tcPr/>
                </a:tc>
              </a:tr>
              <a:tr h="1469751">
                <a:tc>
                  <a:txBody>
                    <a:bodyPr/>
                    <a:lstStyle/>
                    <a:p>
                      <a:r>
                        <a:rPr lang="en-US" sz="2400" dirty="0" smtClean="0">
                          <a:latin typeface="Times New Roman" pitchFamily="18" charset="0"/>
                          <a:cs typeface="Times New Roman" pitchFamily="18" charset="0"/>
                        </a:rPr>
                        <a:t>Dietary sodium reduction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Reduce dietary sodium intake to no more than 100 m </a:t>
                      </a:r>
                      <a:r>
                        <a:rPr lang="en-US" sz="2400" dirty="0" err="1" smtClean="0">
                          <a:latin typeface="Times New Roman" pitchFamily="18" charset="0"/>
                          <a:cs typeface="Times New Roman" pitchFamily="18" charset="0"/>
                        </a:rPr>
                        <a:t>Eq</a:t>
                      </a:r>
                      <a:r>
                        <a:rPr lang="en-US" sz="2400" dirty="0" smtClean="0">
                          <a:latin typeface="Times New Roman" pitchFamily="18" charset="0"/>
                          <a:cs typeface="Times New Roman" pitchFamily="18" charset="0"/>
                        </a:rPr>
                        <a:t>/d (2.4 gm sodium or 6 gm. Sodium chloride.</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2-8 mm of Hg.</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solidFill>
                  <a:srgbClr val="FF0000"/>
                </a:solidFill>
                <a:latin typeface="Times New Roman" pitchFamily="18" charset="0"/>
                <a:cs typeface="Times New Roman" pitchFamily="18" charset="0"/>
              </a:rPr>
              <a:t>LIFESTYLE MODIFICATIONS TO MANAGE HYPERTENSION CONT…..</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5241414"/>
        </p:xfrm>
        <a:graphic>
          <a:graphicData uri="http://schemas.openxmlformats.org/drawingml/2006/table">
            <a:tbl>
              <a:tblPr firstRow="1" bandRow="1">
                <a:tableStyleId>{5C22544A-7EE6-4342-B048-85BDC9FD1C3A}</a:tableStyleId>
              </a:tblPr>
              <a:tblGrid>
                <a:gridCol w="2267744"/>
                <a:gridCol w="3828256"/>
                <a:gridCol w="3048000"/>
              </a:tblGrid>
              <a:tr h="1747986">
                <a:tc>
                  <a:txBody>
                    <a:bodyPr/>
                    <a:lstStyle/>
                    <a:p>
                      <a:r>
                        <a:rPr lang="en-US" sz="2400" dirty="0" smtClean="0">
                          <a:latin typeface="Times New Roman" pitchFamily="18" charset="0"/>
                          <a:cs typeface="Times New Roman" pitchFamily="18" charset="0"/>
                        </a:rPr>
                        <a:t>Physical activity</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Engage in regular aerobic physical activity such as brisk walking (at least</a:t>
                      </a:r>
                      <a:r>
                        <a:rPr lang="en-US" sz="2400" baseline="0" dirty="0" smtClean="0">
                          <a:latin typeface="Times New Roman" pitchFamily="18" charset="0"/>
                          <a:cs typeface="Times New Roman" pitchFamily="18" charset="0"/>
                        </a:rPr>
                        <a:t> 30 minutes/day, most days of week</a:t>
                      </a:r>
                      <a:r>
                        <a:rPr lang="en-US" sz="2400" dirty="0" smtClean="0">
                          <a:latin typeface="Times New Roman" pitchFamily="18" charset="0"/>
                          <a:cs typeface="Times New Roman" pitchFamily="18" charset="0"/>
                        </a:rPr>
                        <a:t>)</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4-9 mm of Hg.</a:t>
                      </a:r>
                      <a:endParaRPr lang="en-IN" sz="2400" dirty="0">
                        <a:latin typeface="Times New Roman" pitchFamily="18" charset="0"/>
                        <a:cs typeface="Times New Roman" pitchFamily="18" charset="0"/>
                      </a:endParaRPr>
                    </a:p>
                  </a:txBody>
                  <a:tcPr/>
                </a:tc>
              </a:tr>
              <a:tr h="3321174">
                <a:tc>
                  <a:txBody>
                    <a:bodyPr/>
                    <a:lstStyle/>
                    <a:p>
                      <a:r>
                        <a:rPr lang="en-US" sz="2400" dirty="0" smtClean="0">
                          <a:latin typeface="Times New Roman" pitchFamily="18" charset="0"/>
                          <a:cs typeface="Times New Roman" pitchFamily="18" charset="0"/>
                        </a:rPr>
                        <a:t>Moderation of alcohol consumption</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Limit consumption to no more than 2 drinks/day (1 oz or 30 ml. ethanol </a:t>
                      </a:r>
                      <a:r>
                        <a:rPr lang="en-US" sz="2400" dirty="0" err="1" smtClean="0">
                          <a:latin typeface="Times New Roman" pitchFamily="18" charset="0"/>
                          <a:cs typeface="Times New Roman" pitchFamily="18" charset="0"/>
                        </a:rPr>
                        <a:t>eg</a:t>
                      </a:r>
                      <a:r>
                        <a:rPr lang="en-US" sz="2400" dirty="0" smtClean="0">
                          <a:latin typeface="Times New Roman" pitchFamily="18" charset="0"/>
                          <a:cs typeface="Times New Roman" pitchFamily="18" charset="0"/>
                        </a:rPr>
                        <a:t>. 24 oz beer, 10 oz wine, 3oz 80-proof whiskey in most men, and no more than 1 drink/day</a:t>
                      </a:r>
                      <a:r>
                        <a:rPr lang="en-US" sz="2400" baseline="0" dirty="0" smtClean="0">
                          <a:latin typeface="Times New Roman" pitchFamily="18" charset="0"/>
                          <a:cs typeface="Times New Roman" pitchFamily="18" charset="0"/>
                        </a:rPr>
                        <a:t> in women and light weighted persons.</a:t>
                      </a:r>
                      <a:r>
                        <a:rPr lang="en-US" sz="2400" dirty="0" smtClean="0">
                          <a:latin typeface="Times New Roman" pitchFamily="18" charset="0"/>
                          <a:cs typeface="Times New Roman" pitchFamily="18" charset="0"/>
                        </a:rPr>
                        <a:t>)</a:t>
                      </a:r>
                      <a:endParaRPr lang="en-IN"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2-4mm of hg.</a:t>
                      </a:r>
                      <a:endParaRPr lang="en-IN"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HIGH RISK STRATEGY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“to prevent the attainment of levels of blood pressure at which the institution of treatment would be considered”</a:t>
            </a:r>
          </a:p>
          <a:p>
            <a:pPr>
              <a:buFont typeface="Wingdings" pitchFamily="2" charset="2"/>
              <a:buChar char="Ø"/>
            </a:pPr>
            <a:r>
              <a:rPr lang="en-US" dirty="0" smtClean="0">
                <a:latin typeface="Times New Roman" pitchFamily="18" charset="0"/>
                <a:cs typeface="Times New Roman" pitchFamily="18" charset="0"/>
              </a:rPr>
              <a:t>Approach is appropriate if risk factors with low prevalence in the community.</a:t>
            </a:r>
          </a:p>
          <a:p>
            <a:pPr>
              <a:buFont typeface="Wingdings" pitchFamily="2" charset="2"/>
              <a:buChar char="Ø"/>
            </a:pPr>
            <a:r>
              <a:rPr lang="en-US" dirty="0" smtClean="0">
                <a:latin typeface="Times New Roman" pitchFamily="18" charset="0"/>
                <a:cs typeface="Times New Roman" pitchFamily="18" charset="0"/>
              </a:rPr>
              <a:t>Family history of hypertension and “tracking” of blood pressure from childhood may be used to identify individuals at risk. </a:t>
            </a:r>
            <a:endParaRPr lang="en-IN" dirty="0">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SECONDARY PREVENTION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Detect and control high blood pressure in affected individual.</a:t>
            </a:r>
          </a:p>
          <a:p>
            <a:pPr>
              <a:buFont typeface="Wingdings" pitchFamily="2" charset="2"/>
              <a:buChar char="Ø"/>
            </a:pP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EARLY CASE DETECTION-</a:t>
            </a:r>
          </a:p>
          <a:p>
            <a:pPr>
              <a:buFont typeface="Wingdings" pitchFamily="2" charset="2"/>
              <a:buChar char="Ø"/>
            </a:pPr>
            <a:r>
              <a:rPr lang="en-US" dirty="0" smtClean="0">
                <a:latin typeface="Times New Roman" pitchFamily="18" charset="0"/>
                <a:cs typeface="Times New Roman" pitchFamily="18" charset="0"/>
              </a:rPr>
              <a:t>Early detection is problem as no symptom of high blood pressure until organic damage.</a:t>
            </a:r>
          </a:p>
          <a:p>
            <a:pPr>
              <a:buFont typeface="Wingdings" pitchFamily="2" charset="2"/>
              <a:buChar char="Ø"/>
            </a:pPr>
            <a:r>
              <a:rPr lang="en-US" dirty="0" smtClean="0">
                <a:latin typeface="Times New Roman" pitchFamily="18" charset="0"/>
                <a:cs typeface="Times New Roman" pitchFamily="18" charset="0"/>
              </a:rPr>
              <a:t>Only way is to screen population and screening with follow up and sustained care.</a:t>
            </a:r>
            <a:endParaRPr lang="en-IN" dirty="0">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t>    </a:t>
            </a:r>
            <a:r>
              <a:rPr lang="en-US" dirty="0" smtClean="0">
                <a:latin typeface="Times New Roman" pitchFamily="18" charset="0"/>
                <a:cs typeface="Times New Roman" pitchFamily="18" charset="0"/>
              </a:rPr>
              <a:t> </a:t>
            </a:r>
            <a:r>
              <a:rPr lang="en-US" b="1" u="sng" dirty="0" smtClean="0">
                <a:solidFill>
                  <a:srgbClr val="FF0000"/>
                </a:solidFill>
                <a:latin typeface="Times New Roman" pitchFamily="18" charset="0"/>
                <a:cs typeface="Times New Roman" pitchFamily="18" charset="0"/>
              </a:rPr>
              <a:t>TREATMENT-</a:t>
            </a:r>
          </a:p>
          <a:p>
            <a:pPr>
              <a:buFont typeface="Wingdings" pitchFamily="2" charset="2"/>
              <a:buChar char="Ø"/>
            </a:pPr>
            <a:r>
              <a:rPr lang="en-US" dirty="0" smtClean="0">
                <a:latin typeface="Times New Roman" pitchFamily="18" charset="0"/>
                <a:cs typeface="Times New Roman" pitchFamily="18" charset="0"/>
              </a:rPr>
              <a:t>Treatment of hypertension is not possible as cause is not known only try to scale down blood pressure to acceptable level</a:t>
            </a:r>
          </a:p>
          <a:p>
            <a:pPr>
              <a:buFont typeface="Wingdings" pitchFamily="2" charset="2"/>
              <a:buChar char="Ø"/>
            </a:pPr>
            <a:r>
              <a:rPr lang="en-US" dirty="0" smtClean="0">
                <a:latin typeface="Times New Roman" pitchFamily="18" charset="0"/>
                <a:cs typeface="Times New Roman" pitchFamily="18" charset="0"/>
              </a:rPr>
              <a:t>The aim is to bring down blood pressure &lt;140/90 but ideally 120/80</a:t>
            </a:r>
          </a:p>
          <a:p>
            <a:pPr>
              <a:buFont typeface="Wingdings" pitchFamily="2" charset="2"/>
              <a:buChar char="Ø"/>
            </a:pPr>
            <a:r>
              <a:rPr lang="en-US" dirty="0" smtClean="0">
                <a:latin typeface="Times New Roman" pitchFamily="18" charset="0"/>
                <a:cs typeface="Times New Roman" pitchFamily="18" charset="0"/>
              </a:rPr>
              <a:t>Control of blood pressure bring down the incidence of stroke and other complications.</a:t>
            </a:r>
            <a:endParaRPr lang="en-IN" dirty="0">
              <a:latin typeface="Times New Roman" pitchFamily="18" charset="0"/>
              <a:cs typeface="Times New Roman"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55000" lnSpcReduction="20000"/>
          </a:bodyPr>
          <a:lstStyle/>
          <a:p>
            <a:pPr>
              <a:buFont typeface="Wingdings" pitchFamily="2" charset="2"/>
              <a:buChar char="Ø"/>
            </a:pPr>
            <a:r>
              <a:rPr lang="en-IN" sz="5900" dirty="0" smtClean="0">
                <a:latin typeface="Times New Roman" pitchFamily="18" charset="0"/>
                <a:cs typeface="Times New Roman" pitchFamily="18" charset="0"/>
              </a:rPr>
              <a:t>Several classes of medications, collectively referred to as </a:t>
            </a:r>
            <a:r>
              <a:rPr lang="en-IN" sz="5900" dirty="0" smtClean="0">
                <a:latin typeface="Times New Roman" pitchFamily="18" charset="0"/>
                <a:cs typeface="Times New Roman" pitchFamily="18" charset="0"/>
                <a:hlinkClick r:id="rId2" tooltip="Antihypertensive drug"/>
              </a:rPr>
              <a:t>antihypertensive drugs</a:t>
            </a:r>
            <a:r>
              <a:rPr lang="en-IN" sz="5900" dirty="0" smtClean="0">
                <a:latin typeface="Times New Roman" pitchFamily="18" charset="0"/>
                <a:cs typeface="Times New Roman" pitchFamily="18" charset="0"/>
              </a:rPr>
              <a:t>, are currently available for treating hypertension.</a:t>
            </a:r>
          </a:p>
          <a:p>
            <a:pPr>
              <a:buFont typeface="Wingdings" pitchFamily="2" charset="2"/>
              <a:buChar char="Ø"/>
            </a:pPr>
            <a:r>
              <a:rPr lang="en-IN" sz="5900" dirty="0" smtClean="0">
                <a:latin typeface="Times New Roman" pitchFamily="18" charset="0"/>
                <a:cs typeface="Times New Roman" pitchFamily="18" charset="0"/>
              </a:rPr>
              <a:t> Use should take into account the person's cardiovascular risk (including risk of myocardial infarction and stroke) as well as blood pressure readings, in order to gain a more accurate picture of the person's cardiovascular profile.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Autofit/>
          </a:bodyPr>
          <a:lstStyle/>
          <a:p>
            <a:pPr>
              <a:buFont typeface="Wingdings" pitchFamily="2" charset="2"/>
              <a:buChar char="Ø"/>
            </a:pPr>
            <a:r>
              <a:rPr lang="en-IN" dirty="0" smtClean="0">
                <a:latin typeface="Times New Roman" pitchFamily="18" charset="0"/>
                <a:cs typeface="Times New Roman" pitchFamily="18" charset="0"/>
              </a:rPr>
              <a:t> Evidence in those with mild hypertension (SBP less than 160 mmHg and /or DBP less than 100 mmHg) and no other health problems does not support a reduction in the risk of death or rate of health complications from medication treatment.</a:t>
            </a:r>
          </a:p>
          <a:p>
            <a:pPr>
              <a:buFont typeface="Wingdings" pitchFamily="2" charset="2"/>
              <a:buChar char="Ø"/>
            </a:pPr>
            <a:r>
              <a:rPr lang="en-IN" dirty="0" smtClean="0">
                <a:latin typeface="Times New Roman" pitchFamily="18" charset="0"/>
                <a:cs typeface="Times New Roman" pitchFamily="18" charset="0"/>
              </a:rPr>
              <a:t> Medications are not recommended for people with pre-hypertension or high normal blood pressure.</a:t>
            </a:r>
          </a:p>
          <a:p>
            <a:pPr>
              <a:buNone/>
            </a:pP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71462"/>
            <a:ext cx="8929718" cy="6858000"/>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If drug treatment is initiated the Joint National Committee on High Blood Pressure (JNC-7) recommends that the physician not only monitor for response to treatment but should also assess for any side effects resulting from the medication.</a:t>
            </a:r>
          </a:p>
          <a:p>
            <a:pPr>
              <a:buFont typeface="Wingdings" pitchFamily="2" charset="2"/>
              <a:buChar char="Ø"/>
            </a:pPr>
            <a:r>
              <a:rPr lang="en-IN" dirty="0" smtClean="0">
                <a:latin typeface="Times New Roman" pitchFamily="18" charset="0"/>
                <a:cs typeface="Times New Roman" pitchFamily="18" charset="0"/>
              </a:rPr>
              <a:t> Reduction of the </a:t>
            </a:r>
            <a:r>
              <a:rPr lang="en-IN" dirty="0" smtClean="0">
                <a:latin typeface="Times New Roman" pitchFamily="18" charset="0"/>
                <a:cs typeface="Times New Roman" pitchFamily="18" charset="0"/>
                <a:hlinkClick r:id="rId2" tooltip="Blood pressure"/>
              </a:rPr>
              <a:t>blood pressure</a:t>
            </a:r>
            <a:r>
              <a:rPr lang="en-IN" dirty="0" smtClean="0">
                <a:latin typeface="Times New Roman" pitchFamily="18" charset="0"/>
                <a:cs typeface="Times New Roman" pitchFamily="18" charset="0"/>
              </a:rPr>
              <a:t> by 5 mmHg can decrease the risk of stroke by 34%, of </a:t>
            </a:r>
            <a:r>
              <a:rPr lang="en-IN" dirty="0" smtClean="0">
                <a:latin typeface="Times New Roman" pitchFamily="18" charset="0"/>
                <a:cs typeface="Times New Roman" pitchFamily="18" charset="0"/>
                <a:hlinkClick r:id="rId3" tooltip="Ischaemic heart disease"/>
              </a:rPr>
              <a:t>ischemic heart disease</a:t>
            </a:r>
            <a:r>
              <a:rPr lang="en-IN" dirty="0" smtClean="0">
                <a:latin typeface="Times New Roman" pitchFamily="18" charset="0"/>
                <a:cs typeface="Times New Roman" pitchFamily="18" charset="0"/>
              </a:rPr>
              <a:t> by 21%, and reduce the likelihood of </a:t>
            </a:r>
            <a:r>
              <a:rPr lang="en-IN" dirty="0" smtClean="0">
                <a:latin typeface="Times New Roman" pitchFamily="18" charset="0"/>
                <a:cs typeface="Times New Roman" pitchFamily="18" charset="0"/>
                <a:hlinkClick r:id="rId4" tooltip="Dementia"/>
              </a:rPr>
              <a:t>dementia</a:t>
            </a: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hlinkClick r:id="rId5" tooltip="Heart failure"/>
              </a:rPr>
              <a:t>heart failure</a:t>
            </a:r>
            <a:r>
              <a:rPr lang="en-IN" dirty="0" smtClean="0">
                <a:latin typeface="Times New Roman" pitchFamily="18" charset="0"/>
                <a:cs typeface="Times New Roman" pitchFamily="18" charset="0"/>
              </a:rPr>
              <a:t>, and  </a:t>
            </a:r>
            <a:r>
              <a:rPr lang="en-IN" dirty="0" smtClean="0">
                <a:latin typeface="Times New Roman" pitchFamily="18" charset="0"/>
                <a:cs typeface="Times New Roman" pitchFamily="18" charset="0"/>
                <a:hlinkClick r:id="rId6" tooltip="Death"/>
              </a:rPr>
              <a:t>mortality</a:t>
            </a:r>
            <a:r>
              <a:rPr lang="en-IN" dirty="0" smtClean="0">
                <a:latin typeface="Times New Roman" pitchFamily="18" charset="0"/>
                <a:cs typeface="Times New Roman" pitchFamily="18" charset="0"/>
              </a:rPr>
              <a:t> from </a:t>
            </a:r>
            <a:r>
              <a:rPr lang="en-IN" dirty="0" smtClean="0">
                <a:latin typeface="Times New Roman" pitchFamily="18" charset="0"/>
                <a:cs typeface="Times New Roman" pitchFamily="18" charset="0"/>
                <a:hlinkClick r:id="rId7" tooltip="Cardiovascular disease"/>
              </a:rPr>
              <a:t>cardiovascular disease</a:t>
            </a:r>
            <a:r>
              <a:rPr lang="en-IN" dirty="0" smtClean="0">
                <a:latin typeface="Times New Roman" pitchFamily="18" charset="0"/>
                <a:cs typeface="Times New Roman" pitchFamily="18" charset="0"/>
              </a:rPr>
              <a:t>.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IN" dirty="0" smtClean="0">
                <a:latin typeface="Times New Roman" pitchFamily="18" charset="0"/>
                <a:cs typeface="Times New Roman" pitchFamily="18" charset="0"/>
              </a:rPr>
              <a:t>For most people, recommendations are to reduce blood pressure to less than or equal to somewhere between 140/90 mmHg to 160/100 mmHg.</a:t>
            </a:r>
          </a:p>
          <a:p>
            <a:endParaRPr lang="en-IN"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22752"/>
            <a:ext cx="9143999" cy="505267"/>
          </a:xfrm>
          <a:prstGeom prst="rect">
            <a:avLst/>
          </a:prstGeom>
        </p:spPr>
        <p:txBody>
          <a:bodyPr vert="horz" wrap="square" lIns="0" tIns="12700" rIns="0" bIns="0" rtlCol="0">
            <a:spAutoFit/>
          </a:bodyPr>
          <a:lstStyle/>
          <a:p>
            <a:pPr marL="12700">
              <a:lnSpc>
                <a:spcPct val="100000"/>
              </a:lnSpc>
              <a:spcBef>
                <a:spcPts val="100"/>
              </a:spcBef>
            </a:pPr>
            <a:r>
              <a:rPr sz="3200" b="1" spc="-5" dirty="0">
                <a:solidFill>
                  <a:srgbClr val="FF0000"/>
                </a:solidFill>
                <a:latin typeface="Times New Roman" pitchFamily="18" charset="0"/>
                <a:cs typeface="Times New Roman" pitchFamily="18" charset="0"/>
              </a:rPr>
              <a:t>PHARMACOLOGICAL</a:t>
            </a:r>
            <a:r>
              <a:rPr sz="3200" b="1" spc="-20" dirty="0">
                <a:solidFill>
                  <a:srgbClr val="FF0000"/>
                </a:solidFill>
                <a:latin typeface="Times New Roman" pitchFamily="18" charset="0"/>
                <a:cs typeface="Times New Roman" pitchFamily="18" charset="0"/>
              </a:rPr>
              <a:t> </a:t>
            </a:r>
            <a:r>
              <a:rPr sz="3200" b="1" spc="-5" dirty="0">
                <a:solidFill>
                  <a:srgbClr val="FF0000"/>
                </a:solidFill>
                <a:latin typeface="Times New Roman" pitchFamily="18" charset="0"/>
                <a:cs typeface="Times New Roman" pitchFamily="18" charset="0"/>
              </a:rPr>
              <a:t>THERAPY</a:t>
            </a:r>
            <a:endParaRPr sz="3200" b="1" dirty="0">
              <a:solidFill>
                <a:srgbClr val="FF0000"/>
              </a:solidFill>
              <a:latin typeface="Times New Roman" pitchFamily="18" charset="0"/>
              <a:cs typeface="Times New Roman" pitchFamily="18" charset="0"/>
            </a:endParaRPr>
          </a:p>
        </p:txBody>
      </p:sp>
      <p:sp>
        <p:nvSpPr>
          <p:cNvPr id="3" name="object 3"/>
          <p:cNvSpPr txBox="1"/>
          <p:nvPr/>
        </p:nvSpPr>
        <p:spPr>
          <a:xfrm>
            <a:off x="535940" y="1343914"/>
            <a:ext cx="7754620" cy="4933950"/>
          </a:xfrm>
          <a:prstGeom prst="rect">
            <a:avLst/>
          </a:prstGeom>
        </p:spPr>
        <p:txBody>
          <a:bodyPr vert="horz" wrap="square" lIns="0" tIns="12700" rIns="0" bIns="0" rtlCol="0">
            <a:spAutoFit/>
          </a:bodyPr>
          <a:lstStyle/>
          <a:p>
            <a:pPr marL="1841500">
              <a:lnSpc>
                <a:spcPct val="100000"/>
              </a:lnSpc>
              <a:spcBef>
                <a:spcPts val="100"/>
              </a:spcBef>
            </a:pPr>
            <a:r>
              <a:rPr sz="2400" spc="-40" dirty="0">
                <a:latin typeface="Times New Roman"/>
                <a:cs typeface="Times New Roman"/>
              </a:rPr>
              <a:t>Various </a:t>
            </a:r>
            <a:r>
              <a:rPr sz="2400" dirty="0">
                <a:latin typeface="Times New Roman"/>
                <a:cs typeface="Times New Roman"/>
              </a:rPr>
              <a:t>groups of drugs are used for</a:t>
            </a:r>
            <a:r>
              <a:rPr sz="2400" spc="-15" dirty="0">
                <a:latin typeface="Times New Roman"/>
                <a:cs typeface="Times New Roman"/>
              </a:rPr>
              <a:t> </a:t>
            </a:r>
            <a:r>
              <a:rPr sz="2400" dirty="0">
                <a:latin typeface="Times New Roman"/>
                <a:cs typeface="Times New Roman"/>
              </a:rPr>
              <a:t>the</a:t>
            </a:r>
          </a:p>
          <a:p>
            <a:pPr marL="12700" marR="5080">
              <a:lnSpc>
                <a:spcPct val="200000"/>
              </a:lnSpc>
            </a:pPr>
            <a:r>
              <a:rPr sz="2400" spc="-5" dirty="0">
                <a:latin typeface="Times New Roman"/>
                <a:cs typeface="Times New Roman"/>
              </a:rPr>
              <a:t>treatment </a:t>
            </a:r>
            <a:r>
              <a:rPr sz="2400" dirty="0">
                <a:latin typeface="Times New Roman"/>
                <a:cs typeface="Times New Roman"/>
              </a:rPr>
              <a:t>of hypertension, </a:t>
            </a:r>
            <a:r>
              <a:rPr sz="2400" spc="-5" dirty="0">
                <a:latin typeface="Times New Roman"/>
                <a:cs typeface="Times New Roman"/>
              </a:rPr>
              <a:t>collectively </a:t>
            </a:r>
            <a:r>
              <a:rPr sz="2400" dirty="0">
                <a:latin typeface="Times New Roman"/>
                <a:cs typeface="Times New Roman"/>
              </a:rPr>
              <a:t>these drugs are called</a:t>
            </a:r>
            <a:r>
              <a:rPr sz="2400" spc="-150" dirty="0">
                <a:latin typeface="Times New Roman"/>
                <a:cs typeface="Times New Roman"/>
              </a:rPr>
              <a:t> </a:t>
            </a:r>
            <a:r>
              <a:rPr sz="2400" spc="-5" dirty="0">
                <a:latin typeface="Times New Roman"/>
                <a:cs typeface="Times New Roman"/>
              </a:rPr>
              <a:t>as  </a:t>
            </a:r>
            <a:r>
              <a:rPr sz="2400" dirty="0">
                <a:latin typeface="Times New Roman"/>
                <a:cs typeface="Times New Roman"/>
              </a:rPr>
              <a:t>anti-hypertensive drugs, which</a:t>
            </a:r>
            <a:r>
              <a:rPr sz="2400" spc="-60" dirty="0">
                <a:latin typeface="Times New Roman"/>
                <a:cs typeface="Times New Roman"/>
              </a:rPr>
              <a:t> </a:t>
            </a:r>
            <a:r>
              <a:rPr sz="2400" dirty="0">
                <a:latin typeface="Times New Roman"/>
                <a:cs typeface="Times New Roman"/>
              </a:rPr>
              <a:t>includes,</a:t>
            </a:r>
          </a:p>
          <a:p>
            <a:pPr marL="287020" marR="55244" indent="-274320">
              <a:lnSpc>
                <a:spcPct val="200000"/>
              </a:lnSpc>
              <a:spcBef>
                <a:spcPts val="605"/>
              </a:spcBef>
              <a:buClr>
                <a:srgbClr val="FD8537"/>
              </a:buClr>
              <a:buSzPct val="68750"/>
              <a:buFont typeface="Wingdings"/>
              <a:buChar char=""/>
              <a:tabLst>
                <a:tab pos="287020" algn="l"/>
              </a:tabLst>
            </a:pPr>
            <a:r>
              <a:rPr sz="2400" b="1" spc="-5" dirty="0">
                <a:latin typeface="Times New Roman"/>
                <a:cs typeface="Times New Roman"/>
              </a:rPr>
              <a:t>Diuretics</a:t>
            </a:r>
            <a:r>
              <a:rPr sz="2400" spc="-5" dirty="0">
                <a:latin typeface="Times New Roman"/>
                <a:cs typeface="Times New Roman"/>
              </a:rPr>
              <a:t>: </a:t>
            </a:r>
            <a:r>
              <a:rPr sz="2400" dirty="0">
                <a:latin typeface="Times New Roman"/>
                <a:cs typeface="Times New Roman"/>
              </a:rPr>
              <a:t>it helps the kidneys to inhibit the sodium  reabsorption in the </a:t>
            </a:r>
            <a:r>
              <a:rPr sz="2400" spc="-5" dirty="0">
                <a:latin typeface="Times New Roman"/>
                <a:cs typeface="Times New Roman"/>
              </a:rPr>
              <a:t>distal </a:t>
            </a:r>
            <a:r>
              <a:rPr sz="2400" dirty="0">
                <a:latin typeface="Times New Roman"/>
                <a:cs typeface="Times New Roman"/>
              </a:rPr>
              <a:t>convoluted tubules, ascending</a:t>
            </a:r>
            <a:r>
              <a:rPr sz="2400" spc="-185" dirty="0">
                <a:latin typeface="Times New Roman"/>
                <a:cs typeface="Times New Roman"/>
              </a:rPr>
              <a:t> </a:t>
            </a:r>
            <a:r>
              <a:rPr sz="2400" spc="-5" dirty="0">
                <a:latin typeface="Times New Roman"/>
                <a:cs typeface="Times New Roman"/>
              </a:rPr>
              <a:t>limb  </a:t>
            </a:r>
            <a:r>
              <a:rPr sz="2400" dirty="0">
                <a:latin typeface="Times New Roman"/>
                <a:cs typeface="Times New Roman"/>
              </a:rPr>
              <a:t>and loop of</a:t>
            </a:r>
            <a:r>
              <a:rPr sz="2400" spc="-30" dirty="0">
                <a:latin typeface="Times New Roman"/>
                <a:cs typeface="Times New Roman"/>
              </a:rPr>
              <a:t> </a:t>
            </a:r>
            <a:r>
              <a:rPr sz="2400" dirty="0">
                <a:latin typeface="Times New Roman"/>
                <a:cs typeface="Times New Roman"/>
              </a:rPr>
              <a:t>henle.</a:t>
            </a:r>
          </a:p>
          <a:p>
            <a:pPr>
              <a:lnSpc>
                <a:spcPct val="100000"/>
              </a:lnSpc>
              <a:spcBef>
                <a:spcPts val="30"/>
              </a:spcBef>
            </a:pPr>
            <a:endParaRPr sz="3000" dirty="0">
              <a:latin typeface="Times New Roman"/>
              <a:cs typeface="Times New Roman"/>
            </a:endParaRPr>
          </a:p>
          <a:p>
            <a:pPr marL="12700">
              <a:lnSpc>
                <a:spcPct val="100000"/>
              </a:lnSpc>
            </a:pPr>
            <a:r>
              <a:rPr sz="2400" b="1" spc="-5" dirty="0">
                <a:latin typeface="Times New Roman"/>
                <a:cs typeface="Times New Roman"/>
              </a:rPr>
              <a:t>Eg: chlorothiazide,</a:t>
            </a:r>
            <a:r>
              <a:rPr sz="2400" b="1" spc="-10" dirty="0">
                <a:latin typeface="Times New Roman"/>
                <a:cs typeface="Times New Roman"/>
              </a:rPr>
              <a:t> </a:t>
            </a:r>
            <a:r>
              <a:rPr sz="2400" b="1" spc="-5" dirty="0">
                <a:latin typeface="Times New Roman"/>
                <a:cs typeface="Times New Roman"/>
              </a:rPr>
              <a:t>furosemide</a:t>
            </a:r>
            <a:endParaRPr sz="2400" dirty="0">
              <a:latin typeface="Times New Roman"/>
              <a:cs typeface="Times New Roman"/>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886714"/>
            <a:ext cx="7984490" cy="5010150"/>
          </a:xfrm>
          <a:prstGeom prst="rect">
            <a:avLst/>
          </a:prstGeom>
        </p:spPr>
        <p:txBody>
          <a:bodyPr vert="horz" wrap="square" lIns="0" tIns="12700" rIns="0" bIns="0" rtlCol="0">
            <a:spAutoFit/>
          </a:bodyPr>
          <a:lstStyle/>
          <a:p>
            <a:pPr marL="287020" indent="-274320">
              <a:lnSpc>
                <a:spcPct val="100000"/>
              </a:lnSpc>
              <a:spcBef>
                <a:spcPts val="100"/>
              </a:spcBef>
              <a:buClr>
                <a:srgbClr val="FD8537"/>
              </a:buClr>
              <a:buSzPct val="68750"/>
              <a:buFont typeface="Wingdings"/>
              <a:buChar char=""/>
              <a:tabLst>
                <a:tab pos="287020" algn="l"/>
              </a:tabLst>
            </a:pPr>
            <a:r>
              <a:rPr sz="2400" b="1" dirty="0">
                <a:latin typeface="Times New Roman"/>
                <a:cs typeface="Times New Roman"/>
              </a:rPr>
              <a:t>Beta blockers: </a:t>
            </a:r>
            <a:r>
              <a:rPr sz="2400" spc="-5" dirty="0">
                <a:latin typeface="Times New Roman"/>
                <a:cs typeface="Times New Roman"/>
              </a:rPr>
              <a:t>These medications </a:t>
            </a:r>
            <a:r>
              <a:rPr sz="2400" dirty="0">
                <a:latin typeface="Times New Roman"/>
                <a:cs typeface="Times New Roman"/>
              </a:rPr>
              <a:t>reduces the workload of</a:t>
            </a:r>
            <a:r>
              <a:rPr sz="2400" spc="-70" dirty="0">
                <a:latin typeface="Times New Roman"/>
                <a:cs typeface="Times New Roman"/>
              </a:rPr>
              <a:t> </a:t>
            </a:r>
            <a:r>
              <a:rPr sz="2400" dirty="0">
                <a:latin typeface="Times New Roman"/>
                <a:cs typeface="Times New Roman"/>
              </a:rPr>
              <a:t>the</a:t>
            </a:r>
          </a:p>
          <a:p>
            <a:pPr marL="286385" marR="19685">
              <a:lnSpc>
                <a:spcPts val="5760"/>
              </a:lnSpc>
              <a:spcBef>
                <a:spcPts val="670"/>
              </a:spcBef>
            </a:pPr>
            <a:r>
              <a:rPr sz="2400" dirty="0">
                <a:latin typeface="Times New Roman"/>
                <a:cs typeface="Times New Roman"/>
              </a:rPr>
              <a:t>heart and blood </a:t>
            </a:r>
            <a:r>
              <a:rPr sz="2400" spc="-5" dirty="0">
                <a:latin typeface="Times New Roman"/>
                <a:cs typeface="Times New Roman"/>
              </a:rPr>
              <a:t>vessal </a:t>
            </a:r>
            <a:r>
              <a:rPr sz="2400" dirty="0">
                <a:latin typeface="Times New Roman"/>
                <a:cs typeface="Times New Roman"/>
              </a:rPr>
              <a:t>and causing the heart to beat </a:t>
            </a:r>
            <a:r>
              <a:rPr sz="2400" spc="-5" dirty="0">
                <a:latin typeface="Times New Roman"/>
                <a:cs typeface="Times New Roman"/>
              </a:rPr>
              <a:t>slowly</a:t>
            </a:r>
            <a:r>
              <a:rPr sz="2400" spc="-135" dirty="0">
                <a:latin typeface="Times New Roman"/>
                <a:cs typeface="Times New Roman"/>
              </a:rPr>
              <a:t> </a:t>
            </a:r>
            <a:r>
              <a:rPr sz="2400" dirty="0">
                <a:latin typeface="Times New Roman"/>
                <a:cs typeface="Times New Roman"/>
              </a:rPr>
              <a:t>and  with less</a:t>
            </a:r>
            <a:r>
              <a:rPr sz="2400" spc="-25" dirty="0">
                <a:latin typeface="Times New Roman"/>
                <a:cs typeface="Times New Roman"/>
              </a:rPr>
              <a:t> </a:t>
            </a:r>
            <a:r>
              <a:rPr sz="2400" dirty="0">
                <a:latin typeface="Times New Roman"/>
                <a:cs typeface="Times New Roman"/>
              </a:rPr>
              <a:t>force.</a:t>
            </a:r>
          </a:p>
          <a:p>
            <a:pPr>
              <a:lnSpc>
                <a:spcPct val="100000"/>
              </a:lnSpc>
              <a:spcBef>
                <a:spcPts val="50"/>
              </a:spcBef>
            </a:pPr>
            <a:endParaRPr sz="2400" dirty="0">
              <a:latin typeface="Times New Roman"/>
              <a:cs typeface="Times New Roman"/>
            </a:endParaRPr>
          </a:p>
          <a:p>
            <a:pPr marL="12700">
              <a:lnSpc>
                <a:spcPct val="100000"/>
              </a:lnSpc>
            </a:pPr>
            <a:r>
              <a:rPr sz="2400" b="1" spc="-5" dirty="0">
                <a:latin typeface="Times New Roman"/>
                <a:cs typeface="Times New Roman"/>
              </a:rPr>
              <a:t>Eg: Atenolol,</a:t>
            </a:r>
            <a:r>
              <a:rPr sz="2400" b="1" spc="-140" dirty="0">
                <a:latin typeface="Times New Roman"/>
                <a:cs typeface="Times New Roman"/>
              </a:rPr>
              <a:t> </a:t>
            </a:r>
            <a:r>
              <a:rPr sz="2400" b="1" spc="-10" dirty="0">
                <a:latin typeface="Times New Roman"/>
                <a:cs typeface="Times New Roman"/>
              </a:rPr>
              <a:t>propanolol</a:t>
            </a:r>
            <a:endParaRPr sz="2400" dirty="0">
              <a:latin typeface="Times New Roman"/>
              <a:cs typeface="Times New Roman"/>
            </a:endParaRPr>
          </a:p>
          <a:p>
            <a:pPr marL="287020" marR="628015" indent="-274320">
              <a:lnSpc>
                <a:spcPct val="200000"/>
              </a:lnSpc>
              <a:spcBef>
                <a:spcPts val="605"/>
              </a:spcBef>
              <a:buClr>
                <a:srgbClr val="FD8537"/>
              </a:buClr>
              <a:buSzPct val="68750"/>
              <a:buFont typeface="Wingdings"/>
              <a:buChar char=""/>
              <a:tabLst>
                <a:tab pos="287020" algn="l"/>
              </a:tabLst>
            </a:pPr>
            <a:r>
              <a:rPr sz="2400" b="1" spc="-5" dirty="0">
                <a:latin typeface="Times New Roman"/>
                <a:cs typeface="Times New Roman"/>
              </a:rPr>
              <a:t>Alpha </a:t>
            </a:r>
            <a:r>
              <a:rPr sz="2400" b="1" dirty="0">
                <a:latin typeface="Times New Roman"/>
                <a:cs typeface="Times New Roman"/>
              </a:rPr>
              <a:t>blockers: </a:t>
            </a:r>
            <a:r>
              <a:rPr sz="2400" dirty="0">
                <a:latin typeface="Times New Roman"/>
                <a:cs typeface="Times New Roman"/>
              </a:rPr>
              <a:t>These medications causes the</a:t>
            </a:r>
            <a:r>
              <a:rPr sz="2400" spc="-105" dirty="0">
                <a:latin typeface="Times New Roman"/>
                <a:cs typeface="Times New Roman"/>
              </a:rPr>
              <a:t> </a:t>
            </a:r>
            <a:r>
              <a:rPr sz="2400" dirty="0">
                <a:latin typeface="Times New Roman"/>
                <a:cs typeface="Times New Roman"/>
              </a:rPr>
              <a:t>peripheral  vasodilation of blood</a:t>
            </a:r>
            <a:r>
              <a:rPr sz="2400" spc="-50" dirty="0">
                <a:latin typeface="Times New Roman"/>
                <a:cs typeface="Times New Roman"/>
              </a:rPr>
              <a:t> </a:t>
            </a:r>
            <a:r>
              <a:rPr sz="2400" dirty="0">
                <a:latin typeface="Times New Roman"/>
                <a:cs typeface="Times New Roman"/>
              </a:rPr>
              <a:t>vessals.</a:t>
            </a:r>
          </a:p>
          <a:p>
            <a:pPr>
              <a:lnSpc>
                <a:spcPct val="100000"/>
              </a:lnSpc>
              <a:spcBef>
                <a:spcPts val="30"/>
              </a:spcBef>
            </a:pPr>
            <a:endParaRPr sz="3000" dirty="0">
              <a:latin typeface="Times New Roman"/>
              <a:cs typeface="Times New Roman"/>
            </a:endParaRPr>
          </a:p>
          <a:p>
            <a:pPr marL="12700">
              <a:lnSpc>
                <a:spcPct val="100000"/>
              </a:lnSpc>
            </a:pPr>
            <a:r>
              <a:rPr sz="2400" b="1" spc="-5" dirty="0">
                <a:latin typeface="Times New Roman"/>
                <a:cs typeface="Times New Roman"/>
              </a:rPr>
              <a:t>Eg:</a:t>
            </a:r>
            <a:r>
              <a:rPr sz="2400" b="1" dirty="0">
                <a:latin typeface="Times New Roman"/>
                <a:cs typeface="Times New Roman"/>
              </a:rPr>
              <a:t> </a:t>
            </a:r>
            <a:r>
              <a:rPr sz="2400" b="1" spc="-5" dirty="0">
                <a:latin typeface="Times New Roman"/>
                <a:cs typeface="Times New Roman"/>
              </a:rPr>
              <a:t>Prazosin</a:t>
            </a:r>
            <a:endParaRPr sz="2400" dirty="0">
              <a:latin typeface="Times New Roman"/>
              <a:cs typeface="Times New Roman"/>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566673"/>
            <a:ext cx="7026909" cy="5269230"/>
          </a:xfrm>
          <a:prstGeom prst="rect">
            <a:avLst/>
          </a:prstGeom>
        </p:spPr>
        <p:txBody>
          <a:bodyPr vert="horz" wrap="square" lIns="0" tIns="12700" rIns="0" bIns="0" rtlCol="0">
            <a:spAutoFit/>
          </a:bodyPr>
          <a:lstStyle/>
          <a:p>
            <a:pPr marL="287020" marR="13335" indent="-274320">
              <a:lnSpc>
                <a:spcPct val="150000"/>
              </a:lnSpc>
              <a:spcBef>
                <a:spcPts val="100"/>
              </a:spcBef>
              <a:buClr>
                <a:srgbClr val="FD8537"/>
              </a:buClr>
              <a:buSzPct val="68750"/>
              <a:buFont typeface="Wingdings"/>
              <a:buChar char=""/>
              <a:tabLst>
                <a:tab pos="287020" algn="l"/>
              </a:tabLst>
            </a:pPr>
            <a:r>
              <a:rPr sz="2400" b="1" spc="-20" dirty="0">
                <a:latin typeface="Times New Roman"/>
                <a:cs typeface="Times New Roman"/>
              </a:rPr>
              <a:t>Vasodilators: </a:t>
            </a:r>
            <a:r>
              <a:rPr sz="2400" dirty="0">
                <a:latin typeface="Times New Roman"/>
                <a:cs typeface="Times New Roman"/>
              </a:rPr>
              <a:t>These </a:t>
            </a:r>
            <a:r>
              <a:rPr sz="2400" spc="-5" dirty="0">
                <a:latin typeface="Times New Roman"/>
                <a:cs typeface="Times New Roman"/>
              </a:rPr>
              <a:t>medications </a:t>
            </a:r>
            <a:r>
              <a:rPr sz="2400" dirty="0">
                <a:latin typeface="Times New Roman"/>
                <a:cs typeface="Times New Roman"/>
              </a:rPr>
              <a:t>acting directly on</a:t>
            </a:r>
            <a:r>
              <a:rPr sz="2400" spc="-85" dirty="0">
                <a:latin typeface="Times New Roman"/>
                <a:cs typeface="Times New Roman"/>
              </a:rPr>
              <a:t> </a:t>
            </a:r>
            <a:r>
              <a:rPr sz="2400" dirty="0">
                <a:latin typeface="Times New Roman"/>
                <a:cs typeface="Times New Roman"/>
              </a:rPr>
              <a:t>the  </a:t>
            </a:r>
            <a:r>
              <a:rPr sz="2400" spc="-5" dirty="0">
                <a:latin typeface="Times New Roman"/>
                <a:cs typeface="Times New Roman"/>
              </a:rPr>
              <a:t>muscles </a:t>
            </a:r>
            <a:r>
              <a:rPr sz="2400" dirty="0">
                <a:latin typeface="Times New Roman"/>
                <a:cs typeface="Times New Roman"/>
              </a:rPr>
              <a:t>in the </a:t>
            </a:r>
            <a:r>
              <a:rPr sz="2400" spc="-5" dirty="0">
                <a:latin typeface="Times New Roman"/>
                <a:cs typeface="Times New Roman"/>
              </a:rPr>
              <a:t>wall </a:t>
            </a:r>
            <a:r>
              <a:rPr sz="2400" dirty="0">
                <a:latin typeface="Times New Roman"/>
                <a:cs typeface="Times New Roman"/>
              </a:rPr>
              <a:t>of arteries and preventing the  </a:t>
            </a:r>
            <a:r>
              <a:rPr sz="2400" spc="-5" dirty="0">
                <a:latin typeface="Times New Roman"/>
                <a:cs typeface="Times New Roman"/>
              </a:rPr>
              <a:t>muscles from </a:t>
            </a:r>
            <a:r>
              <a:rPr sz="2400" dirty="0">
                <a:latin typeface="Times New Roman"/>
                <a:cs typeface="Times New Roman"/>
              </a:rPr>
              <a:t>tightening and arteries </a:t>
            </a:r>
            <a:r>
              <a:rPr sz="2400" spc="-5" dirty="0">
                <a:latin typeface="Times New Roman"/>
                <a:cs typeface="Times New Roman"/>
              </a:rPr>
              <a:t>from</a:t>
            </a:r>
            <a:r>
              <a:rPr sz="2400" spc="-105" dirty="0">
                <a:latin typeface="Times New Roman"/>
                <a:cs typeface="Times New Roman"/>
              </a:rPr>
              <a:t> </a:t>
            </a:r>
            <a:r>
              <a:rPr sz="2400" dirty="0">
                <a:latin typeface="Times New Roman"/>
                <a:cs typeface="Times New Roman"/>
              </a:rPr>
              <a:t>narrowing.</a:t>
            </a:r>
            <a:endParaRPr sz="2400">
              <a:latin typeface="Times New Roman"/>
              <a:cs typeface="Times New Roman"/>
            </a:endParaRPr>
          </a:p>
          <a:p>
            <a:pPr marL="12700">
              <a:lnSpc>
                <a:spcPct val="100000"/>
              </a:lnSpc>
              <a:spcBef>
                <a:spcPts val="2039"/>
              </a:spcBef>
            </a:pPr>
            <a:r>
              <a:rPr sz="2400" b="1" spc="-5" dirty="0">
                <a:latin typeface="Times New Roman"/>
                <a:cs typeface="Times New Roman"/>
              </a:rPr>
              <a:t>Eg: Nitroglycerin, Sodium </a:t>
            </a:r>
            <a:r>
              <a:rPr sz="2400" b="1" spc="-10" dirty="0">
                <a:latin typeface="Times New Roman"/>
                <a:cs typeface="Times New Roman"/>
              </a:rPr>
              <a:t>nitro</a:t>
            </a:r>
            <a:r>
              <a:rPr sz="2400" b="1" spc="-35" dirty="0">
                <a:latin typeface="Times New Roman"/>
                <a:cs typeface="Times New Roman"/>
              </a:rPr>
              <a:t> </a:t>
            </a:r>
            <a:r>
              <a:rPr sz="2400" b="1" spc="-5" dirty="0">
                <a:latin typeface="Times New Roman"/>
                <a:cs typeface="Times New Roman"/>
              </a:rPr>
              <a:t>prusside</a:t>
            </a:r>
            <a:endParaRPr sz="2400">
              <a:latin typeface="Times New Roman"/>
              <a:cs typeface="Times New Roman"/>
            </a:endParaRPr>
          </a:p>
          <a:p>
            <a:pPr>
              <a:lnSpc>
                <a:spcPct val="100000"/>
              </a:lnSpc>
            </a:pPr>
            <a:endParaRPr sz="2600">
              <a:latin typeface="Times New Roman"/>
              <a:cs typeface="Times New Roman"/>
            </a:endParaRPr>
          </a:p>
          <a:p>
            <a:pPr>
              <a:lnSpc>
                <a:spcPct val="100000"/>
              </a:lnSpc>
              <a:spcBef>
                <a:spcPts val="5"/>
              </a:spcBef>
            </a:pPr>
            <a:endParaRPr sz="2200">
              <a:latin typeface="Times New Roman"/>
              <a:cs typeface="Times New Roman"/>
            </a:endParaRPr>
          </a:p>
          <a:p>
            <a:pPr marL="287020" marR="5080" indent="-274320">
              <a:lnSpc>
                <a:spcPct val="150000"/>
              </a:lnSpc>
              <a:buClr>
                <a:srgbClr val="FD8537"/>
              </a:buClr>
              <a:buSzPct val="68750"/>
              <a:buFont typeface="Wingdings"/>
              <a:buChar char=""/>
              <a:tabLst>
                <a:tab pos="287020" algn="l"/>
              </a:tabLst>
            </a:pPr>
            <a:r>
              <a:rPr sz="2400" b="1" spc="-5" dirty="0">
                <a:latin typeface="Times New Roman"/>
                <a:cs typeface="Times New Roman"/>
              </a:rPr>
              <a:t>ACE </a:t>
            </a:r>
            <a:r>
              <a:rPr sz="2400" b="1" dirty="0">
                <a:latin typeface="Times New Roman"/>
                <a:cs typeface="Times New Roman"/>
              </a:rPr>
              <a:t>Inhibitors: </a:t>
            </a:r>
            <a:r>
              <a:rPr sz="2400" dirty="0">
                <a:latin typeface="Times New Roman"/>
                <a:cs typeface="Times New Roman"/>
              </a:rPr>
              <a:t>This group of </a:t>
            </a:r>
            <a:r>
              <a:rPr sz="2400" spc="-5" dirty="0">
                <a:latin typeface="Times New Roman"/>
                <a:cs typeface="Times New Roman"/>
              </a:rPr>
              <a:t>medication will</a:t>
            </a:r>
            <a:r>
              <a:rPr sz="2400" spc="-65" dirty="0">
                <a:latin typeface="Times New Roman"/>
                <a:cs typeface="Times New Roman"/>
              </a:rPr>
              <a:t> </a:t>
            </a:r>
            <a:r>
              <a:rPr sz="2400" dirty="0">
                <a:latin typeface="Times New Roman"/>
                <a:cs typeface="Times New Roman"/>
              </a:rPr>
              <a:t>reduce  the conversion of </a:t>
            </a:r>
            <a:r>
              <a:rPr sz="2400" spc="-5" dirty="0">
                <a:latin typeface="Times New Roman"/>
                <a:cs typeface="Times New Roman"/>
              </a:rPr>
              <a:t>A-I </a:t>
            </a:r>
            <a:r>
              <a:rPr sz="2400" dirty="0">
                <a:latin typeface="Times New Roman"/>
                <a:cs typeface="Times New Roman"/>
              </a:rPr>
              <a:t>to </a:t>
            </a:r>
            <a:r>
              <a:rPr sz="2400" spc="-5" dirty="0">
                <a:latin typeface="Times New Roman"/>
                <a:cs typeface="Times New Roman"/>
              </a:rPr>
              <a:t>A-II </a:t>
            </a:r>
            <a:r>
              <a:rPr sz="2400" dirty="0">
                <a:latin typeface="Times New Roman"/>
                <a:cs typeface="Times New Roman"/>
              </a:rPr>
              <a:t>and prevents  vasoconstriction.</a:t>
            </a:r>
            <a:endParaRPr sz="2400">
              <a:latin typeface="Times New Roman"/>
              <a:cs typeface="Times New Roman"/>
            </a:endParaRPr>
          </a:p>
          <a:p>
            <a:pPr marL="12700">
              <a:lnSpc>
                <a:spcPct val="100000"/>
              </a:lnSpc>
              <a:spcBef>
                <a:spcPts val="2039"/>
              </a:spcBef>
            </a:pPr>
            <a:r>
              <a:rPr sz="2400" b="1" spc="-5" dirty="0">
                <a:latin typeface="Times New Roman"/>
                <a:cs typeface="Times New Roman"/>
              </a:rPr>
              <a:t>Eg: </a:t>
            </a:r>
            <a:r>
              <a:rPr sz="2400" b="1" dirty="0">
                <a:latin typeface="Times New Roman"/>
                <a:cs typeface="Times New Roman"/>
              </a:rPr>
              <a:t>Captopril,</a:t>
            </a:r>
            <a:r>
              <a:rPr sz="2400" b="1" spc="-15" dirty="0">
                <a:latin typeface="Times New Roman"/>
                <a:cs typeface="Times New Roman"/>
              </a:rPr>
              <a:t> </a:t>
            </a:r>
            <a:r>
              <a:rPr sz="2400" b="1" dirty="0">
                <a:latin typeface="Times New Roman"/>
                <a:cs typeface="Times New Roman"/>
              </a:rPr>
              <a:t>Ramipril</a:t>
            </a:r>
            <a:endParaRPr sz="2400">
              <a:latin typeface="Times New Roman"/>
              <a:cs typeface="Times New Roman"/>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404492"/>
            <a:ext cx="7776845" cy="2297430"/>
          </a:xfrm>
          <a:prstGeom prst="rect">
            <a:avLst/>
          </a:prstGeom>
        </p:spPr>
        <p:txBody>
          <a:bodyPr vert="horz" wrap="square" lIns="0" tIns="12700" rIns="0" bIns="0" rtlCol="0">
            <a:spAutoFit/>
          </a:bodyPr>
          <a:lstStyle/>
          <a:p>
            <a:pPr marL="287020" marR="5080" indent="-274320">
              <a:lnSpc>
                <a:spcPct val="150100"/>
              </a:lnSpc>
              <a:spcBef>
                <a:spcPts val="100"/>
              </a:spcBef>
              <a:buClr>
                <a:srgbClr val="FD8537"/>
              </a:buClr>
              <a:buSzPct val="68750"/>
              <a:buFont typeface="Wingdings"/>
              <a:buChar char=""/>
              <a:tabLst>
                <a:tab pos="287020" algn="l"/>
              </a:tabLst>
            </a:pPr>
            <a:r>
              <a:rPr sz="2400" b="1" dirty="0">
                <a:latin typeface="Times New Roman"/>
                <a:cs typeface="Times New Roman"/>
              </a:rPr>
              <a:t>Calcium </a:t>
            </a:r>
            <a:r>
              <a:rPr sz="2400" b="1" spc="-5" dirty="0">
                <a:latin typeface="Times New Roman"/>
                <a:cs typeface="Times New Roman"/>
              </a:rPr>
              <a:t>channel </a:t>
            </a:r>
            <a:r>
              <a:rPr sz="2400" b="1" dirty="0">
                <a:latin typeface="Times New Roman"/>
                <a:cs typeface="Times New Roman"/>
              </a:rPr>
              <a:t>blockers: </a:t>
            </a:r>
            <a:r>
              <a:rPr sz="2400" dirty="0">
                <a:latin typeface="Times New Roman"/>
                <a:cs typeface="Times New Roman"/>
              </a:rPr>
              <a:t>These </a:t>
            </a:r>
            <a:r>
              <a:rPr sz="2400" spc="-5" dirty="0">
                <a:latin typeface="Times New Roman"/>
                <a:cs typeface="Times New Roman"/>
              </a:rPr>
              <a:t>medicines </a:t>
            </a:r>
            <a:r>
              <a:rPr sz="2400" dirty="0">
                <a:latin typeface="Times New Roman"/>
                <a:cs typeface="Times New Roman"/>
              </a:rPr>
              <a:t>will block the  </a:t>
            </a:r>
            <a:r>
              <a:rPr sz="2400" spc="-5" dirty="0">
                <a:latin typeface="Times New Roman"/>
                <a:cs typeface="Times New Roman"/>
              </a:rPr>
              <a:t>movement </a:t>
            </a:r>
            <a:r>
              <a:rPr sz="2400" dirty="0">
                <a:latin typeface="Times New Roman"/>
                <a:cs typeface="Times New Roman"/>
              </a:rPr>
              <a:t>of extra cellular calcium into the cells and</a:t>
            </a:r>
            <a:r>
              <a:rPr sz="2400" spc="-204" dirty="0">
                <a:latin typeface="Times New Roman"/>
                <a:cs typeface="Times New Roman"/>
              </a:rPr>
              <a:t> </a:t>
            </a:r>
            <a:r>
              <a:rPr sz="2400" dirty="0">
                <a:latin typeface="Times New Roman"/>
                <a:cs typeface="Times New Roman"/>
              </a:rPr>
              <a:t>causing  vasodilation and decreased heart</a:t>
            </a:r>
            <a:r>
              <a:rPr sz="2400" spc="-105" dirty="0">
                <a:latin typeface="Times New Roman"/>
                <a:cs typeface="Times New Roman"/>
              </a:rPr>
              <a:t> </a:t>
            </a:r>
            <a:r>
              <a:rPr sz="2400" dirty="0">
                <a:latin typeface="Times New Roman"/>
                <a:cs typeface="Times New Roman"/>
              </a:rPr>
              <a:t>rate.</a:t>
            </a:r>
            <a:endParaRPr sz="2400">
              <a:latin typeface="Times New Roman"/>
              <a:cs typeface="Times New Roman"/>
            </a:endParaRPr>
          </a:p>
          <a:p>
            <a:pPr marL="12700">
              <a:lnSpc>
                <a:spcPct val="100000"/>
              </a:lnSpc>
              <a:spcBef>
                <a:spcPts val="2039"/>
              </a:spcBef>
            </a:pPr>
            <a:r>
              <a:rPr sz="2400" b="1" spc="-5" dirty="0">
                <a:latin typeface="Times New Roman"/>
                <a:cs typeface="Times New Roman"/>
              </a:rPr>
              <a:t>Eg: </a:t>
            </a:r>
            <a:r>
              <a:rPr sz="2400" b="1" dirty="0">
                <a:latin typeface="Times New Roman"/>
                <a:cs typeface="Times New Roman"/>
              </a:rPr>
              <a:t>Amlodipine,</a:t>
            </a:r>
            <a:r>
              <a:rPr sz="2400" b="1" spc="-185" dirty="0">
                <a:latin typeface="Times New Roman"/>
                <a:cs typeface="Times New Roman"/>
              </a:rPr>
              <a:t> </a:t>
            </a:r>
            <a:r>
              <a:rPr sz="2400" b="1" spc="-25" dirty="0">
                <a:latin typeface="Times New Roman"/>
                <a:cs typeface="Times New Roman"/>
              </a:rPr>
              <a:t>Verapamil</a:t>
            </a:r>
            <a:endParaRPr sz="2400">
              <a:latin typeface="Times New Roman"/>
              <a:cs typeface="Times New Roman"/>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877009"/>
            <a:ext cx="7229475" cy="1855470"/>
          </a:xfrm>
          <a:prstGeom prst="rect">
            <a:avLst/>
          </a:prstGeom>
        </p:spPr>
        <p:txBody>
          <a:bodyPr vert="horz" wrap="square" lIns="0" tIns="12700" rIns="0" bIns="0" rtlCol="0">
            <a:spAutoFit/>
          </a:bodyPr>
          <a:lstStyle/>
          <a:p>
            <a:pPr marL="287020" indent="-274320">
              <a:lnSpc>
                <a:spcPct val="100000"/>
              </a:lnSpc>
              <a:spcBef>
                <a:spcPts val="100"/>
              </a:spcBef>
              <a:buClr>
                <a:srgbClr val="FD8537"/>
              </a:buClr>
              <a:buSzPct val="68750"/>
              <a:buFont typeface="Wingdings"/>
              <a:buChar char=""/>
              <a:tabLst>
                <a:tab pos="287020" algn="l"/>
              </a:tabLst>
            </a:pPr>
            <a:r>
              <a:rPr sz="2400" dirty="0">
                <a:latin typeface="Times New Roman"/>
                <a:cs typeface="Times New Roman"/>
              </a:rPr>
              <a:t>Alternative therapies </a:t>
            </a:r>
            <a:r>
              <a:rPr sz="2400" spc="-5" dirty="0">
                <a:latin typeface="Times New Roman"/>
                <a:cs typeface="Times New Roman"/>
              </a:rPr>
              <a:t>which </a:t>
            </a:r>
            <a:r>
              <a:rPr sz="2400" dirty="0">
                <a:latin typeface="Times New Roman"/>
                <a:cs typeface="Times New Roman"/>
              </a:rPr>
              <a:t>are </a:t>
            </a:r>
            <a:r>
              <a:rPr sz="2400" spc="-5" dirty="0">
                <a:latin typeface="Times New Roman"/>
                <a:cs typeface="Times New Roman"/>
              </a:rPr>
              <a:t>helpful </a:t>
            </a:r>
            <a:r>
              <a:rPr sz="2400" dirty="0">
                <a:latin typeface="Times New Roman"/>
                <a:cs typeface="Times New Roman"/>
              </a:rPr>
              <a:t>to regulate</a:t>
            </a:r>
            <a:r>
              <a:rPr sz="2400" spc="-140" dirty="0">
                <a:latin typeface="Times New Roman"/>
                <a:cs typeface="Times New Roman"/>
              </a:rPr>
              <a:t> </a:t>
            </a:r>
            <a:r>
              <a:rPr sz="2400" dirty="0">
                <a:latin typeface="Times New Roman"/>
                <a:cs typeface="Times New Roman"/>
              </a:rPr>
              <a:t>blood</a:t>
            </a:r>
            <a:endParaRPr sz="2400">
              <a:latin typeface="Times New Roman"/>
              <a:cs typeface="Times New Roman"/>
            </a:endParaRPr>
          </a:p>
          <a:p>
            <a:pPr marL="286385" marR="5080">
              <a:lnSpc>
                <a:spcPct val="200000"/>
              </a:lnSpc>
              <a:spcBef>
                <a:spcPts val="5"/>
              </a:spcBef>
            </a:pPr>
            <a:r>
              <a:rPr sz="2400" dirty="0">
                <a:latin typeface="Times New Roman"/>
                <a:cs typeface="Times New Roman"/>
              </a:rPr>
              <a:t>pressure includes acupuncture, relaxation techniques</a:t>
            </a:r>
            <a:r>
              <a:rPr sz="2400" spc="-240" dirty="0">
                <a:latin typeface="Times New Roman"/>
                <a:cs typeface="Times New Roman"/>
              </a:rPr>
              <a:t> </a:t>
            </a:r>
            <a:r>
              <a:rPr sz="2400" dirty="0">
                <a:latin typeface="Times New Roman"/>
                <a:cs typeface="Times New Roman"/>
              </a:rPr>
              <a:t>and  diversional</a:t>
            </a:r>
            <a:r>
              <a:rPr sz="2400" spc="-45" dirty="0">
                <a:latin typeface="Times New Roman"/>
                <a:cs typeface="Times New Roman"/>
              </a:rPr>
              <a:t> </a:t>
            </a:r>
            <a:r>
              <a:rPr sz="2400" dirty="0">
                <a:latin typeface="Times New Roman"/>
                <a:cs typeface="Times New Roman"/>
              </a:rPr>
              <a:t>therapies.</a:t>
            </a:r>
            <a:endParaRPr sz="2400">
              <a:latin typeface="Times New Roman"/>
              <a:cs typeface="Times New Roman"/>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12417" y="461517"/>
            <a:ext cx="4756150" cy="482600"/>
          </a:xfrm>
          <a:prstGeom prst="rect">
            <a:avLst/>
          </a:prstGeom>
        </p:spPr>
        <p:txBody>
          <a:bodyPr vert="horz" wrap="square" lIns="0" tIns="12700" rIns="0" bIns="0" rtlCol="0">
            <a:spAutoFit/>
          </a:bodyPr>
          <a:lstStyle/>
          <a:p>
            <a:pPr marL="12700">
              <a:lnSpc>
                <a:spcPct val="100000"/>
              </a:lnSpc>
              <a:spcBef>
                <a:spcPts val="100"/>
              </a:spcBef>
            </a:pPr>
            <a:r>
              <a:rPr dirty="0"/>
              <a:t>NURSING</a:t>
            </a:r>
            <a:r>
              <a:rPr spc="-110" dirty="0"/>
              <a:t> </a:t>
            </a:r>
            <a:r>
              <a:rPr dirty="0"/>
              <a:t>MANAGEMENT</a:t>
            </a:r>
          </a:p>
        </p:txBody>
      </p:sp>
      <p:sp>
        <p:nvSpPr>
          <p:cNvPr id="3" name="object 3"/>
          <p:cNvSpPr txBox="1"/>
          <p:nvPr/>
        </p:nvSpPr>
        <p:spPr>
          <a:xfrm>
            <a:off x="535940" y="1176760"/>
            <a:ext cx="7266940" cy="4171315"/>
          </a:xfrm>
          <a:prstGeom prst="rect">
            <a:avLst/>
          </a:prstGeom>
        </p:spPr>
        <p:txBody>
          <a:bodyPr vert="horz" wrap="square" lIns="0" tIns="12065" rIns="0" bIns="0" rtlCol="0">
            <a:spAutoFit/>
          </a:bodyPr>
          <a:lstStyle/>
          <a:p>
            <a:pPr marL="287020" marR="129539" indent="-274320">
              <a:lnSpc>
                <a:spcPct val="150000"/>
              </a:lnSpc>
              <a:spcBef>
                <a:spcPts val="95"/>
              </a:spcBef>
              <a:buClr>
                <a:srgbClr val="FD8537"/>
              </a:buClr>
              <a:buSzPct val="68750"/>
              <a:buFont typeface="Wingdings"/>
              <a:buChar char=""/>
              <a:tabLst>
                <a:tab pos="287020" algn="l"/>
              </a:tabLst>
            </a:pPr>
            <a:r>
              <a:rPr sz="2400" dirty="0">
                <a:latin typeface="Times New Roman"/>
                <a:cs typeface="Times New Roman"/>
              </a:rPr>
              <a:t>Proper history </a:t>
            </a:r>
            <a:r>
              <a:rPr sz="2400" spc="-5" dirty="0">
                <a:latin typeface="Times New Roman"/>
                <a:cs typeface="Times New Roman"/>
              </a:rPr>
              <a:t>collection </a:t>
            </a:r>
            <a:r>
              <a:rPr sz="2400" dirty="0">
                <a:latin typeface="Times New Roman"/>
                <a:cs typeface="Times New Roman"/>
              </a:rPr>
              <a:t>should be done which</a:t>
            </a:r>
            <a:r>
              <a:rPr sz="2400" spc="-120" dirty="0">
                <a:latin typeface="Times New Roman"/>
                <a:cs typeface="Times New Roman"/>
              </a:rPr>
              <a:t> </a:t>
            </a:r>
            <a:r>
              <a:rPr sz="2400" dirty="0">
                <a:latin typeface="Times New Roman"/>
                <a:cs typeface="Times New Roman"/>
              </a:rPr>
              <a:t>includes  </a:t>
            </a:r>
            <a:r>
              <a:rPr sz="2400" spc="-5" dirty="0">
                <a:latin typeface="Times New Roman"/>
                <a:cs typeface="Times New Roman"/>
              </a:rPr>
              <a:t>family </a:t>
            </a:r>
            <a:r>
              <a:rPr sz="2400" dirty="0">
                <a:latin typeface="Times New Roman"/>
                <a:cs typeface="Times New Roman"/>
              </a:rPr>
              <a:t>history</a:t>
            </a:r>
            <a:r>
              <a:rPr sz="2400" spc="-30" dirty="0">
                <a:latin typeface="Times New Roman"/>
                <a:cs typeface="Times New Roman"/>
              </a:rPr>
              <a:t> </a:t>
            </a:r>
            <a:r>
              <a:rPr sz="2400" dirty="0">
                <a:latin typeface="Times New Roman"/>
                <a:cs typeface="Times New Roman"/>
              </a:rPr>
              <a:t>also.</a:t>
            </a:r>
            <a:endParaRPr sz="2400">
              <a:latin typeface="Times New Roman"/>
              <a:cs typeface="Times New Roman"/>
            </a:endParaRPr>
          </a:p>
          <a:p>
            <a:pPr marL="287020" indent="-274320">
              <a:lnSpc>
                <a:spcPct val="100000"/>
              </a:lnSpc>
              <a:spcBef>
                <a:spcPts val="2045"/>
              </a:spcBef>
              <a:buClr>
                <a:srgbClr val="FD8537"/>
              </a:buClr>
              <a:buSzPct val="68750"/>
              <a:buFont typeface="Wingdings"/>
              <a:buChar char=""/>
              <a:tabLst>
                <a:tab pos="287020" algn="l"/>
              </a:tabLst>
            </a:pPr>
            <a:r>
              <a:rPr sz="2400" dirty="0">
                <a:latin typeface="Times New Roman"/>
                <a:cs typeface="Times New Roman"/>
              </a:rPr>
              <a:t>Dietary habits should be</a:t>
            </a:r>
            <a:r>
              <a:rPr sz="2400" spc="-70" dirty="0">
                <a:latin typeface="Times New Roman"/>
                <a:cs typeface="Times New Roman"/>
              </a:rPr>
              <a:t> </a:t>
            </a:r>
            <a:r>
              <a:rPr sz="2400" dirty="0">
                <a:latin typeface="Times New Roman"/>
                <a:cs typeface="Times New Roman"/>
              </a:rPr>
              <a:t>assessed</a:t>
            </a:r>
            <a:endParaRPr sz="2400">
              <a:latin typeface="Times New Roman"/>
              <a:cs typeface="Times New Roman"/>
            </a:endParaRPr>
          </a:p>
          <a:p>
            <a:pPr marL="287020" marR="5080" indent="-274320">
              <a:lnSpc>
                <a:spcPct val="150100"/>
              </a:lnSpc>
              <a:spcBef>
                <a:spcPts val="595"/>
              </a:spcBef>
              <a:buClr>
                <a:srgbClr val="FD8537"/>
              </a:buClr>
              <a:buSzPct val="68750"/>
              <a:buFont typeface="Wingdings"/>
              <a:buChar char=""/>
              <a:tabLst>
                <a:tab pos="287020" algn="l"/>
              </a:tabLst>
            </a:pPr>
            <a:r>
              <a:rPr sz="2400" dirty="0">
                <a:latin typeface="Times New Roman"/>
                <a:cs typeface="Times New Roman"/>
              </a:rPr>
              <a:t>Identify the </a:t>
            </a:r>
            <a:r>
              <a:rPr sz="2400" spc="-5" dirty="0">
                <a:latin typeface="Times New Roman"/>
                <a:cs typeface="Times New Roman"/>
              </a:rPr>
              <a:t>medical </a:t>
            </a:r>
            <a:r>
              <a:rPr sz="2400" dirty="0">
                <a:latin typeface="Times New Roman"/>
                <a:cs typeface="Times New Roman"/>
              </a:rPr>
              <a:t>history such </a:t>
            </a:r>
            <a:r>
              <a:rPr sz="2400" spc="-5" dirty="0">
                <a:latin typeface="Times New Roman"/>
                <a:cs typeface="Times New Roman"/>
              </a:rPr>
              <a:t>as </a:t>
            </a:r>
            <a:r>
              <a:rPr sz="2400" dirty="0">
                <a:latin typeface="Times New Roman"/>
                <a:cs typeface="Times New Roman"/>
              </a:rPr>
              <a:t>diabetes, </a:t>
            </a:r>
            <a:r>
              <a:rPr sz="2400" spc="-5" dirty="0">
                <a:latin typeface="Times New Roman"/>
                <a:cs typeface="Times New Roman"/>
              </a:rPr>
              <a:t>CAD,</a:t>
            </a:r>
            <a:r>
              <a:rPr sz="2400" spc="-130" dirty="0">
                <a:latin typeface="Times New Roman"/>
                <a:cs typeface="Times New Roman"/>
              </a:rPr>
              <a:t> </a:t>
            </a:r>
            <a:r>
              <a:rPr sz="2400" dirty="0">
                <a:latin typeface="Times New Roman"/>
                <a:cs typeface="Times New Roman"/>
              </a:rPr>
              <a:t>renal  disease</a:t>
            </a:r>
            <a:r>
              <a:rPr sz="2400" spc="-25" dirty="0">
                <a:latin typeface="Times New Roman"/>
                <a:cs typeface="Times New Roman"/>
              </a:rPr>
              <a:t> </a:t>
            </a:r>
            <a:r>
              <a:rPr sz="2400" dirty="0">
                <a:latin typeface="Times New Roman"/>
                <a:cs typeface="Times New Roman"/>
              </a:rPr>
              <a:t>etc…</a:t>
            </a:r>
            <a:endParaRPr sz="2400">
              <a:latin typeface="Times New Roman"/>
              <a:cs typeface="Times New Roman"/>
            </a:endParaRPr>
          </a:p>
          <a:p>
            <a:pPr marL="287020" indent="-274320">
              <a:lnSpc>
                <a:spcPct val="100000"/>
              </a:lnSpc>
              <a:spcBef>
                <a:spcPts val="2039"/>
              </a:spcBef>
              <a:buClr>
                <a:srgbClr val="FD8537"/>
              </a:buClr>
              <a:buSzPct val="68750"/>
              <a:buFont typeface="Wingdings"/>
              <a:buChar char=""/>
              <a:tabLst>
                <a:tab pos="287020" algn="l"/>
              </a:tabLst>
            </a:pPr>
            <a:r>
              <a:rPr sz="2400" dirty="0">
                <a:latin typeface="Times New Roman"/>
                <a:cs typeface="Times New Roman"/>
              </a:rPr>
              <a:t>Instruct the patient to avoid </a:t>
            </a:r>
            <a:r>
              <a:rPr sz="2400" spc="-5" dirty="0">
                <a:latin typeface="Times New Roman"/>
                <a:cs typeface="Times New Roman"/>
              </a:rPr>
              <a:t>smoking </a:t>
            </a:r>
            <a:r>
              <a:rPr sz="2400" dirty="0">
                <a:latin typeface="Times New Roman"/>
                <a:cs typeface="Times New Roman"/>
              </a:rPr>
              <a:t>and</a:t>
            </a:r>
            <a:r>
              <a:rPr sz="2400" spc="-100" dirty="0">
                <a:latin typeface="Times New Roman"/>
                <a:cs typeface="Times New Roman"/>
              </a:rPr>
              <a:t> </a:t>
            </a:r>
            <a:r>
              <a:rPr sz="2400" dirty="0">
                <a:latin typeface="Times New Roman"/>
                <a:cs typeface="Times New Roman"/>
              </a:rPr>
              <a:t>alcoholism</a:t>
            </a:r>
            <a:endParaRPr sz="2400">
              <a:latin typeface="Times New Roman"/>
              <a:cs typeface="Times New Roman"/>
            </a:endParaRPr>
          </a:p>
          <a:p>
            <a:pPr marL="287020" indent="-274320">
              <a:lnSpc>
                <a:spcPct val="100000"/>
              </a:lnSpc>
              <a:spcBef>
                <a:spcPts val="2039"/>
              </a:spcBef>
              <a:buClr>
                <a:srgbClr val="FD8537"/>
              </a:buClr>
              <a:buSzPct val="68750"/>
              <a:buFont typeface="Wingdings"/>
              <a:buChar char=""/>
              <a:tabLst>
                <a:tab pos="287020" algn="l"/>
              </a:tabLst>
            </a:pPr>
            <a:r>
              <a:rPr sz="2400" dirty="0">
                <a:latin typeface="Times New Roman"/>
                <a:cs typeface="Times New Roman"/>
              </a:rPr>
              <a:t>Auscultate heart rate and palpate peripheral</a:t>
            </a:r>
            <a:r>
              <a:rPr sz="2400" spc="-180" dirty="0">
                <a:latin typeface="Times New Roman"/>
                <a:cs typeface="Times New Roman"/>
              </a:rPr>
              <a:t> </a:t>
            </a:r>
            <a:r>
              <a:rPr sz="2400" dirty="0">
                <a:latin typeface="Times New Roman"/>
                <a:cs typeface="Times New Roman"/>
              </a:rPr>
              <a:t>pulses.</a:t>
            </a:r>
            <a:endParaRPr sz="2400">
              <a:latin typeface="Times New Roman"/>
              <a:cs typeface="Times New Roman"/>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556465"/>
            <a:ext cx="7099934" cy="3547745"/>
          </a:xfrm>
          <a:prstGeom prst="rect">
            <a:avLst/>
          </a:prstGeom>
        </p:spPr>
        <p:txBody>
          <a:bodyPr vert="horz" wrap="square" lIns="0" tIns="196215" rIns="0" bIns="0" rtlCol="0">
            <a:spAutoFit/>
          </a:bodyPr>
          <a:lstStyle/>
          <a:p>
            <a:pPr marL="287020" indent="-274320">
              <a:lnSpc>
                <a:spcPct val="100000"/>
              </a:lnSpc>
              <a:spcBef>
                <a:spcPts val="1545"/>
              </a:spcBef>
              <a:buClr>
                <a:srgbClr val="FD8537"/>
              </a:buClr>
              <a:buSzPct val="68750"/>
              <a:buFont typeface="Wingdings"/>
              <a:buChar char=""/>
              <a:tabLst>
                <a:tab pos="287020" algn="l"/>
              </a:tabLst>
            </a:pPr>
            <a:r>
              <a:rPr sz="2400" dirty="0">
                <a:latin typeface="Times New Roman"/>
                <a:cs typeface="Times New Roman"/>
              </a:rPr>
              <a:t>Identify the use of </a:t>
            </a:r>
            <a:r>
              <a:rPr sz="2400" spc="-5" dirty="0">
                <a:latin typeface="Times New Roman"/>
                <a:cs typeface="Times New Roman"/>
              </a:rPr>
              <a:t>medications </a:t>
            </a:r>
            <a:r>
              <a:rPr sz="2400" dirty="0">
                <a:latin typeface="Times New Roman"/>
                <a:cs typeface="Times New Roman"/>
              </a:rPr>
              <a:t>such as</a:t>
            </a:r>
            <a:r>
              <a:rPr sz="2400" spc="-110" dirty="0">
                <a:latin typeface="Times New Roman"/>
                <a:cs typeface="Times New Roman"/>
              </a:rPr>
              <a:t> </a:t>
            </a:r>
            <a:r>
              <a:rPr sz="2400" dirty="0">
                <a:latin typeface="Times New Roman"/>
                <a:cs typeface="Times New Roman"/>
              </a:rPr>
              <a:t>contraceptives,</a:t>
            </a:r>
            <a:endParaRPr sz="2400">
              <a:latin typeface="Times New Roman"/>
              <a:cs typeface="Times New Roman"/>
            </a:endParaRPr>
          </a:p>
          <a:p>
            <a:pPr marL="286385">
              <a:lnSpc>
                <a:spcPct val="100000"/>
              </a:lnSpc>
              <a:spcBef>
                <a:spcPts val="1445"/>
              </a:spcBef>
            </a:pPr>
            <a:r>
              <a:rPr sz="2400" dirty="0">
                <a:latin typeface="Times New Roman"/>
                <a:cs typeface="Times New Roman"/>
              </a:rPr>
              <a:t>steroids, </a:t>
            </a:r>
            <a:r>
              <a:rPr sz="2400" spc="-5" dirty="0">
                <a:latin typeface="Times New Roman"/>
                <a:cs typeface="Times New Roman"/>
              </a:rPr>
              <a:t>NSAID</a:t>
            </a:r>
            <a:r>
              <a:rPr sz="2400" spc="-15" dirty="0">
                <a:latin typeface="Times New Roman"/>
                <a:cs typeface="Times New Roman"/>
              </a:rPr>
              <a:t> </a:t>
            </a:r>
            <a:r>
              <a:rPr sz="2400" dirty="0">
                <a:latin typeface="Times New Roman"/>
                <a:cs typeface="Times New Roman"/>
              </a:rPr>
              <a:t>etc…</a:t>
            </a:r>
            <a:endParaRPr sz="2400">
              <a:latin typeface="Times New Roman"/>
              <a:cs typeface="Times New Roman"/>
            </a:endParaRPr>
          </a:p>
          <a:p>
            <a:pPr marL="287020" indent="-274320">
              <a:lnSpc>
                <a:spcPct val="100000"/>
              </a:lnSpc>
              <a:spcBef>
                <a:spcPts val="2040"/>
              </a:spcBef>
              <a:buClr>
                <a:srgbClr val="FD8537"/>
              </a:buClr>
              <a:buSzPct val="68750"/>
              <a:buFont typeface="Wingdings"/>
              <a:buChar char=""/>
              <a:tabLst>
                <a:tab pos="287020" algn="l"/>
              </a:tabLst>
            </a:pPr>
            <a:r>
              <a:rPr sz="2400" dirty="0">
                <a:latin typeface="Times New Roman"/>
                <a:cs typeface="Times New Roman"/>
              </a:rPr>
              <a:t>Monitor vital </a:t>
            </a:r>
            <a:r>
              <a:rPr sz="2400" spc="-5" dirty="0">
                <a:latin typeface="Times New Roman"/>
                <a:cs typeface="Times New Roman"/>
              </a:rPr>
              <a:t>signs</a:t>
            </a:r>
            <a:r>
              <a:rPr sz="2400" spc="-50" dirty="0">
                <a:latin typeface="Times New Roman"/>
                <a:cs typeface="Times New Roman"/>
              </a:rPr>
              <a:t> </a:t>
            </a:r>
            <a:r>
              <a:rPr sz="2400" dirty="0">
                <a:latin typeface="Times New Roman"/>
                <a:cs typeface="Times New Roman"/>
              </a:rPr>
              <a:t>frequently</a:t>
            </a:r>
            <a:endParaRPr sz="2400">
              <a:latin typeface="Times New Roman"/>
              <a:cs typeface="Times New Roman"/>
            </a:endParaRPr>
          </a:p>
          <a:p>
            <a:pPr marL="287020" marR="5080" indent="-274320">
              <a:lnSpc>
                <a:spcPct val="150000"/>
              </a:lnSpc>
              <a:spcBef>
                <a:spcPts val="600"/>
              </a:spcBef>
              <a:buClr>
                <a:srgbClr val="FD8537"/>
              </a:buClr>
              <a:buSzPct val="68750"/>
              <a:buFont typeface="Wingdings"/>
              <a:buChar char=""/>
              <a:tabLst>
                <a:tab pos="287020" algn="l"/>
              </a:tabLst>
            </a:pPr>
            <a:r>
              <a:rPr sz="2400" dirty="0">
                <a:latin typeface="Times New Roman"/>
                <a:cs typeface="Times New Roman"/>
              </a:rPr>
              <a:t>Provide diet which </a:t>
            </a:r>
            <a:r>
              <a:rPr sz="2400" spc="-5" dirty="0">
                <a:latin typeface="Times New Roman"/>
                <a:cs typeface="Times New Roman"/>
              </a:rPr>
              <a:t>is </a:t>
            </a:r>
            <a:r>
              <a:rPr sz="2400" dirty="0">
                <a:latin typeface="Times New Roman"/>
                <a:cs typeface="Times New Roman"/>
              </a:rPr>
              <a:t>low in sodium and rich with</a:t>
            </a:r>
            <a:r>
              <a:rPr sz="2400" spc="-145" dirty="0">
                <a:latin typeface="Times New Roman"/>
                <a:cs typeface="Times New Roman"/>
              </a:rPr>
              <a:t> </a:t>
            </a:r>
            <a:r>
              <a:rPr sz="2400" spc="-5" dirty="0">
                <a:latin typeface="Times New Roman"/>
                <a:cs typeface="Times New Roman"/>
              </a:rPr>
              <a:t>fruits  </a:t>
            </a:r>
            <a:r>
              <a:rPr sz="2400" dirty="0">
                <a:latin typeface="Times New Roman"/>
                <a:cs typeface="Times New Roman"/>
              </a:rPr>
              <a:t>and</a:t>
            </a:r>
            <a:r>
              <a:rPr sz="2400" spc="-5" dirty="0">
                <a:latin typeface="Times New Roman"/>
                <a:cs typeface="Times New Roman"/>
              </a:rPr>
              <a:t> </a:t>
            </a:r>
            <a:r>
              <a:rPr sz="2400" dirty="0">
                <a:latin typeface="Times New Roman"/>
                <a:cs typeface="Times New Roman"/>
              </a:rPr>
              <a:t>vegetables.</a:t>
            </a:r>
            <a:endParaRPr sz="2400">
              <a:latin typeface="Times New Roman"/>
              <a:cs typeface="Times New Roman"/>
            </a:endParaRPr>
          </a:p>
          <a:p>
            <a:pPr marL="287020" indent="-274320">
              <a:lnSpc>
                <a:spcPct val="100000"/>
              </a:lnSpc>
              <a:spcBef>
                <a:spcPts val="2039"/>
              </a:spcBef>
              <a:buClr>
                <a:srgbClr val="FD8537"/>
              </a:buClr>
              <a:buSzPct val="68750"/>
              <a:buFont typeface="Wingdings"/>
              <a:buChar char=""/>
              <a:tabLst>
                <a:tab pos="287020" algn="l"/>
              </a:tabLst>
            </a:pPr>
            <a:r>
              <a:rPr sz="2400" dirty="0">
                <a:latin typeface="Times New Roman"/>
                <a:cs typeface="Times New Roman"/>
              </a:rPr>
              <a:t>Monitor the blood cholesterol level</a:t>
            </a:r>
            <a:r>
              <a:rPr sz="2400" spc="-114" dirty="0">
                <a:latin typeface="Times New Roman"/>
                <a:cs typeface="Times New Roman"/>
              </a:rPr>
              <a:t> </a:t>
            </a:r>
            <a:r>
              <a:rPr sz="2400" dirty="0">
                <a:latin typeface="Times New Roman"/>
                <a:cs typeface="Times New Roman"/>
              </a:rPr>
              <a:t>frequently</a:t>
            </a:r>
            <a:endParaRPr sz="2400">
              <a:latin typeface="Times New Roman"/>
              <a:cs typeface="Times New Roman"/>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IN" dirty="0" smtClean="0"/>
              <a:t> </a:t>
            </a:r>
            <a:r>
              <a:rPr lang="en-IN" sz="3500" dirty="0" smtClean="0">
                <a:latin typeface="Times New Roman" pitchFamily="18" charset="0"/>
                <a:cs typeface="Times New Roman" pitchFamily="18" charset="0"/>
              </a:rPr>
              <a:t>Attempting to achieve lower levels have not been shown to improve outcomes.</a:t>
            </a:r>
          </a:p>
          <a:p>
            <a:pPr>
              <a:buFont typeface="Wingdings" pitchFamily="2" charset="2"/>
              <a:buChar char="Ø"/>
            </a:pPr>
            <a:r>
              <a:rPr lang="en-IN" sz="3500" dirty="0" smtClean="0">
                <a:latin typeface="Times New Roman" pitchFamily="18" charset="0"/>
                <a:cs typeface="Times New Roman" pitchFamily="18" charset="0"/>
              </a:rPr>
              <a:t> In those with diabetes or kidney disease some recommend levels below120/80 mmHg; however, these are not proven.</a:t>
            </a:r>
          </a:p>
          <a:p>
            <a:pPr>
              <a:buFont typeface="Wingdings" pitchFamily="2" charset="2"/>
              <a:buChar char="Ø"/>
            </a:pPr>
            <a:r>
              <a:rPr lang="en-IN" sz="3500" dirty="0" smtClean="0">
                <a:latin typeface="Times New Roman" pitchFamily="18" charset="0"/>
                <a:cs typeface="Times New Roman" pitchFamily="18" charset="0"/>
              </a:rPr>
              <a:t> If the blood pressure goal is not met, a change in treatment should be made as </a:t>
            </a:r>
            <a:r>
              <a:rPr lang="en-IN" sz="3500" dirty="0" smtClean="0">
                <a:latin typeface="Times New Roman" pitchFamily="18" charset="0"/>
                <a:cs typeface="Times New Roman" pitchFamily="18" charset="0"/>
                <a:hlinkClick r:id="rId2" tooltip="Therapeutic inertia"/>
              </a:rPr>
              <a:t>therapeutic inertia</a:t>
            </a:r>
            <a:r>
              <a:rPr lang="en-IN" sz="3500" dirty="0" smtClean="0">
                <a:latin typeface="Times New Roman" pitchFamily="18" charset="0"/>
                <a:cs typeface="Times New Roman" pitchFamily="18" charset="0"/>
              </a:rPr>
              <a:t> is a clear impediment to blood pressure control</a:t>
            </a:r>
          </a:p>
          <a:p>
            <a:endParaRPr lang="en-IN" sz="3500" dirty="0">
              <a:latin typeface="Times New Roman" pitchFamily="18" charset="0"/>
              <a:cs typeface="Times New Roman" pitchFamily="18"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14290"/>
            <a:ext cx="8858280" cy="6643710"/>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Guidelines on the choice of agents and how best to step up treatment for various subgroups have changed over time and differ between countries.</a:t>
            </a:r>
          </a:p>
          <a:p>
            <a:pPr>
              <a:buFont typeface="Wingdings" pitchFamily="2" charset="2"/>
              <a:buChar char="Ø"/>
            </a:pPr>
            <a:r>
              <a:rPr lang="en-IN" dirty="0" smtClean="0">
                <a:latin typeface="Times New Roman" pitchFamily="18" charset="0"/>
                <a:cs typeface="Times New Roman" pitchFamily="18" charset="0"/>
              </a:rPr>
              <a:t> The best first line agent is disputed.</a:t>
            </a:r>
          </a:p>
          <a:p>
            <a:pPr>
              <a:buFont typeface="Wingdings" pitchFamily="2" charset="2"/>
              <a:buChar char="Ø"/>
            </a:pPr>
            <a:r>
              <a:rPr lang="en-IN" dirty="0" smtClean="0">
                <a:latin typeface="Times New Roman" pitchFamily="18" charset="0"/>
                <a:cs typeface="Times New Roman" pitchFamily="18" charset="0"/>
              </a:rPr>
              <a:t>The </a:t>
            </a:r>
            <a:r>
              <a:rPr lang="en-IN" dirty="0" smtClean="0">
                <a:latin typeface="Times New Roman" pitchFamily="18" charset="0"/>
                <a:cs typeface="Times New Roman" pitchFamily="18" charset="0"/>
                <a:hlinkClick r:id="rId2" tooltip="Cochrane collaboration"/>
              </a:rPr>
              <a:t>Cochrane collaboration</a:t>
            </a:r>
            <a:r>
              <a:rPr lang="en-IN" dirty="0" smtClean="0">
                <a:latin typeface="Times New Roman" pitchFamily="18" charset="0"/>
                <a:cs typeface="Times New Roman" pitchFamily="18" charset="0"/>
              </a:rPr>
              <a:t>, </a:t>
            </a:r>
            <a:r>
              <a:rPr lang="en-IN" dirty="0" smtClean="0">
                <a:latin typeface="Times New Roman" pitchFamily="18" charset="0"/>
                <a:cs typeface="Times New Roman" pitchFamily="18" charset="0"/>
                <a:hlinkClick r:id="rId3" tooltip="World Health Organization"/>
              </a:rPr>
              <a:t>World Health Organization</a:t>
            </a:r>
            <a:r>
              <a:rPr lang="en-IN" dirty="0" smtClean="0">
                <a:latin typeface="Times New Roman" pitchFamily="18" charset="0"/>
                <a:cs typeface="Times New Roman" pitchFamily="18" charset="0"/>
              </a:rPr>
              <a:t> and the United States guidelines supports low dose </a:t>
            </a:r>
            <a:r>
              <a:rPr lang="en-IN" dirty="0" err="1" smtClean="0">
                <a:latin typeface="Times New Roman" pitchFamily="18" charset="0"/>
                <a:cs typeface="Times New Roman" pitchFamily="18" charset="0"/>
                <a:hlinkClick r:id="rId4" tooltip="Thiazide"/>
              </a:rPr>
              <a:t>thiazide</a:t>
            </a:r>
            <a:r>
              <a:rPr lang="en-IN" dirty="0" smtClean="0">
                <a:latin typeface="Times New Roman" pitchFamily="18" charset="0"/>
                <a:cs typeface="Times New Roman" pitchFamily="18" charset="0"/>
                <a:hlinkClick r:id="rId4" tooltip="Thiazide"/>
              </a:rPr>
              <a:t>-based diuretic</a:t>
            </a:r>
            <a:r>
              <a:rPr lang="en-IN" dirty="0" smtClean="0">
                <a:latin typeface="Times New Roman" pitchFamily="18" charset="0"/>
                <a:cs typeface="Times New Roman" pitchFamily="18" charset="0"/>
              </a:rPr>
              <a:t> as first line treatment.</a:t>
            </a:r>
          </a:p>
          <a:p>
            <a:pPr>
              <a:buFont typeface="Wingdings" pitchFamily="2" charset="2"/>
              <a:buChar char="Ø"/>
            </a:pPr>
            <a:r>
              <a:rPr lang="en-IN" dirty="0" smtClean="0">
                <a:latin typeface="Times New Roman" pitchFamily="18" charset="0"/>
                <a:cs typeface="Times New Roman" pitchFamily="18" charset="0"/>
              </a:rPr>
              <a:t> The UK guidelines emphasise </a:t>
            </a:r>
            <a:r>
              <a:rPr lang="en-IN" dirty="0" smtClean="0">
                <a:latin typeface="Times New Roman" pitchFamily="18" charset="0"/>
                <a:cs typeface="Times New Roman" pitchFamily="18" charset="0"/>
                <a:hlinkClick r:id="rId5" tooltip="Calcium channel blocker"/>
              </a:rPr>
              <a:t>calcium channel blockers</a:t>
            </a:r>
            <a:r>
              <a:rPr lang="en-IN" dirty="0" smtClean="0">
                <a:latin typeface="Times New Roman" pitchFamily="18" charset="0"/>
                <a:cs typeface="Times New Roman" pitchFamily="18" charset="0"/>
              </a:rPr>
              <a:t> (CCB) in preference for people over the age of 55 years or if of African or Caribbean family origin, with </a:t>
            </a:r>
            <a:r>
              <a:rPr lang="en-IN" dirty="0" smtClean="0">
                <a:latin typeface="Times New Roman" pitchFamily="18" charset="0"/>
                <a:cs typeface="Times New Roman" pitchFamily="18" charset="0"/>
                <a:hlinkClick r:id="rId6" tooltip="Angiotensin converting enzyme inhibitor"/>
              </a:rPr>
              <a:t>angiotensin converting enzyme inhibitors</a:t>
            </a:r>
            <a:r>
              <a:rPr lang="en-IN" dirty="0" smtClean="0">
                <a:latin typeface="Times New Roman" pitchFamily="18" charset="0"/>
                <a:cs typeface="Times New Roman" pitchFamily="18" charset="0"/>
              </a:rPr>
              <a:t> (ACE-I) used first line for younger people.</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71438"/>
            <a:ext cx="9144000" cy="6715148"/>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 In Japan starting with any one of six classes of medications including: CCB, ACEI/ARB, thiazide diuretics, </a:t>
            </a:r>
            <a:r>
              <a:rPr lang="en-IN" dirty="0" smtClean="0">
                <a:latin typeface="Times New Roman" pitchFamily="18" charset="0"/>
                <a:cs typeface="Times New Roman" pitchFamily="18" charset="0"/>
                <a:hlinkClick r:id="rId2" tooltip="Beta-blockers"/>
              </a:rPr>
              <a:t>beta-blockers</a:t>
            </a:r>
            <a:r>
              <a:rPr lang="en-IN" dirty="0" smtClean="0">
                <a:latin typeface="Times New Roman" pitchFamily="18" charset="0"/>
                <a:cs typeface="Times New Roman" pitchFamily="18" charset="0"/>
              </a:rPr>
              <a:t>, and </a:t>
            </a:r>
            <a:r>
              <a:rPr lang="en-IN" dirty="0" smtClean="0">
                <a:latin typeface="Times New Roman" pitchFamily="18" charset="0"/>
                <a:cs typeface="Times New Roman" pitchFamily="18" charset="0"/>
                <a:hlinkClick r:id="rId3" tooltip="Alpha-blockers"/>
              </a:rPr>
              <a:t>alpha-blockers</a:t>
            </a:r>
            <a:r>
              <a:rPr lang="en-IN" dirty="0" smtClean="0">
                <a:latin typeface="Times New Roman" pitchFamily="18" charset="0"/>
                <a:cs typeface="Times New Roman" pitchFamily="18" charset="0"/>
              </a:rPr>
              <a:t> is deemed reasonable while in Canada and Europe all of these but alpha-blockers are recommended as options.</a:t>
            </a:r>
          </a:p>
          <a:p>
            <a:pPr>
              <a:buFont typeface="Wingdings" pitchFamily="2" charset="2"/>
              <a:buChar char="Ø"/>
            </a:pPr>
            <a:r>
              <a:rPr lang="en-IN" dirty="0" smtClean="0">
                <a:latin typeface="Times New Roman" pitchFamily="18" charset="0"/>
                <a:cs typeface="Times New Roman" pitchFamily="18" charset="0"/>
              </a:rPr>
              <a:t>The majority of people require more than one drug to control their hypertension. In those with a systolic blood pressure greater than 160 mmHg or a diastolic blood pressure greater than 100 mmHg the American Heart Association recommends starting both a thiazide and an ACEI, ARB or CCB. An ACEI and CCB combination can be used as well.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Autofit/>
          </a:bodyPr>
          <a:lstStyle/>
          <a:p>
            <a:pPr>
              <a:buFont typeface="Wingdings" pitchFamily="2" charset="2"/>
              <a:buChar char="Ø"/>
            </a:pPr>
            <a:r>
              <a:rPr lang="en-IN" dirty="0" smtClean="0">
                <a:latin typeface="Times New Roman" pitchFamily="18" charset="0"/>
                <a:cs typeface="Times New Roman" pitchFamily="18" charset="0"/>
              </a:rPr>
              <a:t>Unacceptable combinations are non-</a:t>
            </a:r>
            <a:r>
              <a:rPr lang="en-IN" dirty="0" err="1" smtClean="0">
                <a:latin typeface="Times New Roman" pitchFamily="18" charset="0"/>
                <a:cs typeface="Times New Roman" pitchFamily="18" charset="0"/>
              </a:rPr>
              <a:t>dihydropyridine</a:t>
            </a:r>
            <a:r>
              <a:rPr lang="en-IN" dirty="0" smtClean="0">
                <a:latin typeface="Times New Roman" pitchFamily="18" charset="0"/>
                <a:cs typeface="Times New Roman" pitchFamily="18" charset="0"/>
              </a:rPr>
              <a:t> calcium blockers (such as </a:t>
            </a:r>
            <a:r>
              <a:rPr lang="en-IN" dirty="0" err="1" smtClean="0">
                <a:latin typeface="Times New Roman" pitchFamily="18" charset="0"/>
                <a:cs typeface="Times New Roman" pitchFamily="18" charset="0"/>
              </a:rPr>
              <a:t>verapamil</a:t>
            </a:r>
            <a:r>
              <a:rPr lang="en-IN" dirty="0" smtClean="0">
                <a:latin typeface="Times New Roman" pitchFamily="18" charset="0"/>
                <a:cs typeface="Times New Roman" pitchFamily="18" charset="0"/>
              </a:rPr>
              <a:t> or </a:t>
            </a:r>
            <a:r>
              <a:rPr lang="en-IN" dirty="0" err="1" smtClean="0">
                <a:latin typeface="Times New Roman" pitchFamily="18" charset="0"/>
                <a:cs typeface="Times New Roman" pitchFamily="18" charset="0"/>
              </a:rPr>
              <a:t>diltiazem</a:t>
            </a:r>
            <a:r>
              <a:rPr lang="en-IN" dirty="0" smtClean="0">
                <a:latin typeface="Times New Roman" pitchFamily="18" charset="0"/>
                <a:cs typeface="Times New Roman" pitchFamily="18" charset="0"/>
              </a:rPr>
              <a:t>) and beta-blockers, dual </a:t>
            </a:r>
            <a:r>
              <a:rPr lang="en-IN" dirty="0" err="1" smtClean="0">
                <a:latin typeface="Times New Roman" pitchFamily="18" charset="0"/>
                <a:cs typeface="Times New Roman" pitchFamily="18" charset="0"/>
              </a:rPr>
              <a:t>renin–angiotensin</a:t>
            </a:r>
            <a:r>
              <a:rPr lang="en-IN" dirty="0" smtClean="0">
                <a:latin typeface="Times New Roman" pitchFamily="18" charset="0"/>
                <a:cs typeface="Times New Roman" pitchFamily="18" charset="0"/>
              </a:rPr>
              <a:t> system blockade (e.g. angiotensin converting enzyme inhibitor + angiotensin receptor blocker), </a:t>
            </a:r>
            <a:r>
              <a:rPr lang="en-IN" dirty="0" err="1" smtClean="0">
                <a:latin typeface="Times New Roman" pitchFamily="18" charset="0"/>
                <a:cs typeface="Times New Roman" pitchFamily="18" charset="0"/>
              </a:rPr>
              <a:t>renin</a:t>
            </a:r>
            <a:r>
              <a:rPr lang="en-IN" dirty="0" smtClean="0">
                <a:latin typeface="Times New Roman" pitchFamily="18" charset="0"/>
                <a:cs typeface="Times New Roman" pitchFamily="18" charset="0"/>
              </a:rPr>
              <a:t>–angiotensin system blockers and beta-blockers, beta-blockers and centrally acting agents.</a:t>
            </a:r>
          </a:p>
          <a:p>
            <a:pPr>
              <a:buFont typeface="Wingdings" pitchFamily="2" charset="2"/>
              <a:buChar char="Ø"/>
            </a:pPr>
            <a:r>
              <a:rPr lang="en-IN" dirty="0" smtClean="0">
                <a:latin typeface="Times New Roman" pitchFamily="18" charset="0"/>
                <a:cs typeface="Times New Roman" pitchFamily="18" charset="0"/>
              </a:rPr>
              <a:t> Combinations of an </a:t>
            </a:r>
            <a:r>
              <a:rPr lang="en-IN" i="1" dirty="0" smtClean="0">
                <a:latin typeface="Times New Roman" pitchFamily="18" charset="0"/>
                <a:cs typeface="Times New Roman" pitchFamily="18" charset="0"/>
              </a:rPr>
              <a:t>ACE-inhibitor</a:t>
            </a:r>
            <a:r>
              <a:rPr lang="en-IN" dirty="0" smtClean="0">
                <a:latin typeface="Times New Roman" pitchFamily="18" charset="0"/>
                <a:cs typeface="Times New Roman" pitchFamily="18" charset="0"/>
              </a:rPr>
              <a:t> or a</a:t>
            </a:r>
            <a:r>
              <a:rPr lang="en-IN" i="1" dirty="0" smtClean="0">
                <a:latin typeface="Times New Roman" pitchFamily="18" charset="0"/>
                <a:cs typeface="Times New Roman" pitchFamily="18" charset="0"/>
              </a:rPr>
              <a:t>ngiotensin II–receptor antagonist</a:t>
            </a:r>
            <a:r>
              <a:rPr lang="en-IN" dirty="0" smtClean="0">
                <a:latin typeface="Times New Roman" pitchFamily="18" charset="0"/>
                <a:cs typeface="Times New Roman" pitchFamily="18" charset="0"/>
              </a:rPr>
              <a:t>, a </a:t>
            </a:r>
            <a:r>
              <a:rPr lang="en-IN" i="1" dirty="0" smtClean="0">
                <a:latin typeface="Times New Roman" pitchFamily="18" charset="0"/>
                <a:cs typeface="Times New Roman" pitchFamily="18" charset="0"/>
              </a:rPr>
              <a:t>diuretic</a:t>
            </a:r>
            <a:r>
              <a:rPr lang="en-IN" dirty="0" smtClean="0">
                <a:latin typeface="Times New Roman" pitchFamily="18" charset="0"/>
                <a:cs typeface="Times New Roman" pitchFamily="18" charset="0"/>
              </a:rPr>
              <a:t> and an </a:t>
            </a:r>
            <a:r>
              <a:rPr lang="en-IN" i="1" dirty="0" smtClean="0">
                <a:latin typeface="Times New Roman" pitchFamily="18" charset="0"/>
                <a:cs typeface="Times New Roman" pitchFamily="18" charset="0"/>
                <a:hlinkClick r:id="rId2" tooltip="NSAID"/>
              </a:rPr>
              <a:t>NSAID</a:t>
            </a:r>
            <a:r>
              <a:rPr lang="en-IN" dirty="0" smtClean="0">
                <a:latin typeface="Times New Roman" pitchFamily="18" charset="0"/>
                <a:cs typeface="Times New Roman" pitchFamily="18" charset="0"/>
              </a:rPr>
              <a:t> (including selective COX-2 inhibitors and non-prescribed drugs such as ibuprofen) should be avoided whenever possible due to a high documented risk of acute renal failure. </a:t>
            </a:r>
            <a:endParaRPr lang="en-IN" dirty="0">
              <a:latin typeface="Times New Roman" pitchFamily="18" charset="0"/>
              <a:cs typeface="Times New Roman" pitchFamily="18"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3108" y="500042"/>
            <a:ext cx="4714908"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latin typeface="Times New Roman" pitchFamily="18" charset="0"/>
                <a:cs typeface="Times New Roman" pitchFamily="18" charset="0"/>
              </a:rPr>
              <a:t>Assess elevated BP</a:t>
            </a:r>
          </a:p>
          <a:p>
            <a:pPr algn="ctr"/>
            <a:r>
              <a:rPr lang="en-US" sz="2000" dirty="0" smtClean="0">
                <a:latin typeface="Times New Roman" pitchFamily="18" charset="0"/>
                <a:cs typeface="Times New Roman" pitchFamily="18" charset="0"/>
              </a:rPr>
              <a:t>Assess other risk factor and TOD </a:t>
            </a:r>
            <a:endParaRPr lang="en-IN" sz="2000" dirty="0">
              <a:latin typeface="Times New Roman" pitchFamily="18" charset="0"/>
              <a:cs typeface="Times New Roman" pitchFamily="18" charset="0"/>
            </a:endParaRPr>
          </a:p>
        </p:txBody>
      </p:sp>
      <p:sp>
        <p:nvSpPr>
          <p:cNvPr id="3" name="Rectangle 2"/>
          <p:cNvSpPr/>
          <p:nvPr/>
        </p:nvSpPr>
        <p:spPr>
          <a:xfrm>
            <a:off x="357158" y="1357298"/>
            <a:ext cx="3500462"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SBP&lt;180 or DBP &lt;110 mm Hg</a:t>
            </a:r>
            <a:endParaRPr lang="en-IN" dirty="0">
              <a:latin typeface="Times New Roman" pitchFamily="18" charset="0"/>
              <a:cs typeface="Times New Roman" pitchFamily="18" charset="0"/>
            </a:endParaRPr>
          </a:p>
        </p:txBody>
      </p:sp>
      <p:sp>
        <p:nvSpPr>
          <p:cNvPr id="4" name="Rectangle 3"/>
          <p:cNvSpPr/>
          <p:nvPr/>
        </p:nvSpPr>
        <p:spPr>
          <a:xfrm>
            <a:off x="5072066" y="1285860"/>
            <a:ext cx="3786214"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SBP&gt;180 or DBP &gt;110 mm Hg</a:t>
            </a:r>
            <a:endParaRPr lang="en-IN" dirty="0">
              <a:latin typeface="Times New Roman" pitchFamily="18" charset="0"/>
              <a:cs typeface="Times New Roman" pitchFamily="18" charset="0"/>
            </a:endParaRPr>
          </a:p>
        </p:txBody>
      </p:sp>
      <p:sp>
        <p:nvSpPr>
          <p:cNvPr id="5" name="Rectangle 4"/>
          <p:cNvSpPr/>
          <p:nvPr/>
        </p:nvSpPr>
        <p:spPr>
          <a:xfrm>
            <a:off x="5286380" y="2000240"/>
            <a:ext cx="278608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Begin drug treatment;</a:t>
            </a:r>
          </a:p>
          <a:p>
            <a:pPr algn="ctr"/>
            <a:r>
              <a:rPr lang="en-US" dirty="0" smtClean="0">
                <a:latin typeface="Times New Roman" pitchFamily="18" charset="0"/>
                <a:cs typeface="Times New Roman" pitchFamily="18" charset="0"/>
              </a:rPr>
              <a:t>Add lifestyle measures</a:t>
            </a:r>
            <a:endParaRPr lang="en-IN" dirty="0">
              <a:latin typeface="Times New Roman" pitchFamily="18" charset="0"/>
              <a:cs typeface="Times New Roman" pitchFamily="18" charset="0"/>
            </a:endParaRPr>
          </a:p>
        </p:txBody>
      </p:sp>
      <p:sp>
        <p:nvSpPr>
          <p:cNvPr id="6" name="Rectangle 5"/>
          <p:cNvSpPr/>
          <p:nvPr/>
        </p:nvSpPr>
        <p:spPr>
          <a:xfrm>
            <a:off x="642910" y="1928802"/>
            <a:ext cx="2857520"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Initiate lifestyle measures</a:t>
            </a:r>
            <a:endParaRPr lang="en-IN" dirty="0">
              <a:latin typeface="Times New Roman" pitchFamily="18" charset="0"/>
              <a:cs typeface="Times New Roman" pitchFamily="18" charset="0"/>
            </a:endParaRPr>
          </a:p>
        </p:txBody>
      </p:sp>
      <p:sp>
        <p:nvSpPr>
          <p:cNvPr id="7" name="Rectangle 6"/>
          <p:cNvSpPr/>
          <p:nvPr/>
        </p:nvSpPr>
        <p:spPr>
          <a:xfrm>
            <a:off x="857224" y="2643182"/>
            <a:ext cx="2428892"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Stratify absolute risk</a:t>
            </a:r>
            <a:endParaRPr lang="en-IN" dirty="0">
              <a:latin typeface="Times New Roman" pitchFamily="18" charset="0"/>
              <a:cs typeface="Times New Roman" pitchFamily="18" charset="0"/>
            </a:endParaRPr>
          </a:p>
        </p:txBody>
      </p:sp>
      <p:sp>
        <p:nvSpPr>
          <p:cNvPr id="8" name="Rectangle 7"/>
          <p:cNvSpPr/>
          <p:nvPr/>
        </p:nvSpPr>
        <p:spPr>
          <a:xfrm>
            <a:off x="6858016" y="3857628"/>
            <a:ext cx="771524"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High</a:t>
            </a:r>
            <a:endParaRPr lang="en-IN" dirty="0">
              <a:latin typeface="Times New Roman" pitchFamily="18" charset="0"/>
              <a:cs typeface="Times New Roman" pitchFamily="18" charset="0"/>
            </a:endParaRPr>
          </a:p>
        </p:txBody>
      </p:sp>
      <p:sp>
        <p:nvSpPr>
          <p:cNvPr id="9" name="Rectangle 8"/>
          <p:cNvSpPr/>
          <p:nvPr/>
        </p:nvSpPr>
        <p:spPr>
          <a:xfrm>
            <a:off x="6572264" y="4500570"/>
            <a:ext cx="1857388" cy="1857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Begin drug treatment.</a:t>
            </a:r>
          </a:p>
          <a:p>
            <a:pPr algn="ctr"/>
            <a:r>
              <a:rPr lang="en-US" dirty="0" smtClean="0">
                <a:latin typeface="Times New Roman" pitchFamily="18" charset="0"/>
                <a:cs typeface="Times New Roman" pitchFamily="18" charset="0"/>
              </a:rPr>
              <a:t>Strongly consider combination therapy as initial treatment </a:t>
            </a:r>
            <a:endParaRPr lang="en-IN" dirty="0">
              <a:latin typeface="Times New Roman" pitchFamily="18" charset="0"/>
              <a:cs typeface="Times New Roman" pitchFamily="18" charset="0"/>
            </a:endParaRPr>
          </a:p>
        </p:txBody>
      </p:sp>
      <p:sp>
        <p:nvSpPr>
          <p:cNvPr id="10" name="Rectangle 9"/>
          <p:cNvSpPr/>
          <p:nvPr/>
        </p:nvSpPr>
        <p:spPr>
          <a:xfrm>
            <a:off x="1285852" y="3786190"/>
            <a:ext cx="1414466"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Medium/low</a:t>
            </a:r>
            <a:endParaRPr lang="en-IN" dirty="0">
              <a:latin typeface="Times New Roman" pitchFamily="18" charset="0"/>
              <a:cs typeface="Times New Roman" pitchFamily="18" charset="0"/>
            </a:endParaRPr>
          </a:p>
        </p:txBody>
      </p:sp>
      <p:sp>
        <p:nvSpPr>
          <p:cNvPr id="11" name="Rectangle 10"/>
          <p:cNvSpPr/>
          <p:nvPr/>
        </p:nvSpPr>
        <p:spPr>
          <a:xfrm>
            <a:off x="0" y="4643446"/>
            <a:ext cx="2714612"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SBP 130-139 or DBP 85-89 on several occasions</a:t>
            </a:r>
            <a:endParaRPr lang="en-IN" dirty="0">
              <a:latin typeface="Times New Roman" pitchFamily="18" charset="0"/>
              <a:cs typeface="Times New Roman" pitchFamily="18" charset="0"/>
            </a:endParaRPr>
          </a:p>
        </p:txBody>
      </p:sp>
      <p:sp>
        <p:nvSpPr>
          <p:cNvPr id="12" name="Rectangle 11"/>
          <p:cNvSpPr/>
          <p:nvPr/>
        </p:nvSpPr>
        <p:spPr>
          <a:xfrm>
            <a:off x="3000364" y="4572008"/>
            <a:ext cx="3000396"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Verified SBP 140-179 or DBP 90-109 mm Hg on several occasions</a:t>
            </a:r>
            <a:endParaRPr lang="en-IN" dirty="0">
              <a:latin typeface="Times New Roman" pitchFamily="18" charset="0"/>
              <a:cs typeface="Times New Roman" pitchFamily="18" charset="0"/>
            </a:endParaRPr>
          </a:p>
        </p:txBody>
      </p:sp>
      <p:sp>
        <p:nvSpPr>
          <p:cNvPr id="13" name="Rectangle 12"/>
          <p:cNvSpPr/>
          <p:nvPr/>
        </p:nvSpPr>
        <p:spPr>
          <a:xfrm>
            <a:off x="4429124" y="5786454"/>
            <a:ext cx="1214446"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Begin drug treatment</a:t>
            </a:r>
            <a:endParaRPr lang="en-IN" dirty="0">
              <a:latin typeface="Times New Roman" pitchFamily="18" charset="0"/>
              <a:cs typeface="Times New Roman" pitchFamily="18" charset="0"/>
            </a:endParaRPr>
          </a:p>
        </p:txBody>
      </p:sp>
      <p:sp>
        <p:nvSpPr>
          <p:cNvPr id="14" name="Rectangle 13"/>
          <p:cNvSpPr/>
          <p:nvPr/>
        </p:nvSpPr>
        <p:spPr>
          <a:xfrm>
            <a:off x="214282" y="5572140"/>
            <a:ext cx="185738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No treatment monitor BP and other risk factors</a:t>
            </a:r>
            <a:endParaRPr lang="en-IN" dirty="0">
              <a:latin typeface="Times New Roman" pitchFamily="18" charset="0"/>
              <a:cs typeface="Times New Roman" pitchFamily="18" charset="0"/>
            </a:endParaRPr>
          </a:p>
        </p:txBody>
      </p:sp>
      <p:sp>
        <p:nvSpPr>
          <p:cNvPr id="15" name="Rectangle 14"/>
          <p:cNvSpPr/>
          <p:nvPr/>
        </p:nvSpPr>
        <p:spPr>
          <a:xfrm>
            <a:off x="0" y="6500834"/>
            <a:ext cx="7215206" cy="3571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0000"/>
                </a:solidFill>
                <a:latin typeface="Times New Roman" pitchFamily="18" charset="0"/>
                <a:cs typeface="Times New Roman" pitchFamily="18" charset="0"/>
              </a:rPr>
              <a:t>Initiation of treatment in patients with hypertension</a:t>
            </a:r>
            <a:endParaRPr lang="en-IN" sz="2400" b="1" dirty="0">
              <a:solidFill>
                <a:srgbClr val="FF0000"/>
              </a:solidFill>
              <a:latin typeface="Times New Roman" pitchFamily="18" charset="0"/>
              <a:cs typeface="Times New Roman" pitchFamily="18" charset="0"/>
            </a:endParaRPr>
          </a:p>
        </p:txBody>
      </p:sp>
      <p:cxnSp>
        <p:nvCxnSpPr>
          <p:cNvPr id="17" name="Straight Connector 16"/>
          <p:cNvCxnSpPr>
            <a:stCxn id="2" idx="1"/>
          </p:cNvCxnSpPr>
          <p:nvPr/>
        </p:nvCxnSpPr>
        <p:spPr>
          <a:xfrm rot="10800000">
            <a:off x="1357290" y="785794"/>
            <a:ext cx="785818"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Straight Connector 18"/>
          <p:cNvCxnSpPr/>
          <p:nvPr/>
        </p:nvCxnSpPr>
        <p:spPr>
          <a:xfrm rot="5400000">
            <a:off x="1071538" y="1071546"/>
            <a:ext cx="571504"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21" name="Straight Connector 20"/>
          <p:cNvCxnSpPr>
            <a:stCxn id="2" idx="3"/>
          </p:cNvCxnSpPr>
          <p:nvPr/>
        </p:nvCxnSpPr>
        <p:spPr>
          <a:xfrm>
            <a:off x="6858016" y="785794"/>
            <a:ext cx="857256"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23" name="Straight Connector 22"/>
          <p:cNvCxnSpPr/>
          <p:nvPr/>
        </p:nvCxnSpPr>
        <p:spPr>
          <a:xfrm rot="5400000">
            <a:off x="7429520" y="1071546"/>
            <a:ext cx="571504"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25" name="Straight Connector 24"/>
          <p:cNvCxnSpPr>
            <a:stCxn id="3" idx="2"/>
            <a:endCxn id="6" idx="0"/>
          </p:cNvCxnSpPr>
          <p:nvPr/>
        </p:nvCxnSpPr>
        <p:spPr>
          <a:xfrm rot="5400000">
            <a:off x="1946654" y="1768067"/>
            <a:ext cx="285752" cy="35719"/>
          </a:xfrm>
          <a:prstGeom prst="line">
            <a:avLst/>
          </a:prstGeom>
        </p:spPr>
        <p:style>
          <a:lnRef idx="1">
            <a:schemeClr val="accent6"/>
          </a:lnRef>
          <a:fillRef idx="0">
            <a:schemeClr val="accent6"/>
          </a:fillRef>
          <a:effectRef idx="0">
            <a:schemeClr val="accent6"/>
          </a:effectRef>
          <a:fontRef idx="minor">
            <a:schemeClr val="tx1"/>
          </a:fontRef>
        </p:style>
      </p:cxnSp>
      <p:cxnSp>
        <p:nvCxnSpPr>
          <p:cNvPr id="27" name="Straight Connector 26"/>
          <p:cNvCxnSpPr>
            <a:stCxn id="6" idx="2"/>
            <a:endCxn id="7" idx="0"/>
          </p:cNvCxnSpPr>
          <p:nvPr/>
        </p:nvCxnSpPr>
        <p:spPr>
          <a:xfrm rot="5400000">
            <a:off x="1964513" y="2536025"/>
            <a:ext cx="214314"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29" name="Straight Connector 28"/>
          <p:cNvCxnSpPr>
            <a:stCxn id="7" idx="2"/>
          </p:cNvCxnSpPr>
          <p:nvPr/>
        </p:nvCxnSpPr>
        <p:spPr>
          <a:xfrm rot="5400000">
            <a:off x="1928794" y="3214686"/>
            <a:ext cx="285752"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31" name="Straight Connector 30"/>
          <p:cNvCxnSpPr/>
          <p:nvPr/>
        </p:nvCxnSpPr>
        <p:spPr>
          <a:xfrm>
            <a:off x="2071670" y="3357562"/>
            <a:ext cx="5143536" cy="71438"/>
          </a:xfrm>
          <a:prstGeom prst="line">
            <a:avLst/>
          </a:prstGeom>
        </p:spPr>
        <p:style>
          <a:lnRef idx="1">
            <a:schemeClr val="accent6"/>
          </a:lnRef>
          <a:fillRef idx="0">
            <a:schemeClr val="accent6"/>
          </a:fillRef>
          <a:effectRef idx="0">
            <a:schemeClr val="accent6"/>
          </a:effectRef>
          <a:fontRef idx="minor">
            <a:schemeClr val="tx1"/>
          </a:fontRef>
        </p:style>
      </p:cxnSp>
      <p:cxnSp>
        <p:nvCxnSpPr>
          <p:cNvPr id="33" name="Straight Connector 32"/>
          <p:cNvCxnSpPr>
            <a:endCxn id="8" idx="0"/>
          </p:cNvCxnSpPr>
          <p:nvPr/>
        </p:nvCxnSpPr>
        <p:spPr>
          <a:xfrm rot="16200000" flipH="1">
            <a:off x="7015178" y="3629028"/>
            <a:ext cx="428628" cy="28572"/>
          </a:xfrm>
          <a:prstGeom prst="line">
            <a:avLst/>
          </a:prstGeom>
        </p:spPr>
        <p:style>
          <a:lnRef idx="1">
            <a:schemeClr val="accent6"/>
          </a:lnRef>
          <a:fillRef idx="0">
            <a:schemeClr val="accent6"/>
          </a:fillRef>
          <a:effectRef idx="0">
            <a:schemeClr val="accent6"/>
          </a:effectRef>
          <a:fontRef idx="minor">
            <a:schemeClr val="tx1"/>
          </a:fontRef>
        </p:style>
      </p:cxnSp>
      <p:cxnSp>
        <p:nvCxnSpPr>
          <p:cNvPr id="35" name="Straight Connector 34"/>
          <p:cNvCxnSpPr/>
          <p:nvPr/>
        </p:nvCxnSpPr>
        <p:spPr>
          <a:xfrm rot="5400000">
            <a:off x="2285984" y="3571876"/>
            <a:ext cx="428628"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37" name="Straight Connector 36"/>
          <p:cNvCxnSpPr>
            <a:stCxn id="10" idx="3"/>
          </p:cNvCxnSpPr>
          <p:nvPr/>
        </p:nvCxnSpPr>
        <p:spPr>
          <a:xfrm>
            <a:off x="2700318" y="4000504"/>
            <a:ext cx="1085864"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39" name="Straight Connector 38"/>
          <p:cNvCxnSpPr/>
          <p:nvPr/>
        </p:nvCxnSpPr>
        <p:spPr>
          <a:xfrm rot="5400000">
            <a:off x="3464711" y="4321975"/>
            <a:ext cx="642942"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41" name="Straight Connector 40"/>
          <p:cNvCxnSpPr>
            <a:stCxn id="10" idx="1"/>
          </p:cNvCxnSpPr>
          <p:nvPr/>
        </p:nvCxnSpPr>
        <p:spPr>
          <a:xfrm rot="10800000">
            <a:off x="642910" y="4000504"/>
            <a:ext cx="642942"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43" name="Straight Connector 42"/>
          <p:cNvCxnSpPr/>
          <p:nvPr/>
        </p:nvCxnSpPr>
        <p:spPr>
          <a:xfrm rot="5400000">
            <a:off x="321439" y="4321975"/>
            <a:ext cx="642942" cy="1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45" name="Straight Connector 44"/>
          <p:cNvCxnSpPr>
            <a:stCxn id="11" idx="2"/>
          </p:cNvCxnSpPr>
          <p:nvPr/>
        </p:nvCxnSpPr>
        <p:spPr>
          <a:xfrm rot="5400000">
            <a:off x="1214422" y="5429256"/>
            <a:ext cx="285752" cy="16"/>
          </a:xfrm>
          <a:prstGeom prst="line">
            <a:avLst/>
          </a:prstGeom>
        </p:spPr>
        <p:style>
          <a:lnRef idx="1">
            <a:schemeClr val="accent6"/>
          </a:lnRef>
          <a:fillRef idx="0">
            <a:schemeClr val="accent6"/>
          </a:fillRef>
          <a:effectRef idx="0">
            <a:schemeClr val="accent6"/>
          </a:effectRef>
          <a:fontRef idx="minor">
            <a:schemeClr val="tx1"/>
          </a:fontRef>
        </p:style>
      </p:cxnSp>
      <p:cxnSp>
        <p:nvCxnSpPr>
          <p:cNvPr id="47" name="Straight Connector 46"/>
          <p:cNvCxnSpPr>
            <a:endCxn id="13" idx="0"/>
          </p:cNvCxnSpPr>
          <p:nvPr/>
        </p:nvCxnSpPr>
        <p:spPr>
          <a:xfrm rot="5400000">
            <a:off x="4839895" y="5554281"/>
            <a:ext cx="428626" cy="35721"/>
          </a:xfrm>
          <a:prstGeom prst="line">
            <a:avLst/>
          </a:prstGeom>
        </p:spPr>
        <p:style>
          <a:lnRef idx="1">
            <a:schemeClr val="accent6"/>
          </a:lnRef>
          <a:fillRef idx="0">
            <a:schemeClr val="accent6"/>
          </a:fillRef>
          <a:effectRef idx="0">
            <a:schemeClr val="accent6"/>
          </a:effectRef>
          <a:fontRef idx="minor">
            <a:schemeClr val="tx1"/>
          </a:fontRef>
        </p:style>
      </p:cxnSp>
      <p:cxnSp>
        <p:nvCxnSpPr>
          <p:cNvPr id="50" name="Straight Connector 49"/>
          <p:cNvCxnSpPr>
            <a:stCxn id="4" idx="2"/>
          </p:cNvCxnSpPr>
          <p:nvPr/>
        </p:nvCxnSpPr>
        <p:spPr>
          <a:xfrm rot="5400000">
            <a:off x="6768719" y="1803786"/>
            <a:ext cx="357190" cy="35719"/>
          </a:xfrm>
          <a:prstGeom prst="line">
            <a:avLst/>
          </a:prstGeom>
        </p:spPr>
        <p:style>
          <a:lnRef idx="1">
            <a:schemeClr val="accent6"/>
          </a:lnRef>
          <a:fillRef idx="0">
            <a:schemeClr val="accent6"/>
          </a:fillRef>
          <a:effectRef idx="0">
            <a:schemeClr val="accent6"/>
          </a:effectRef>
          <a:fontRef idx="minor">
            <a:schemeClr val="tx1"/>
          </a:fontRef>
        </p:style>
      </p:cxnSp>
      <p:cxnSp>
        <p:nvCxnSpPr>
          <p:cNvPr id="52" name="Straight Connector 51"/>
          <p:cNvCxnSpPr>
            <a:stCxn id="8" idx="2"/>
          </p:cNvCxnSpPr>
          <p:nvPr/>
        </p:nvCxnSpPr>
        <p:spPr>
          <a:xfrm rot="5400000">
            <a:off x="7086616" y="4343408"/>
            <a:ext cx="285752" cy="28572"/>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728" y="142852"/>
            <a:ext cx="6858048"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Stabilization, maintenance and follow-up after initiation of drug therapy</a:t>
            </a:r>
            <a:endParaRPr lang="en-IN" dirty="0"/>
          </a:p>
        </p:txBody>
      </p:sp>
      <p:sp>
        <p:nvSpPr>
          <p:cNvPr id="3" name="Rectangle 2"/>
          <p:cNvSpPr/>
          <p:nvPr/>
        </p:nvSpPr>
        <p:spPr>
          <a:xfrm>
            <a:off x="1785918" y="1214422"/>
            <a:ext cx="1143008"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High risk</a:t>
            </a:r>
            <a:endParaRPr lang="en-IN" dirty="0"/>
          </a:p>
        </p:txBody>
      </p:sp>
      <p:sp>
        <p:nvSpPr>
          <p:cNvPr id="4" name="Rectangle 3"/>
          <p:cNvSpPr/>
          <p:nvPr/>
        </p:nvSpPr>
        <p:spPr>
          <a:xfrm>
            <a:off x="6215074" y="1285860"/>
            <a:ext cx="191453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Low/medium risk</a:t>
            </a:r>
            <a:endParaRPr lang="en-IN" dirty="0"/>
          </a:p>
        </p:txBody>
      </p:sp>
      <p:sp>
        <p:nvSpPr>
          <p:cNvPr id="5" name="Rectangle 4"/>
          <p:cNvSpPr/>
          <p:nvPr/>
        </p:nvSpPr>
        <p:spPr>
          <a:xfrm>
            <a:off x="0" y="2285992"/>
            <a:ext cx="3000364"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t>Goal blood pressure achieved</a:t>
            </a:r>
          </a:p>
          <a:p>
            <a:pPr algn="ctr"/>
            <a:r>
              <a:rPr lang="en-US" dirty="0" smtClean="0"/>
              <a:t>See every 3 months </a:t>
            </a:r>
          </a:p>
          <a:p>
            <a:pPr algn="ctr"/>
            <a:r>
              <a:rPr lang="en-US" dirty="0" smtClean="0"/>
              <a:t>Monitor BP &amp; risk factors</a:t>
            </a:r>
          </a:p>
          <a:p>
            <a:pPr algn="ctr"/>
            <a:r>
              <a:rPr lang="en-US" dirty="0" smtClean="0"/>
              <a:t>Reinforce lifestyle measures</a:t>
            </a:r>
            <a:endParaRPr lang="en-IN" dirty="0"/>
          </a:p>
        </p:txBody>
      </p:sp>
      <p:sp>
        <p:nvSpPr>
          <p:cNvPr id="6" name="Rectangle 5"/>
          <p:cNvSpPr/>
          <p:nvPr/>
        </p:nvSpPr>
        <p:spPr>
          <a:xfrm>
            <a:off x="3214678" y="2285992"/>
            <a:ext cx="2357454"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Not at goal BP after 1-2 months</a:t>
            </a:r>
            <a:endParaRPr lang="en-IN" dirty="0"/>
          </a:p>
        </p:txBody>
      </p:sp>
      <p:sp>
        <p:nvSpPr>
          <p:cNvPr id="7" name="Rectangle 6"/>
          <p:cNvSpPr/>
          <p:nvPr/>
        </p:nvSpPr>
        <p:spPr>
          <a:xfrm>
            <a:off x="5857884" y="2214554"/>
            <a:ext cx="3071834"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u="sng" dirty="0" smtClean="0"/>
          </a:p>
          <a:p>
            <a:pPr algn="ctr"/>
            <a:r>
              <a:rPr lang="en-US" b="1" u="sng" dirty="0" smtClean="0"/>
              <a:t>Goal blood pressure achieved</a:t>
            </a:r>
          </a:p>
          <a:p>
            <a:pPr algn="ctr"/>
            <a:r>
              <a:rPr lang="en-US" dirty="0" smtClean="0"/>
              <a:t>See every 3 months </a:t>
            </a:r>
          </a:p>
          <a:p>
            <a:pPr algn="ctr"/>
            <a:r>
              <a:rPr lang="en-US" dirty="0" smtClean="0"/>
              <a:t>Monitor BP &amp; risk factors</a:t>
            </a:r>
          </a:p>
          <a:p>
            <a:pPr algn="ctr"/>
            <a:r>
              <a:rPr lang="en-US" dirty="0" smtClean="0"/>
              <a:t>Reinforce lifestyle measures</a:t>
            </a:r>
            <a:endParaRPr lang="en-IN" dirty="0" smtClean="0"/>
          </a:p>
          <a:p>
            <a:pPr algn="ctr"/>
            <a:endParaRPr lang="en-IN" dirty="0"/>
          </a:p>
        </p:txBody>
      </p:sp>
      <p:sp>
        <p:nvSpPr>
          <p:cNvPr id="8" name="Rectangle 7"/>
          <p:cNvSpPr/>
          <p:nvPr/>
        </p:nvSpPr>
        <p:spPr>
          <a:xfrm>
            <a:off x="285720" y="3857628"/>
            <a:ext cx="4143404" cy="1357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SBP≥ 180 mm Hg; DBP ≥110</a:t>
            </a:r>
          </a:p>
          <a:p>
            <a:pPr algn="ctr"/>
            <a:r>
              <a:rPr lang="en-US" dirty="0" smtClean="0"/>
              <a:t>See every 2-4 weeks </a:t>
            </a:r>
          </a:p>
          <a:p>
            <a:pPr algn="ctr"/>
            <a:r>
              <a:rPr lang="en-US" dirty="0" smtClean="0"/>
              <a:t>Monitor BP &amp; risk factors</a:t>
            </a:r>
          </a:p>
          <a:p>
            <a:pPr algn="ctr"/>
            <a:r>
              <a:rPr lang="en-US" dirty="0" smtClean="0"/>
              <a:t>Increase dose, add a drug from another class, or change to low-dose combination</a:t>
            </a:r>
            <a:endParaRPr lang="en-IN" dirty="0"/>
          </a:p>
        </p:txBody>
      </p:sp>
      <p:sp>
        <p:nvSpPr>
          <p:cNvPr id="9" name="Rectangle 8"/>
          <p:cNvSpPr/>
          <p:nvPr/>
        </p:nvSpPr>
        <p:spPr>
          <a:xfrm>
            <a:off x="4786314" y="3857628"/>
            <a:ext cx="4071966" cy="142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SBP&lt; 180 mm Hg; DBP &lt;110</a:t>
            </a:r>
          </a:p>
          <a:p>
            <a:pPr algn="ctr"/>
            <a:r>
              <a:rPr lang="en-US" dirty="0" smtClean="0"/>
              <a:t>See every 1-2 months </a:t>
            </a:r>
          </a:p>
          <a:p>
            <a:pPr algn="ctr"/>
            <a:r>
              <a:rPr lang="en-US" dirty="0" smtClean="0"/>
              <a:t>Monitor BP &amp; risk factors</a:t>
            </a:r>
          </a:p>
          <a:p>
            <a:pPr algn="ctr"/>
            <a:r>
              <a:rPr lang="en-US" dirty="0" smtClean="0"/>
              <a:t>Increase dose, add a drug from another class, or change to low-dose combination</a:t>
            </a:r>
            <a:endParaRPr lang="en-IN" dirty="0"/>
          </a:p>
        </p:txBody>
      </p:sp>
      <p:sp>
        <p:nvSpPr>
          <p:cNvPr id="10" name="Rectangle 9"/>
          <p:cNvSpPr/>
          <p:nvPr/>
        </p:nvSpPr>
        <p:spPr>
          <a:xfrm>
            <a:off x="357158" y="5857892"/>
            <a:ext cx="3643338"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Hypertension difficult to manage</a:t>
            </a:r>
          </a:p>
          <a:p>
            <a:pPr algn="ctr"/>
            <a:r>
              <a:rPr lang="en-US" dirty="0" smtClean="0"/>
              <a:t>Refer to specialist physician or clinic</a:t>
            </a:r>
            <a:endParaRPr lang="en-IN" dirty="0"/>
          </a:p>
        </p:txBody>
      </p:sp>
      <p:sp>
        <p:nvSpPr>
          <p:cNvPr id="11" name="Rectangle 10"/>
          <p:cNvSpPr/>
          <p:nvPr/>
        </p:nvSpPr>
        <p:spPr>
          <a:xfrm>
            <a:off x="4286248" y="5643578"/>
            <a:ext cx="4857752"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Significant side effects</a:t>
            </a:r>
          </a:p>
          <a:p>
            <a:pPr algn="ctr"/>
            <a:r>
              <a:rPr lang="en-US" dirty="0" smtClean="0"/>
              <a:t>Substitute a drug or low-dose combination from other classes or</a:t>
            </a:r>
          </a:p>
          <a:p>
            <a:pPr algn="ctr"/>
            <a:r>
              <a:rPr lang="en-US" dirty="0" smtClean="0"/>
              <a:t>Reduce  dose and add a drug from another class</a:t>
            </a:r>
            <a:endParaRPr lang="en-IN" dirty="0"/>
          </a:p>
        </p:txBody>
      </p:sp>
      <p:cxnSp>
        <p:nvCxnSpPr>
          <p:cNvPr id="13" name="Straight Connector 12"/>
          <p:cNvCxnSpPr/>
          <p:nvPr/>
        </p:nvCxnSpPr>
        <p:spPr>
          <a:xfrm rot="10800000">
            <a:off x="4357686" y="5857892"/>
            <a:ext cx="1285884" cy="1588"/>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7715272" y="5857892"/>
            <a:ext cx="1428728" cy="1588"/>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a:endCxn id="10" idx="3"/>
          </p:cNvCxnSpPr>
          <p:nvPr/>
        </p:nvCxnSpPr>
        <p:spPr>
          <a:xfrm>
            <a:off x="500034" y="6072206"/>
            <a:ext cx="3500462" cy="35719"/>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5572132" y="5857892"/>
            <a:ext cx="2214578" cy="1588"/>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b="1" dirty="0" smtClean="0">
                <a:solidFill>
                  <a:srgbClr val="FF0000"/>
                </a:solidFill>
              </a:rPr>
              <a:t>    </a:t>
            </a:r>
            <a:r>
              <a:rPr lang="en-US" b="1" u="sng" dirty="0" smtClean="0">
                <a:solidFill>
                  <a:srgbClr val="FF0000"/>
                </a:solidFill>
                <a:latin typeface="Times New Roman" pitchFamily="18" charset="0"/>
                <a:cs typeface="Times New Roman" pitchFamily="18" charset="0"/>
              </a:rPr>
              <a:t>Patient compliance-</a:t>
            </a:r>
          </a:p>
          <a:p>
            <a:pPr>
              <a:buFont typeface="Wingdings" pitchFamily="2" charset="2"/>
              <a:buChar char="Ø"/>
            </a:pPr>
            <a:r>
              <a:rPr lang="en-US" dirty="0" smtClean="0">
                <a:latin typeface="Times New Roman" pitchFamily="18" charset="0"/>
                <a:cs typeface="Times New Roman" pitchFamily="18" charset="0"/>
              </a:rPr>
              <a:t>Due to life long treatment compliance is difficult.</a:t>
            </a:r>
          </a:p>
          <a:p>
            <a:pPr>
              <a:buFont typeface="Wingdings" pitchFamily="2" charset="2"/>
              <a:buChar char="Ø"/>
            </a:pPr>
            <a:r>
              <a:rPr lang="en-US" dirty="0" smtClean="0">
                <a:latin typeface="Times New Roman" pitchFamily="18" charset="0"/>
                <a:cs typeface="Times New Roman" pitchFamily="18" charset="0"/>
              </a:rPr>
              <a:t>Can be improved through health education to patients, families and community.</a:t>
            </a:r>
          </a:p>
          <a:p>
            <a:pPr>
              <a:buFont typeface="Wingdings" pitchFamily="2" charset="2"/>
              <a:buChar char="Ø"/>
            </a:pPr>
            <a:r>
              <a:rPr lang="en-US" dirty="0" smtClean="0">
                <a:latin typeface="Times New Roman" pitchFamily="18" charset="0"/>
                <a:cs typeface="Times New Roman" pitchFamily="18" charset="0"/>
              </a:rPr>
              <a:t>Nation wide control programme.</a:t>
            </a:r>
            <a:endParaRPr lang="en-IN"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871</TotalTime>
  <Words>3750</Words>
  <Application>Microsoft Office PowerPoint</Application>
  <PresentationFormat>On-screen Show (4:3)</PresentationFormat>
  <Paragraphs>475</Paragraphs>
  <Slides>91</Slides>
  <Notes>1</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Office Theme</vt:lpstr>
      <vt:lpstr>HYPERTENSION</vt:lpstr>
      <vt:lpstr>Slide 2</vt:lpstr>
      <vt:lpstr>DEFINITION</vt:lpstr>
      <vt:lpstr>Slide 4</vt:lpstr>
      <vt:lpstr>Slide 5</vt:lpstr>
      <vt:lpstr>Slide 6</vt:lpstr>
      <vt:lpstr>PATHOPHSIOLOGY OF HYPERTENSION</vt:lpstr>
      <vt:lpstr>JNC 7-Classification of blood pressure measurements</vt:lpstr>
      <vt:lpstr>Slide 9</vt:lpstr>
      <vt:lpstr>Slide 10</vt:lpstr>
      <vt:lpstr>Slide 11</vt:lpstr>
      <vt:lpstr>Slide 12</vt:lpstr>
      <vt:lpstr>Slide 13</vt:lpstr>
      <vt:lpstr>Slide 14</vt:lpstr>
      <vt:lpstr>Slide 15</vt:lpstr>
      <vt:lpstr>Slide 16</vt:lpstr>
      <vt:lpstr>Classification of blood pressure (WHO)</vt:lpstr>
      <vt:lpstr>Slide 18</vt:lpstr>
      <vt:lpstr>BLOOD PRESSURE MEASUREMENT</vt:lpstr>
      <vt:lpstr>BLOOD PRESSURE MEASUREMENT cont…..</vt:lpstr>
      <vt:lpstr>BLOOD PRESSURE MEASUREMENT cont…..</vt:lpstr>
      <vt:lpstr>Slide 22</vt:lpstr>
      <vt:lpstr>Slide 23</vt:lpstr>
      <vt:lpstr>Slide 24</vt:lpstr>
      <vt:lpstr>TYPES</vt:lpstr>
      <vt:lpstr>CLASSIFICATION</vt:lpstr>
      <vt:lpstr>Slide 27</vt:lpstr>
      <vt:lpstr>Slide 28</vt:lpstr>
      <vt:lpstr>Slide 29</vt:lpstr>
      <vt:lpstr>MAGNITUDE OF THE PROBLEM</vt:lpstr>
      <vt:lpstr>RULES OF HALVES </vt:lpstr>
      <vt:lpstr>Slide 32</vt:lpstr>
      <vt:lpstr>RULES OF HALVES cont….</vt:lpstr>
      <vt:lpstr>INCIDENCE</vt:lpstr>
      <vt:lpstr>Slide 35</vt:lpstr>
      <vt:lpstr>Slide 36</vt:lpstr>
      <vt:lpstr>Slide 37</vt:lpstr>
      <vt:lpstr>Slide 38</vt:lpstr>
      <vt:lpstr>Slide 39</vt:lpstr>
      <vt:lpstr>“TRACKING” OF BLOOD PRESSURE </vt:lpstr>
      <vt:lpstr>Slide 41</vt:lpstr>
      <vt:lpstr>RISK FACTORS FOR HYPERTENSION</vt:lpstr>
      <vt:lpstr>NON-MODIFIABLE RISK FACTORS</vt:lpstr>
      <vt:lpstr>NON-MODIFIABLE RISK FACTORS CONT…</vt:lpstr>
      <vt:lpstr>NON-MODIFIABLE RISK FACTORS CONT…</vt:lpstr>
      <vt:lpstr>NON-MODIFIABLE RISK FACTORS CONT…</vt:lpstr>
      <vt:lpstr>NON-MODIFIABLE RISK FACTORS CONT…</vt:lpstr>
      <vt:lpstr>MODIFIABLE RISK FACTORS</vt:lpstr>
      <vt:lpstr>MODIFIABLE RISK FACTORS cont…</vt:lpstr>
      <vt:lpstr>MODIFIABLE RISK FACTORS cont…</vt:lpstr>
      <vt:lpstr>MODIFIABLE RISK FACTORS cont…</vt:lpstr>
      <vt:lpstr>MODIFIABLE RISK FACTORS cont…</vt:lpstr>
      <vt:lpstr>MODIFIABLE RISK FACTORS cont…</vt:lpstr>
      <vt:lpstr>MODIFIABLE RISK FACTORS cont…</vt:lpstr>
      <vt:lpstr>MODIFIABLE RISK FACTORS cont…</vt:lpstr>
      <vt:lpstr>MODIFIABLE RISK FACTORS cont…</vt:lpstr>
      <vt:lpstr>MODIFIABLE RISK FACTORS cont…</vt:lpstr>
      <vt:lpstr>MODIFIABLE RISK FACTORS cont…</vt:lpstr>
      <vt:lpstr>MODIFIABLE RISK FACTORS cont…</vt:lpstr>
      <vt:lpstr>MODIFIABLE RISK FACTORS cont…</vt:lpstr>
      <vt:lpstr>PREVENTION OF HYPERTENSION</vt:lpstr>
      <vt:lpstr>PRIMARY PREVENTION</vt:lpstr>
      <vt:lpstr>POPULATION STRATEGY</vt:lpstr>
      <vt:lpstr>POPULATION STRATEGY cont…..</vt:lpstr>
      <vt:lpstr>POPULATION STRATEGY cont…..</vt:lpstr>
      <vt:lpstr>POPULATION STRATEGY cont…..</vt:lpstr>
      <vt:lpstr>POPULATION STRATEGY cont…..</vt:lpstr>
      <vt:lpstr>DASH DIET</vt:lpstr>
      <vt:lpstr>LIFESTYLE MODIFICATIONS TO MANAGE HYPERTENSION</vt:lpstr>
      <vt:lpstr>LIFESTYLE MODIFICATIONS TO MANAGE HYPERTENSION CONT…..</vt:lpstr>
      <vt:lpstr>HIGH RISK STRATEGY</vt:lpstr>
      <vt:lpstr>SECONDARY PREVENTION</vt:lpstr>
      <vt:lpstr>Slide 73</vt:lpstr>
      <vt:lpstr>Slide 74</vt:lpstr>
      <vt:lpstr>Slide 75</vt:lpstr>
      <vt:lpstr>Slide 76</vt:lpstr>
      <vt:lpstr>Slide 77</vt:lpstr>
      <vt:lpstr>PHARMACOLOGICAL THERAPY</vt:lpstr>
      <vt:lpstr>Slide 79</vt:lpstr>
      <vt:lpstr>Slide 80</vt:lpstr>
      <vt:lpstr>Slide 81</vt:lpstr>
      <vt:lpstr>Slide 82</vt:lpstr>
      <vt:lpstr>NURSING MANAGEMENT</vt:lpstr>
      <vt:lpstr>Slide 84</vt:lpstr>
      <vt:lpstr>Slide 85</vt:lpstr>
      <vt:lpstr>Slide 86</vt:lpstr>
      <vt:lpstr>Slide 87</vt:lpstr>
      <vt:lpstr>Slide 88</vt:lpstr>
      <vt:lpstr>Slide 89</vt:lpstr>
      <vt:lpstr>Slide 90</vt:lpstr>
      <vt:lpstr>Slide 91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HYPERTENSION</dc:title>
  <dc:creator>DOCTOR</dc:creator>
  <cp:lastModifiedBy>Dr.Ajay Agarwal</cp:lastModifiedBy>
  <cp:revision>76</cp:revision>
  <dcterms:created xsi:type="dcterms:W3CDTF">2013-11-23T16:12:16Z</dcterms:created>
  <dcterms:modified xsi:type="dcterms:W3CDTF">2018-09-26T05:40:11Z</dcterms:modified>
</cp:coreProperties>
</file>