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28"/>
    <p:sldId id="257" r:id="rId29"/>
    <p:sldId id="258" r:id="rId30"/>
    <p:sldId id="259" r:id="rId31"/>
    <p:sldId id="260" r:id="rId32"/>
    <p:sldId id="261" r:id="rId33"/>
    <p:sldId id="262" r:id="rId34"/>
    <p:sldId id="263" r:id="rId35"/>
    <p:sldId id="264" r:id="rId36"/>
    <p:sldId id="265" r:id="rId37"/>
    <p:sldId id="266" r:id="rId38"/>
    <p:sldId id="267" r:id="rId39"/>
    <p:sldId id="268" r:id="rId40"/>
    <p:sldId id="269" r:id="rId41"/>
    <p:sldId id="270" r:id="rId42"/>
    <p:sldId id="271" r:id="rId43"/>
    <p:sldId id="272" r:id="rId44"/>
    <p:sldId id="273" r:id="rId45"/>
    <p:sldId id="274" r:id="rId46"/>
    <p:sldId id="275" r:id="rId47"/>
    <p:sldId id="276" r:id="rId48"/>
    <p:sldId id="277" r:id="rId49"/>
    <p:sldId id="278" r:id="rId50"/>
    <p:sldId id="279" r:id="rId51"/>
    <p:sldId id="280" r:id="rId52"/>
    <p:sldId id="281" r:id="rId53"/>
    <p:sldId id="282" r:id="rId54"/>
    <p:sldId id="283" r:id="rId55"/>
    <p:sldId id="284" r:id="rId56"/>
    <p:sldId id="285" r:id="rId57"/>
    <p:sldId id="286" r:id="rId58"/>
    <p:sldId id="287" r:id="rId59"/>
    <p:sldId id="288" r:id="rId60"/>
    <p:sldId id="289" r:id="rId61"/>
    <p:sldId id="290" r:id="rId62"/>
    <p:sldId id="291" r:id="rId63"/>
    <p:sldId id="292" r:id="rId64"/>
    <p:sldId id="293" r:id="rId65"/>
    <p:sldId id="294" r:id="rId66"/>
    <p:sldId id="295" r:id="rId67"/>
    <p:sldId id="296" r:id="rId68"/>
    <p:sldId id="297" r:id="rId69"/>
    <p:sldId id="298" r:id="rId70"/>
    <p:sldId id="299" r:id="rId71"/>
    <p:sldId id="300" r:id="rId72"/>
    <p:sldId id="301" r:id="rId73"/>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Assistant Regular" charset="1" panose="00000500000000000000"/>
      <p:regular r:id="rId10"/>
    </p:embeddedFont>
    <p:embeddedFont>
      <p:font typeface="Assistant Regular Bold" charset="1" panose="00000700000000000000"/>
      <p:regular r:id="rId11"/>
    </p:embeddedFont>
    <p:embeddedFont>
      <p:font typeface="Open Sans Light" charset="1" panose="020B0306030504020204"/>
      <p:regular r:id="rId12"/>
    </p:embeddedFont>
    <p:embeddedFont>
      <p:font typeface="Open Sans Light Bold" charset="1" panose="020B0806030504020204"/>
      <p:regular r:id="rId13"/>
    </p:embeddedFont>
    <p:embeddedFont>
      <p:font typeface="Open Sans Light Italics" charset="1" panose="020B0306030504020204"/>
      <p:regular r:id="rId14"/>
    </p:embeddedFont>
    <p:embeddedFont>
      <p:font typeface="Open Sans Light Bold Italics" charset="1" panose="020B0806030504020204"/>
      <p:regular r:id="rId15"/>
    </p:embeddedFont>
    <p:embeddedFont>
      <p:font typeface="Poppins Medium" charset="1" panose="00000600000000000000"/>
      <p:regular r:id="rId16"/>
    </p:embeddedFont>
    <p:embeddedFont>
      <p:font typeface="Poppins Medium Bold" charset="1" panose="00000700000000000000"/>
      <p:regular r:id="rId17"/>
    </p:embeddedFont>
    <p:embeddedFont>
      <p:font typeface="Poppins Medium Italics" charset="1" panose="00000600000000000000"/>
      <p:regular r:id="rId18"/>
    </p:embeddedFont>
    <p:embeddedFont>
      <p:font typeface="Poppins Medium Bold Italics" charset="1" panose="00000700000000000000"/>
      <p:regular r:id="rId19"/>
    </p:embeddedFont>
    <p:embeddedFont>
      <p:font typeface="Poppins" charset="1" panose="00000500000000000000"/>
      <p:regular r:id="rId20"/>
    </p:embeddedFont>
    <p:embeddedFont>
      <p:font typeface="Poppins Bold" charset="1" panose="00000800000000000000"/>
      <p:regular r:id="rId21"/>
    </p:embeddedFont>
    <p:embeddedFont>
      <p:font typeface="Poppins Italics" charset="1" panose="00000500000000000000"/>
      <p:regular r:id="rId22"/>
    </p:embeddedFont>
    <p:embeddedFont>
      <p:font typeface="Poppins Bold Italics" charset="1" panose="00000800000000000000"/>
      <p:regular r:id="rId23"/>
    </p:embeddedFont>
    <p:embeddedFont>
      <p:font typeface="Canva Sans" charset="1" panose="020B0503030501040103"/>
      <p:regular r:id="rId24"/>
    </p:embeddedFont>
    <p:embeddedFont>
      <p:font typeface="Canva Sans Bold" charset="1" panose="020B0803030501040103"/>
      <p:regular r:id="rId25"/>
    </p:embeddedFont>
    <p:embeddedFont>
      <p:font typeface="Canva Sans Italics" charset="1" panose="020B0503030501040103"/>
      <p:regular r:id="rId26"/>
    </p:embeddedFont>
    <p:embeddedFont>
      <p:font typeface="Canva Sans Bold Italics" charset="1" panose="020B0803030501040103"/>
      <p:regular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slides/slide1.xml" Type="http://schemas.openxmlformats.org/officeDocument/2006/relationships/slide"/><Relationship Id="rId29" Target="slides/slide2.xml" Type="http://schemas.openxmlformats.org/officeDocument/2006/relationships/slide"/><Relationship Id="rId3" Target="viewProps.xml" Type="http://schemas.openxmlformats.org/officeDocument/2006/relationships/viewProps"/><Relationship Id="rId30" Target="slides/slide3.xml" Type="http://schemas.openxmlformats.org/officeDocument/2006/relationships/slide"/><Relationship Id="rId31" Target="slides/slide4.xml" Type="http://schemas.openxmlformats.org/officeDocument/2006/relationships/slide"/><Relationship Id="rId32" Target="slides/slide5.xml" Type="http://schemas.openxmlformats.org/officeDocument/2006/relationships/slide"/><Relationship Id="rId33" Target="slides/slide6.xml" Type="http://schemas.openxmlformats.org/officeDocument/2006/relationships/slide"/><Relationship Id="rId34" Target="slides/slide7.xml" Type="http://schemas.openxmlformats.org/officeDocument/2006/relationships/slide"/><Relationship Id="rId35" Target="slides/slide8.xml" Type="http://schemas.openxmlformats.org/officeDocument/2006/relationships/slide"/><Relationship Id="rId36" Target="slides/slide9.xml" Type="http://schemas.openxmlformats.org/officeDocument/2006/relationships/slide"/><Relationship Id="rId37" Target="slides/slide10.xml" Type="http://schemas.openxmlformats.org/officeDocument/2006/relationships/slide"/><Relationship Id="rId38" Target="slides/slide11.xml" Type="http://schemas.openxmlformats.org/officeDocument/2006/relationships/slide"/><Relationship Id="rId39" Target="slides/slide12.xml" Type="http://schemas.openxmlformats.org/officeDocument/2006/relationships/slide"/><Relationship Id="rId4" Target="theme/theme1.xml" Type="http://schemas.openxmlformats.org/officeDocument/2006/relationships/theme"/><Relationship Id="rId40" Target="slides/slide13.xml" Type="http://schemas.openxmlformats.org/officeDocument/2006/relationships/slide"/><Relationship Id="rId41" Target="slides/slide14.xml" Type="http://schemas.openxmlformats.org/officeDocument/2006/relationships/slide"/><Relationship Id="rId42" Target="slides/slide15.xml" Type="http://schemas.openxmlformats.org/officeDocument/2006/relationships/slide"/><Relationship Id="rId43" Target="slides/slide16.xml" Type="http://schemas.openxmlformats.org/officeDocument/2006/relationships/slide"/><Relationship Id="rId44" Target="slides/slide17.xml" Type="http://schemas.openxmlformats.org/officeDocument/2006/relationships/slide"/><Relationship Id="rId45" Target="slides/slide18.xml" Type="http://schemas.openxmlformats.org/officeDocument/2006/relationships/slide"/><Relationship Id="rId46" Target="slides/slide19.xml" Type="http://schemas.openxmlformats.org/officeDocument/2006/relationships/slide"/><Relationship Id="rId47" Target="slides/slide20.xml" Type="http://schemas.openxmlformats.org/officeDocument/2006/relationships/slide"/><Relationship Id="rId48" Target="slides/slide21.xml" Type="http://schemas.openxmlformats.org/officeDocument/2006/relationships/slide"/><Relationship Id="rId49" Target="slides/slide22.xml" Type="http://schemas.openxmlformats.org/officeDocument/2006/relationships/slide"/><Relationship Id="rId5" Target="tableStyles.xml" Type="http://schemas.openxmlformats.org/officeDocument/2006/relationships/tableStyles"/><Relationship Id="rId50" Target="slides/slide23.xml" Type="http://schemas.openxmlformats.org/officeDocument/2006/relationships/slide"/><Relationship Id="rId51" Target="slides/slide24.xml" Type="http://schemas.openxmlformats.org/officeDocument/2006/relationships/slide"/><Relationship Id="rId52" Target="slides/slide25.xml" Type="http://schemas.openxmlformats.org/officeDocument/2006/relationships/slide"/><Relationship Id="rId53" Target="slides/slide26.xml" Type="http://schemas.openxmlformats.org/officeDocument/2006/relationships/slide"/><Relationship Id="rId54" Target="slides/slide27.xml" Type="http://schemas.openxmlformats.org/officeDocument/2006/relationships/slide"/><Relationship Id="rId55" Target="slides/slide28.xml" Type="http://schemas.openxmlformats.org/officeDocument/2006/relationships/slide"/><Relationship Id="rId56" Target="slides/slide29.xml" Type="http://schemas.openxmlformats.org/officeDocument/2006/relationships/slide"/><Relationship Id="rId57" Target="slides/slide30.xml" Type="http://schemas.openxmlformats.org/officeDocument/2006/relationships/slide"/><Relationship Id="rId58" Target="slides/slide31.xml" Type="http://schemas.openxmlformats.org/officeDocument/2006/relationships/slide"/><Relationship Id="rId59" Target="slides/slide32.xml" Type="http://schemas.openxmlformats.org/officeDocument/2006/relationships/slide"/><Relationship Id="rId6" Target="fonts/font6.fntdata" Type="http://schemas.openxmlformats.org/officeDocument/2006/relationships/font"/><Relationship Id="rId60" Target="slides/slide33.xml" Type="http://schemas.openxmlformats.org/officeDocument/2006/relationships/slide"/><Relationship Id="rId61" Target="slides/slide34.xml" Type="http://schemas.openxmlformats.org/officeDocument/2006/relationships/slide"/><Relationship Id="rId62" Target="slides/slide35.xml" Type="http://schemas.openxmlformats.org/officeDocument/2006/relationships/slide"/><Relationship Id="rId63" Target="slides/slide36.xml" Type="http://schemas.openxmlformats.org/officeDocument/2006/relationships/slide"/><Relationship Id="rId64" Target="slides/slide37.xml" Type="http://schemas.openxmlformats.org/officeDocument/2006/relationships/slide"/><Relationship Id="rId65" Target="slides/slide38.xml" Type="http://schemas.openxmlformats.org/officeDocument/2006/relationships/slide"/><Relationship Id="rId66" Target="slides/slide39.xml" Type="http://schemas.openxmlformats.org/officeDocument/2006/relationships/slide"/><Relationship Id="rId67" Target="slides/slide40.xml" Type="http://schemas.openxmlformats.org/officeDocument/2006/relationships/slide"/><Relationship Id="rId68" Target="slides/slide41.xml" Type="http://schemas.openxmlformats.org/officeDocument/2006/relationships/slide"/><Relationship Id="rId69" Target="slides/slide42.xml" Type="http://schemas.openxmlformats.org/officeDocument/2006/relationships/slide"/><Relationship Id="rId7" Target="fonts/font7.fntdata" Type="http://schemas.openxmlformats.org/officeDocument/2006/relationships/font"/><Relationship Id="rId70" Target="slides/slide43.xml" Type="http://schemas.openxmlformats.org/officeDocument/2006/relationships/slide"/><Relationship Id="rId71" Target="slides/slide44.xml" Type="http://schemas.openxmlformats.org/officeDocument/2006/relationships/slide"/><Relationship Id="rId72" Target="slides/slide45.xml" Type="http://schemas.openxmlformats.org/officeDocument/2006/relationships/slide"/><Relationship Id="rId73" Target="slides/slide46.xml" Type="http://schemas.openxmlformats.org/officeDocument/2006/relationships/slide"/><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jpe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 Id="rId5" Target="../media/image6.pn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 Id="rId3" Target="../media/image6.pn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png" Type="http://schemas.openxmlformats.org/officeDocument/2006/relationships/image"/><Relationship Id="rId4" Target="../media/image10.png" Type="http://schemas.openxmlformats.org/officeDocument/2006/relationships/image"/><Relationship Id="rId5" Target="../media/image6.pn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1.jpeg" Type="http://schemas.openxmlformats.org/officeDocument/2006/relationships/image"/><Relationship Id="rId3" Target="../media/image6.png" Type="http://schemas.openxmlformats.org/officeDocument/2006/relationships/image"/></Relationships>
</file>

<file path=ppt/slides/_rels/slide1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s>
</file>

<file path=ppt/slides/_rels/slide1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s>
</file>

<file path=ppt/slides/_rels/slide1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2.jpe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 Id="rId5" Target="../media/image6.png" Type="http://schemas.openxmlformats.org/officeDocument/2006/relationships/image"/></Relationships>
</file>

<file path=ppt/slides/_rels/slide1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3.jpe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 Id="rId5" Target="../media/image6.png" Type="http://schemas.openxmlformats.org/officeDocument/2006/relationships/image"/></Relationships>
</file>

<file path=ppt/slides/_rels/slide1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4.jpe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 Id="rId5" Target="../media/image6.png" Type="http://schemas.openxmlformats.org/officeDocument/2006/relationships/image"/></Relationships>
</file>

<file path=ppt/slides/_rels/slide1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5.jpe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 Id="rId5" Target="../media/image6.png" Type="http://schemas.openxmlformats.org/officeDocument/2006/relationships/image"/></Relationships>
</file>

<file path=ppt/slides/_rels/slide1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6.png" Type="http://schemas.openxmlformats.org/officeDocument/2006/relationships/image"/><Relationship Id="rId3" Target="../media/image6.png" Type="http://schemas.openxmlformats.org/officeDocument/2006/relationships/image"/></Relationships>
</file>

<file path=ppt/slides/_rels/slide1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7.jpe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 Id="rId5" Target="../media/image6.png" Type="http://schemas.openxmlformats.org/officeDocument/2006/relationships/image"/></Relationships>
</file>

<file path=ppt/slides/_rels/slide1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s>
</file>

<file path=ppt/slides/_rels/slide1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s>
</file>

<file path=ppt/slides/_rels/slide2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s>
</file>

<file path=ppt/slides/_rels/slide21.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22.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23.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2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s>
</file>

<file path=ppt/slides/_rels/slide2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s>
</file>

<file path=ppt/slides/_rels/slide2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s>
</file>

<file path=ppt/slides/_rels/slide2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s>
</file>

<file path=ppt/slides/_rels/slide2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s>
</file>

<file path=ppt/slides/_rels/slide2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s>
</file>

<file path=ppt/slides/_rels/slide3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9.jpeg" Type="http://schemas.openxmlformats.org/officeDocument/2006/relationships/image"/><Relationship Id="rId3" Target="../media/image20.jpeg" Type="http://schemas.openxmlformats.org/officeDocument/2006/relationships/image"/></Relationships>
</file>

<file path=ppt/slides/_rels/slide3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6.png" Type="http://schemas.openxmlformats.org/officeDocument/2006/relationships/image"/></Relationships>
</file>

<file path=ppt/slides/_rels/slide3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2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6.png" Type="http://schemas.openxmlformats.org/officeDocument/2006/relationships/image"/></Relationships>
</file>

<file path=ppt/slides/_rels/slide3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6.png" Type="http://schemas.openxmlformats.org/officeDocument/2006/relationships/image"/></Relationships>
</file>

<file path=ppt/slides/_rels/slide34.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3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3.jpeg" Type="http://schemas.openxmlformats.org/officeDocument/2006/relationships/image"/></Relationships>
</file>

<file path=ppt/slides/_rels/slide3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6.png" Type="http://schemas.openxmlformats.org/officeDocument/2006/relationships/image"/></Relationships>
</file>

<file path=ppt/slides/_rels/slide3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6.png" Type="http://schemas.openxmlformats.org/officeDocument/2006/relationships/image"/></Relationships>
</file>

<file path=ppt/slides/_rels/slide3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s>
</file>

<file path=ppt/slides/_rels/slide3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s>
</file>

<file path=ppt/slides/_rels/slide4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6.png" Type="http://schemas.openxmlformats.org/officeDocument/2006/relationships/image"/></Relationships>
</file>

<file path=ppt/slides/_rels/slide4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6.png" Type="http://schemas.openxmlformats.org/officeDocument/2006/relationships/image"/></Relationships>
</file>

<file path=ppt/slides/_rels/slide4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6.png" Type="http://schemas.openxmlformats.org/officeDocument/2006/relationships/image"/></Relationships>
</file>

<file path=ppt/slides/_rels/slide4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6.png" Type="http://schemas.openxmlformats.org/officeDocument/2006/relationships/image"/></Relationships>
</file>

<file path=ppt/slides/_rels/slide4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6.png" Type="http://schemas.openxmlformats.org/officeDocument/2006/relationships/image"/></Relationships>
</file>

<file path=ppt/slides/_rels/slide45.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46.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739612" cy="10287000"/>
            <a:chOff x="0" y="0"/>
            <a:chExt cx="458169" cy="2709333"/>
          </a:xfrm>
        </p:grpSpPr>
        <p:sp>
          <p:nvSpPr>
            <p:cNvPr name="Freeform 3" id="3"/>
            <p:cNvSpPr/>
            <p:nvPr/>
          </p:nvSpPr>
          <p:spPr>
            <a:xfrm>
              <a:off x="0" y="0"/>
              <a:ext cx="458169" cy="2709333"/>
            </a:xfrm>
            <a:custGeom>
              <a:avLst/>
              <a:gdLst/>
              <a:ahLst/>
              <a:cxnLst/>
              <a:rect r="r" b="b" t="t" l="l"/>
              <a:pathLst>
                <a:path h="2709333" w="458169">
                  <a:moveTo>
                    <a:pt x="0" y="0"/>
                  </a:moveTo>
                  <a:lnTo>
                    <a:pt x="458169" y="0"/>
                  </a:lnTo>
                  <a:lnTo>
                    <a:pt x="458169" y="2709333"/>
                  </a:lnTo>
                  <a:lnTo>
                    <a:pt x="0" y="2709333"/>
                  </a:lnTo>
                  <a:close/>
                </a:path>
              </a:pathLst>
            </a:custGeom>
            <a:solidFill>
              <a:srgbClr val="91C7E8"/>
            </a:solidFill>
          </p:spPr>
        </p:sp>
        <p:sp>
          <p:nvSpPr>
            <p:cNvPr name="TextBox 4" id="4"/>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pic>
        <p:nvPicPr>
          <p:cNvPr name="Picture 5" id="5"/>
          <p:cNvPicPr>
            <a:picLocks noChangeAspect="true"/>
          </p:cNvPicPr>
          <p:nvPr/>
        </p:nvPicPr>
        <p:blipFill>
          <a:blip r:embed="rId2"/>
          <a:srcRect l="0" t="0" r="0" b="0"/>
          <a:stretch>
            <a:fillRect/>
          </a:stretch>
        </p:blipFill>
        <p:spPr>
          <a:xfrm flipH="false" flipV="false" rot="0">
            <a:off x="8847723" y="2131244"/>
            <a:ext cx="9440277" cy="5310156"/>
          </a:xfrm>
          <a:prstGeom prst="rect">
            <a:avLst/>
          </a:prstGeom>
        </p:spPr>
      </p:pic>
      <p:sp>
        <p:nvSpPr>
          <p:cNvPr name="TextBox 6" id="6"/>
          <p:cNvSpPr txBox="true"/>
          <p:nvPr/>
        </p:nvSpPr>
        <p:spPr>
          <a:xfrm rot="0">
            <a:off x="1988780" y="2131244"/>
            <a:ext cx="6609775" cy="5092065"/>
          </a:xfrm>
          <a:prstGeom prst="rect">
            <a:avLst/>
          </a:prstGeom>
        </p:spPr>
        <p:txBody>
          <a:bodyPr anchor="t" rtlCol="false" tIns="0" lIns="0" bIns="0" rIns="0">
            <a:spAutoFit/>
          </a:bodyPr>
          <a:lstStyle/>
          <a:p>
            <a:pPr>
              <a:lnSpc>
                <a:spcPts val="7920"/>
              </a:lnSpc>
            </a:pPr>
            <a:r>
              <a:rPr lang="en-US" sz="7200">
                <a:solidFill>
                  <a:srgbClr val="484B4B"/>
                </a:solidFill>
                <a:latin typeface="Poppins Medium Bold"/>
              </a:rPr>
              <a:t>ALCOHOL RELATED PROBLEMS AND THEIR MANAGEMENT</a:t>
            </a:r>
          </a:p>
        </p:txBody>
      </p:sp>
      <p:sp>
        <p:nvSpPr>
          <p:cNvPr name="TextBox 7" id="7"/>
          <p:cNvSpPr txBox="true"/>
          <p:nvPr/>
        </p:nvSpPr>
        <p:spPr>
          <a:xfrm rot="-5400000">
            <a:off x="-2053654" y="4464868"/>
            <a:ext cx="5780247" cy="424815"/>
          </a:xfrm>
          <a:prstGeom prst="rect">
            <a:avLst/>
          </a:prstGeom>
        </p:spPr>
        <p:txBody>
          <a:bodyPr anchor="t" rtlCol="false" tIns="0" lIns="0" bIns="0" rIns="0">
            <a:spAutoFit/>
          </a:bodyPr>
          <a:lstStyle/>
          <a:p>
            <a:pPr algn="ctr">
              <a:lnSpc>
                <a:spcPts val="3359"/>
              </a:lnSpc>
            </a:pPr>
            <a:r>
              <a:rPr lang="en-US" sz="2400">
                <a:solidFill>
                  <a:srgbClr val="737373"/>
                </a:solidFill>
                <a:latin typeface="Poppins Bold Italics"/>
              </a:rPr>
              <a:t>BY - DR ABHINAV KUCHHAL</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91C7E8"/>
        </a:solidFill>
      </p:bgPr>
    </p:bg>
    <p:spTree>
      <p:nvGrpSpPr>
        <p:cNvPr id="1" name=""/>
        <p:cNvGrpSpPr/>
        <p:nvPr/>
      </p:nvGrpSpPr>
      <p:grpSpPr>
        <a:xfrm>
          <a:off x="0" y="0"/>
          <a:ext cx="0" cy="0"/>
          <a:chOff x="0" y="0"/>
          <a:chExt cx="0" cy="0"/>
        </a:xfrm>
      </p:grpSpPr>
      <p:grpSp>
        <p:nvGrpSpPr>
          <p:cNvPr name="Group 2" id="2"/>
          <p:cNvGrpSpPr/>
          <p:nvPr/>
        </p:nvGrpSpPr>
        <p:grpSpPr>
          <a:xfrm rot="0">
            <a:off x="1028700" y="1629293"/>
            <a:ext cx="16230600" cy="7028415"/>
            <a:chOff x="0" y="0"/>
            <a:chExt cx="4274726" cy="1851105"/>
          </a:xfrm>
        </p:grpSpPr>
        <p:sp>
          <p:nvSpPr>
            <p:cNvPr name="Freeform 3" id="3"/>
            <p:cNvSpPr/>
            <p:nvPr/>
          </p:nvSpPr>
          <p:spPr>
            <a:xfrm>
              <a:off x="0" y="0"/>
              <a:ext cx="4274726" cy="1851105"/>
            </a:xfrm>
            <a:custGeom>
              <a:avLst/>
              <a:gdLst/>
              <a:ahLst/>
              <a:cxnLst/>
              <a:rect r="r" b="b" t="t" l="l"/>
              <a:pathLst>
                <a:path h="1851105" w="4274726">
                  <a:moveTo>
                    <a:pt x="0" y="0"/>
                  </a:moveTo>
                  <a:lnTo>
                    <a:pt x="4274726" y="0"/>
                  </a:lnTo>
                  <a:lnTo>
                    <a:pt x="4274726" y="1851105"/>
                  </a:lnTo>
                  <a:lnTo>
                    <a:pt x="0" y="1851105"/>
                  </a:lnTo>
                  <a:close/>
                </a:path>
              </a:pathLst>
            </a:custGeom>
            <a:solidFill>
              <a:srgbClr val="FFFFFF"/>
            </a:solidFill>
          </p:spPr>
        </p:sp>
        <p:sp>
          <p:nvSpPr>
            <p:cNvPr name="TextBox 4" id="4"/>
            <p:cNvSpPr txBox="true"/>
            <p:nvPr/>
          </p:nvSpPr>
          <p:spPr>
            <a:xfrm>
              <a:off x="0" y="-66675"/>
              <a:ext cx="812800" cy="879475"/>
            </a:xfrm>
            <a:prstGeom prst="rect">
              <a:avLst/>
            </a:prstGeom>
          </p:spPr>
          <p:txBody>
            <a:bodyPr anchor="ctr" rtlCol="false" tIns="50800" lIns="50800" bIns="50800" rIns="50800"/>
            <a:lstStyle/>
            <a:p>
              <a:pPr algn="ctr">
                <a:lnSpc>
                  <a:spcPts val="3359"/>
                </a:lnSpc>
              </a:pPr>
            </a:p>
          </p:txBody>
        </p:sp>
      </p:grpSp>
      <p:grpSp>
        <p:nvGrpSpPr>
          <p:cNvPr name="Group 5" id="5"/>
          <p:cNvGrpSpPr/>
          <p:nvPr/>
        </p:nvGrpSpPr>
        <p:grpSpPr>
          <a:xfrm rot="0">
            <a:off x="2166533" y="2219771"/>
            <a:ext cx="5185145" cy="6129163"/>
            <a:chOff x="0" y="0"/>
            <a:chExt cx="1365635" cy="1614265"/>
          </a:xfrm>
        </p:grpSpPr>
        <p:sp>
          <p:nvSpPr>
            <p:cNvPr name="Freeform 6" id="6"/>
            <p:cNvSpPr/>
            <p:nvPr/>
          </p:nvSpPr>
          <p:spPr>
            <a:xfrm>
              <a:off x="0" y="0"/>
              <a:ext cx="1365635" cy="1614265"/>
            </a:xfrm>
            <a:custGeom>
              <a:avLst/>
              <a:gdLst/>
              <a:ahLst/>
              <a:cxnLst/>
              <a:rect r="r" b="b" t="t" l="l"/>
              <a:pathLst>
                <a:path h="1614265" w="1365635">
                  <a:moveTo>
                    <a:pt x="0" y="0"/>
                  </a:moveTo>
                  <a:lnTo>
                    <a:pt x="1365635" y="0"/>
                  </a:lnTo>
                  <a:lnTo>
                    <a:pt x="1365635" y="1614265"/>
                  </a:lnTo>
                  <a:lnTo>
                    <a:pt x="0" y="1614265"/>
                  </a:lnTo>
                  <a:close/>
                </a:path>
              </a:pathLst>
            </a:custGeom>
            <a:solidFill>
              <a:srgbClr val="FFFFFF"/>
            </a:solidFill>
          </p:spPr>
        </p:sp>
        <p:sp>
          <p:nvSpPr>
            <p:cNvPr name="TextBox 7" id="7"/>
            <p:cNvSpPr txBox="true"/>
            <p:nvPr/>
          </p:nvSpPr>
          <p:spPr>
            <a:xfrm>
              <a:off x="0" y="-66675"/>
              <a:ext cx="812800" cy="879475"/>
            </a:xfrm>
            <a:prstGeom prst="rect">
              <a:avLst/>
            </a:prstGeom>
          </p:spPr>
          <p:txBody>
            <a:bodyPr anchor="ctr" rtlCol="false" tIns="50800" lIns="50800" bIns="50800" rIns="50800"/>
            <a:lstStyle/>
            <a:p>
              <a:pPr algn="ctr">
                <a:lnSpc>
                  <a:spcPts val="3359"/>
                </a:lnSpc>
              </a:pPr>
            </a:p>
          </p:txBody>
        </p:sp>
      </p:grpSp>
      <p:pic>
        <p:nvPicPr>
          <p:cNvPr name="Picture 8" id="8"/>
          <p:cNvPicPr>
            <a:picLocks noChangeAspect="true"/>
          </p:cNvPicPr>
          <p:nvPr/>
        </p:nvPicPr>
        <p:blipFill>
          <a:blip r:embed="rId2"/>
          <a:srcRect l="9414" t="0" r="9414" b="0"/>
          <a:stretch>
            <a:fillRect/>
          </a:stretch>
        </p:blipFill>
        <p:spPr>
          <a:xfrm flipH="false" flipV="false" rot="0">
            <a:off x="2443202" y="2431224"/>
            <a:ext cx="4631807" cy="5706257"/>
          </a:xfrm>
          <a:prstGeom prst="rect">
            <a:avLst/>
          </a:prstGeom>
        </p:spPr>
      </p:pic>
      <p:pic>
        <p:nvPicPr>
          <p:cNvPr name="Picture 9" id="9"/>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7573013" y="3708211"/>
            <a:ext cx="363218" cy="419685"/>
          </a:xfrm>
          <a:prstGeom prst="rect">
            <a:avLst/>
          </a:prstGeom>
        </p:spPr>
      </p:pic>
      <p:sp>
        <p:nvSpPr>
          <p:cNvPr name="TextBox 10" id="10"/>
          <p:cNvSpPr txBox="true"/>
          <p:nvPr/>
        </p:nvSpPr>
        <p:spPr>
          <a:xfrm rot="0">
            <a:off x="8157567" y="2283953"/>
            <a:ext cx="7142485" cy="1091565"/>
          </a:xfrm>
          <a:prstGeom prst="rect">
            <a:avLst/>
          </a:prstGeom>
        </p:spPr>
        <p:txBody>
          <a:bodyPr anchor="t" rtlCol="false" tIns="0" lIns="0" bIns="0" rIns="0">
            <a:spAutoFit/>
          </a:bodyPr>
          <a:lstStyle/>
          <a:p>
            <a:pPr>
              <a:lnSpc>
                <a:spcPts val="7920"/>
              </a:lnSpc>
            </a:pPr>
            <a:r>
              <a:rPr lang="en-US" sz="7200">
                <a:solidFill>
                  <a:srgbClr val="484B4B"/>
                </a:solidFill>
                <a:latin typeface="Poppins Medium Bold"/>
              </a:rPr>
              <a:t>INTRODUCTION </a:t>
            </a:r>
          </a:p>
        </p:txBody>
      </p:sp>
      <p:sp>
        <p:nvSpPr>
          <p:cNvPr name="TextBox 11" id="11"/>
          <p:cNvSpPr txBox="true"/>
          <p:nvPr/>
        </p:nvSpPr>
        <p:spPr>
          <a:xfrm rot="0">
            <a:off x="8157567" y="3590808"/>
            <a:ext cx="7983844" cy="9766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Alcohol is one of the most widely used psychoactive substance.</a:t>
            </a:r>
          </a:p>
        </p:txBody>
      </p:sp>
      <p:sp>
        <p:nvSpPr>
          <p:cNvPr name="TextBox 12" id="12"/>
          <p:cNvSpPr txBox="true"/>
          <p:nvPr/>
        </p:nvSpPr>
        <p:spPr>
          <a:xfrm rot="0">
            <a:off x="8157567" y="4767463"/>
            <a:ext cx="7983844" cy="9766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Alcohol related disorders impact all aspects of health care delivery system, specially psychiatry.</a:t>
            </a:r>
          </a:p>
        </p:txBody>
      </p:sp>
      <p:sp>
        <p:nvSpPr>
          <p:cNvPr name="TextBox 13" id="13"/>
          <p:cNvSpPr txBox="true"/>
          <p:nvPr/>
        </p:nvSpPr>
        <p:spPr>
          <a:xfrm rot="0">
            <a:off x="8157567" y="5944118"/>
            <a:ext cx="7983844" cy="9766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At least 20% of the patients in mental health setting have alcohol abuse or dependence.</a:t>
            </a:r>
          </a:p>
        </p:txBody>
      </p:sp>
      <p:pic>
        <p:nvPicPr>
          <p:cNvPr name="Picture 14" id="14"/>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7573013" y="4864667"/>
            <a:ext cx="363218" cy="419685"/>
          </a:xfrm>
          <a:prstGeom prst="rect">
            <a:avLst/>
          </a:prstGeom>
        </p:spPr>
      </p:pic>
      <p:pic>
        <p:nvPicPr>
          <p:cNvPr name="Picture 15" id="15"/>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7573013" y="6041323"/>
            <a:ext cx="363218" cy="419685"/>
          </a:xfrm>
          <a:prstGeom prst="rect">
            <a:avLst/>
          </a:prstGeom>
        </p:spPr>
      </p:pic>
    </p:spTree>
  </p:cSld>
  <p:clrMapOvr>
    <a:masterClrMapping/>
  </p:clrMapOvr>
</p:sld>
</file>

<file path=ppt/slides/slide3.xml><?xml version="1.0" encoding="utf-8"?>
<p:sld xmlns:p="http://schemas.openxmlformats.org/presentationml/2006/main" xmlns:a="http://schemas.openxmlformats.org/drawingml/2006/main">
  <p:cSld>
    <p:bg>
      <p:bgPr>
        <a:solidFill>
          <a:srgbClr val="91C7E8"/>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1028700" y="2017470"/>
          <a:ext cx="16068314" cy="7240830"/>
        </p:xfrm>
        <a:graphic>
          <a:graphicData uri="http://schemas.openxmlformats.org/drawingml/2006/table">
            <a:tbl>
              <a:tblPr/>
              <a:tblGrid>
                <a:gridCol w="5356105"/>
                <a:gridCol w="5356105"/>
                <a:gridCol w="5356105"/>
              </a:tblGrid>
              <a:tr h="1606755">
                <a:tc>
                  <a:txBody>
                    <a:bodyPr anchor="t" rtlCol="false"/>
                    <a:lstStyle/>
                    <a:p>
                      <a:pPr algn="ctr">
                        <a:lnSpc>
                          <a:spcPts val="3499"/>
                        </a:lnSpc>
                        <a:defRPr/>
                      </a:pPr>
                      <a:r>
                        <a:rPr lang="en-US" sz="2499">
                          <a:solidFill>
                            <a:srgbClr val="484B4B"/>
                          </a:solidFill>
                          <a:latin typeface="Assistant Regular Bold"/>
                        </a:rPr>
                        <a:t>DRUG TYPE</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c>
                  <a:txBody>
                    <a:bodyPr anchor="t" rtlCol="false"/>
                    <a:lstStyle/>
                    <a:p>
                      <a:pPr algn="ctr">
                        <a:lnSpc>
                          <a:spcPts val="3499"/>
                        </a:lnSpc>
                        <a:defRPr/>
                      </a:pPr>
                      <a:r>
                        <a:rPr lang="en-US" sz="2499">
                          <a:solidFill>
                            <a:srgbClr val="484B4B"/>
                          </a:solidFill>
                          <a:latin typeface="Assistant Regular Bold"/>
                        </a:rPr>
                        <a:t>NHS (CURRENT PREVALENCE, %)</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c>
                  <a:txBody>
                    <a:bodyPr anchor="t" rtlCol="false"/>
                    <a:lstStyle/>
                    <a:p>
                      <a:pPr algn="ctr">
                        <a:lnSpc>
                          <a:spcPts val="3499"/>
                        </a:lnSpc>
                        <a:defRPr/>
                      </a:pPr>
                      <a:r>
                        <a:rPr lang="en-US" sz="2499">
                          <a:solidFill>
                            <a:srgbClr val="484B4B"/>
                          </a:solidFill>
                          <a:latin typeface="Assistant Regular Bold"/>
                        </a:rPr>
                        <a:t>DAMS (% AMONG TREATMENT SEEKERS)</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r>
              <a:tr h="1126815">
                <a:tc>
                  <a:txBody>
                    <a:bodyPr anchor="t" rtlCol="false"/>
                    <a:lstStyle/>
                    <a:p>
                      <a:pPr algn="ctr">
                        <a:lnSpc>
                          <a:spcPts val="3499"/>
                        </a:lnSpc>
                        <a:defRPr/>
                      </a:pPr>
                      <a:r>
                        <a:rPr lang="en-US" sz="2499">
                          <a:solidFill>
                            <a:srgbClr val="484B4B"/>
                          </a:solidFill>
                          <a:latin typeface="Assistant Regular Bold"/>
                        </a:rPr>
                        <a:t>Alcohol</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c>
                  <a:txBody>
                    <a:bodyPr anchor="t" rtlCol="false"/>
                    <a:lstStyle/>
                    <a:p>
                      <a:pPr algn="ctr">
                        <a:lnSpc>
                          <a:spcPts val="3499"/>
                        </a:lnSpc>
                        <a:defRPr/>
                      </a:pPr>
                      <a:r>
                        <a:rPr lang="en-US" sz="2499">
                          <a:solidFill>
                            <a:srgbClr val="484B4B"/>
                          </a:solidFill>
                          <a:latin typeface="Assistant Regular Bold"/>
                        </a:rPr>
                        <a:t>21.4%</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c>
                  <a:txBody>
                    <a:bodyPr anchor="t" rtlCol="false"/>
                    <a:lstStyle/>
                    <a:p>
                      <a:pPr algn="ctr">
                        <a:lnSpc>
                          <a:spcPts val="3499"/>
                        </a:lnSpc>
                        <a:defRPr/>
                      </a:pPr>
                      <a:r>
                        <a:rPr lang="en-US" sz="2499">
                          <a:solidFill>
                            <a:srgbClr val="484B4B"/>
                          </a:solidFill>
                          <a:latin typeface="Assistant Regular Bold"/>
                        </a:rPr>
                        <a:t>43.9%</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r>
              <a:tr h="1126815">
                <a:tc>
                  <a:txBody>
                    <a:bodyPr anchor="t" rtlCol="false"/>
                    <a:lstStyle/>
                    <a:p>
                      <a:pPr algn="ctr">
                        <a:lnSpc>
                          <a:spcPts val="3499"/>
                        </a:lnSpc>
                        <a:defRPr/>
                      </a:pPr>
                      <a:r>
                        <a:rPr lang="en-US" sz="2499">
                          <a:solidFill>
                            <a:srgbClr val="484B4B"/>
                          </a:solidFill>
                          <a:latin typeface="Assistant Regular Bold"/>
                        </a:rPr>
                        <a:t>Cannabis</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c>
                  <a:txBody>
                    <a:bodyPr anchor="t" rtlCol="false"/>
                    <a:lstStyle/>
                    <a:p>
                      <a:pPr algn="ctr">
                        <a:lnSpc>
                          <a:spcPts val="3499"/>
                        </a:lnSpc>
                        <a:defRPr/>
                      </a:pPr>
                      <a:r>
                        <a:rPr lang="en-US" sz="2499">
                          <a:solidFill>
                            <a:srgbClr val="484B4B"/>
                          </a:solidFill>
                          <a:latin typeface="Assistant Regular Bold"/>
                        </a:rPr>
                        <a:t>3.0%</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c>
                  <a:txBody>
                    <a:bodyPr anchor="t" rtlCol="false"/>
                    <a:lstStyle/>
                    <a:p>
                      <a:pPr algn="ctr">
                        <a:lnSpc>
                          <a:spcPts val="3499"/>
                        </a:lnSpc>
                        <a:defRPr/>
                      </a:pPr>
                      <a:r>
                        <a:rPr lang="en-US" sz="2499">
                          <a:solidFill>
                            <a:srgbClr val="484B4B"/>
                          </a:solidFill>
                          <a:latin typeface="Assistant Regular Bold"/>
                        </a:rPr>
                        <a:t>11.6%</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r>
              <a:tr h="1126815">
                <a:tc>
                  <a:txBody>
                    <a:bodyPr anchor="t" rtlCol="false"/>
                    <a:lstStyle/>
                    <a:p>
                      <a:pPr algn="ctr">
                        <a:lnSpc>
                          <a:spcPts val="3499"/>
                        </a:lnSpc>
                        <a:defRPr/>
                      </a:pPr>
                      <a:r>
                        <a:rPr lang="en-US" sz="2499">
                          <a:solidFill>
                            <a:srgbClr val="484B4B"/>
                          </a:solidFill>
                          <a:latin typeface="Assistant Regular Bold"/>
                        </a:rPr>
                        <a:t>Heroin</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c>
                  <a:txBody>
                    <a:bodyPr anchor="t" rtlCol="false"/>
                    <a:lstStyle/>
                    <a:p>
                      <a:pPr algn="ctr">
                        <a:lnSpc>
                          <a:spcPts val="3499"/>
                        </a:lnSpc>
                        <a:defRPr/>
                      </a:pPr>
                      <a:r>
                        <a:rPr lang="en-US" sz="2499">
                          <a:solidFill>
                            <a:srgbClr val="484B4B"/>
                          </a:solidFill>
                          <a:latin typeface="Assistant Regular Bold"/>
                        </a:rPr>
                        <a:t>0.2%</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c>
                  <a:txBody>
                    <a:bodyPr anchor="t" rtlCol="false"/>
                    <a:lstStyle/>
                    <a:p>
                      <a:pPr algn="ctr">
                        <a:lnSpc>
                          <a:spcPts val="3499"/>
                        </a:lnSpc>
                        <a:defRPr/>
                      </a:pPr>
                      <a:r>
                        <a:rPr lang="en-US" sz="2499">
                          <a:solidFill>
                            <a:srgbClr val="484B4B"/>
                          </a:solidFill>
                          <a:latin typeface="Assistant Regular Bold"/>
                        </a:rPr>
                        <a:t>11.1%</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r>
              <a:tr h="1126815">
                <a:tc>
                  <a:txBody>
                    <a:bodyPr anchor="t" rtlCol="false"/>
                    <a:lstStyle/>
                    <a:p>
                      <a:pPr algn="ctr">
                        <a:lnSpc>
                          <a:spcPts val="3499"/>
                        </a:lnSpc>
                        <a:defRPr/>
                      </a:pPr>
                      <a:r>
                        <a:rPr lang="en-US" sz="2499">
                          <a:solidFill>
                            <a:srgbClr val="484B4B"/>
                          </a:solidFill>
                          <a:latin typeface="Assistant Regular Bold"/>
                        </a:rPr>
                        <a:t>Opium</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c>
                  <a:txBody>
                    <a:bodyPr anchor="t" rtlCol="false"/>
                    <a:lstStyle/>
                    <a:p>
                      <a:pPr algn="ctr">
                        <a:lnSpc>
                          <a:spcPts val="3499"/>
                        </a:lnSpc>
                        <a:defRPr/>
                      </a:pPr>
                      <a:r>
                        <a:rPr lang="en-US" sz="2499">
                          <a:solidFill>
                            <a:srgbClr val="484B4B"/>
                          </a:solidFill>
                          <a:latin typeface="Assistant Regular Bold"/>
                        </a:rPr>
                        <a:t>0.4%</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c>
                  <a:txBody>
                    <a:bodyPr anchor="t" rtlCol="false"/>
                    <a:lstStyle/>
                    <a:p>
                      <a:pPr algn="ctr">
                        <a:lnSpc>
                          <a:spcPts val="3499"/>
                        </a:lnSpc>
                        <a:defRPr/>
                      </a:pPr>
                      <a:r>
                        <a:rPr lang="en-US" sz="2499">
                          <a:solidFill>
                            <a:srgbClr val="484B4B"/>
                          </a:solidFill>
                          <a:latin typeface="Assistant Regular Bold"/>
                        </a:rPr>
                        <a:t>8.6%</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r>
              <a:tr h="1126815">
                <a:tc>
                  <a:txBody>
                    <a:bodyPr anchor="t" rtlCol="false"/>
                    <a:lstStyle/>
                    <a:p>
                      <a:pPr algn="ctr">
                        <a:lnSpc>
                          <a:spcPts val="3499"/>
                        </a:lnSpc>
                        <a:defRPr/>
                      </a:pPr>
                      <a:r>
                        <a:rPr lang="en-US" sz="2499">
                          <a:solidFill>
                            <a:srgbClr val="484B4B"/>
                          </a:solidFill>
                          <a:latin typeface="Assistant Regular Bold"/>
                        </a:rPr>
                        <a:t>Other Opiates</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c>
                  <a:txBody>
                    <a:bodyPr anchor="t" rtlCol="false"/>
                    <a:lstStyle/>
                    <a:p>
                      <a:pPr algn="ctr">
                        <a:lnSpc>
                          <a:spcPts val="3499"/>
                        </a:lnSpc>
                        <a:defRPr/>
                      </a:pPr>
                      <a:r>
                        <a:rPr lang="en-US" sz="2499">
                          <a:solidFill>
                            <a:srgbClr val="484B4B"/>
                          </a:solidFill>
                          <a:latin typeface="Assistant Regular Bold"/>
                        </a:rPr>
                        <a:t>0.1%</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c>
                  <a:txBody>
                    <a:bodyPr anchor="t" rtlCol="false"/>
                    <a:lstStyle/>
                    <a:p>
                      <a:pPr algn="ctr">
                        <a:lnSpc>
                          <a:spcPts val="3499"/>
                        </a:lnSpc>
                        <a:defRPr/>
                      </a:pPr>
                      <a:r>
                        <a:rPr lang="en-US" sz="2499">
                          <a:solidFill>
                            <a:srgbClr val="484B4B"/>
                          </a:solidFill>
                          <a:latin typeface="Assistant Regular Bold"/>
                        </a:rPr>
                        <a:t>6.3%</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r>
            </a:tbl>
          </a:graphicData>
        </a:graphic>
      </p:graphicFrame>
      <p:sp>
        <p:nvSpPr>
          <p:cNvPr name="TextBox 3" id="3"/>
          <p:cNvSpPr txBox="true"/>
          <p:nvPr/>
        </p:nvSpPr>
        <p:spPr>
          <a:xfrm rot="0">
            <a:off x="1028700" y="448971"/>
            <a:ext cx="16068314" cy="1091565"/>
          </a:xfrm>
          <a:prstGeom prst="rect">
            <a:avLst/>
          </a:prstGeom>
        </p:spPr>
        <p:txBody>
          <a:bodyPr anchor="t" rtlCol="false" tIns="0" lIns="0" bIns="0" rIns="0">
            <a:spAutoFit/>
          </a:bodyPr>
          <a:lstStyle/>
          <a:p>
            <a:pPr algn="ctr">
              <a:lnSpc>
                <a:spcPts val="7920"/>
              </a:lnSpc>
            </a:pPr>
            <a:r>
              <a:rPr lang="en-US" sz="7200">
                <a:solidFill>
                  <a:srgbClr val="484B4B"/>
                </a:solidFill>
                <a:latin typeface="Poppins Medium Bold"/>
              </a:rPr>
              <a:t>MAJOR DRUGS OF ABUSE IN INDIA</a:t>
            </a:r>
          </a:p>
        </p:txBody>
      </p:sp>
      <p:sp>
        <p:nvSpPr>
          <p:cNvPr name="TextBox 4" id="4"/>
          <p:cNvSpPr txBox="true"/>
          <p:nvPr/>
        </p:nvSpPr>
        <p:spPr>
          <a:xfrm rot="0">
            <a:off x="1028700" y="9667875"/>
            <a:ext cx="5107409" cy="368300"/>
          </a:xfrm>
          <a:prstGeom prst="rect">
            <a:avLst/>
          </a:prstGeom>
        </p:spPr>
        <p:txBody>
          <a:bodyPr anchor="t" rtlCol="false" tIns="0" lIns="0" bIns="0" rIns="0">
            <a:spAutoFit/>
          </a:bodyPr>
          <a:lstStyle/>
          <a:p>
            <a:pPr algn="ctr">
              <a:lnSpc>
                <a:spcPts val="2800"/>
              </a:lnSpc>
              <a:spcBef>
                <a:spcPct val="0"/>
              </a:spcBef>
            </a:pPr>
            <a:r>
              <a:rPr lang="en-US" sz="2000">
                <a:solidFill>
                  <a:srgbClr val="484B4B"/>
                </a:solidFill>
                <a:latin typeface="Poppins Bold Italics"/>
              </a:rPr>
              <a:t>SOURCE: RAY R, NATIONAL SURVEY 2004</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91C7E8"/>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1461042" y="2533600"/>
          <a:ext cx="14971273" cy="6185534"/>
        </p:xfrm>
        <a:graphic>
          <a:graphicData uri="http://schemas.openxmlformats.org/drawingml/2006/table">
            <a:tbl>
              <a:tblPr/>
              <a:tblGrid>
                <a:gridCol w="6380632"/>
                <a:gridCol w="8590641"/>
              </a:tblGrid>
              <a:tr h="1030922">
                <a:tc>
                  <a:txBody>
                    <a:bodyPr anchor="t" rtlCol="false"/>
                    <a:lstStyle/>
                    <a:p>
                      <a:pPr algn="ctr" marL="0" indent="0" lvl="0">
                        <a:lnSpc>
                          <a:spcPts val="3499"/>
                        </a:lnSpc>
                        <a:spcBef>
                          <a:spcPct val="0"/>
                        </a:spcBef>
                        <a:defRPr/>
                      </a:pPr>
                      <a:r>
                        <a:rPr lang="en-US" sz="2499" u="none">
                          <a:solidFill>
                            <a:srgbClr val="484B4B"/>
                          </a:solidFill>
                          <a:latin typeface="Assistant Regular Bold"/>
                        </a:rPr>
                        <a:t>DRUG TYPE</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c>
                  <a:txBody>
                    <a:bodyPr anchor="t" rtlCol="false"/>
                    <a:lstStyle/>
                    <a:p>
                      <a:pPr algn="ctr" marL="0" indent="0" lvl="0">
                        <a:lnSpc>
                          <a:spcPts val="3499"/>
                        </a:lnSpc>
                        <a:spcBef>
                          <a:spcPct val="0"/>
                        </a:spcBef>
                        <a:defRPr/>
                      </a:pPr>
                      <a:r>
                        <a:rPr lang="en-US" sz="2499" u="none">
                          <a:solidFill>
                            <a:srgbClr val="484B4B"/>
                          </a:solidFill>
                          <a:latin typeface="Assistant Regular Bold"/>
                        </a:rPr>
                        <a:t>CURRENT USE (in millions)</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r>
              <a:tr h="1030922">
                <a:tc>
                  <a:txBody>
                    <a:bodyPr anchor="t" rtlCol="false"/>
                    <a:lstStyle/>
                    <a:p>
                      <a:pPr algn="ctr" marL="0" indent="0" lvl="0">
                        <a:lnSpc>
                          <a:spcPts val="3499"/>
                        </a:lnSpc>
                        <a:spcBef>
                          <a:spcPct val="0"/>
                        </a:spcBef>
                        <a:defRPr/>
                      </a:pPr>
                      <a:r>
                        <a:rPr lang="en-US" sz="2499" u="none">
                          <a:solidFill>
                            <a:srgbClr val="484B4B"/>
                          </a:solidFill>
                          <a:latin typeface="Assistant Regular Bold"/>
                        </a:rPr>
                        <a:t>Tobacco</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c>
                  <a:txBody>
                    <a:bodyPr anchor="t" rtlCol="false"/>
                    <a:lstStyle/>
                    <a:p>
                      <a:pPr algn="ctr" marL="0" indent="0" lvl="0">
                        <a:lnSpc>
                          <a:spcPts val="3499"/>
                        </a:lnSpc>
                        <a:spcBef>
                          <a:spcPct val="0"/>
                        </a:spcBef>
                        <a:defRPr/>
                      </a:pPr>
                      <a:r>
                        <a:rPr lang="en-US" sz="2499" u="none">
                          <a:solidFill>
                            <a:srgbClr val="484B4B"/>
                          </a:solidFill>
                          <a:latin typeface="Assistant Regular Bold"/>
                        </a:rPr>
                        <a:t>162.86</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r>
              <a:tr h="1030922">
                <a:tc>
                  <a:txBody>
                    <a:bodyPr anchor="t" rtlCol="false"/>
                    <a:lstStyle/>
                    <a:p>
                      <a:pPr algn="ctr" marL="0" indent="0" lvl="0">
                        <a:lnSpc>
                          <a:spcPts val="3499"/>
                        </a:lnSpc>
                        <a:spcBef>
                          <a:spcPct val="0"/>
                        </a:spcBef>
                        <a:defRPr/>
                      </a:pPr>
                      <a:r>
                        <a:rPr lang="en-US" sz="2499" u="none">
                          <a:solidFill>
                            <a:srgbClr val="484B4B"/>
                          </a:solidFill>
                          <a:latin typeface="Assistant Regular Bold"/>
                        </a:rPr>
                        <a:t>Alcohol</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c>
                  <a:txBody>
                    <a:bodyPr anchor="t" rtlCol="false"/>
                    <a:lstStyle/>
                    <a:p>
                      <a:pPr algn="ctr" marL="0" indent="0" lvl="0">
                        <a:lnSpc>
                          <a:spcPts val="3499"/>
                        </a:lnSpc>
                        <a:spcBef>
                          <a:spcPct val="0"/>
                        </a:spcBef>
                        <a:defRPr/>
                      </a:pPr>
                      <a:r>
                        <a:rPr lang="en-US" sz="2499" u="none">
                          <a:solidFill>
                            <a:srgbClr val="484B4B"/>
                          </a:solidFill>
                          <a:latin typeface="Assistant Regular Bold"/>
                        </a:rPr>
                        <a:t>62.46</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r>
              <a:tr h="1030922">
                <a:tc>
                  <a:txBody>
                    <a:bodyPr anchor="t" rtlCol="false"/>
                    <a:lstStyle/>
                    <a:p>
                      <a:pPr algn="ctr" marL="0" indent="0" lvl="0">
                        <a:lnSpc>
                          <a:spcPts val="3499"/>
                        </a:lnSpc>
                        <a:spcBef>
                          <a:spcPct val="0"/>
                        </a:spcBef>
                        <a:defRPr/>
                      </a:pPr>
                      <a:r>
                        <a:rPr lang="en-US" sz="2499" u="none">
                          <a:solidFill>
                            <a:srgbClr val="484B4B"/>
                          </a:solidFill>
                          <a:latin typeface="Assistant Regular Bold"/>
                        </a:rPr>
                        <a:t>Cannabis</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c>
                  <a:txBody>
                    <a:bodyPr anchor="t" rtlCol="false"/>
                    <a:lstStyle/>
                    <a:p>
                      <a:pPr algn="ctr" marL="0" indent="0" lvl="0">
                        <a:lnSpc>
                          <a:spcPts val="3499"/>
                        </a:lnSpc>
                        <a:spcBef>
                          <a:spcPct val="0"/>
                        </a:spcBef>
                        <a:defRPr/>
                      </a:pPr>
                      <a:r>
                        <a:rPr lang="en-US" sz="2499" u="none">
                          <a:solidFill>
                            <a:srgbClr val="484B4B"/>
                          </a:solidFill>
                          <a:latin typeface="Assistant Regular Bold"/>
                        </a:rPr>
                        <a:t>8.75</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r>
              <a:tr h="1030922">
                <a:tc>
                  <a:txBody>
                    <a:bodyPr anchor="t" rtlCol="false"/>
                    <a:lstStyle/>
                    <a:p>
                      <a:pPr algn="ctr" marL="0" indent="0" lvl="0">
                        <a:lnSpc>
                          <a:spcPts val="3499"/>
                        </a:lnSpc>
                        <a:spcBef>
                          <a:spcPct val="0"/>
                        </a:spcBef>
                        <a:defRPr/>
                      </a:pPr>
                      <a:r>
                        <a:rPr lang="en-US" sz="2499" u="none">
                          <a:solidFill>
                            <a:srgbClr val="484B4B"/>
                          </a:solidFill>
                          <a:latin typeface="Assistant Regular Bold"/>
                        </a:rPr>
                        <a:t>Opiates</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c>
                  <a:txBody>
                    <a:bodyPr anchor="t" rtlCol="false"/>
                    <a:lstStyle/>
                    <a:p>
                      <a:pPr algn="ctr" marL="0" indent="0" lvl="0">
                        <a:lnSpc>
                          <a:spcPts val="3499"/>
                        </a:lnSpc>
                        <a:spcBef>
                          <a:spcPct val="0"/>
                        </a:spcBef>
                        <a:defRPr/>
                      </a:pPr>
                      <a:r>
                        <a:rPr lang="en-US" sz="2499" u="none">
                          <a:solidFill>
                            <a:srgbClr val="484B4B"/>
                          </a:solidFill>
                          <a:latin typeface="Assistant Regular Bold"/>
                        </a:rPr>
                        <a:t>2.04</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r>
              <a:tr h="1030922">
                <a:tc>
                  <a:txBody>
                    <a:bodyPr anchor="t" rtlCol="false"/>
                    <a:lstStyle/>
                    <a:p>
                      <a:pPr algn="ctr" marL="0" indent="0" lvl="0">
                        <a:lnSpc>
                          <a:spcPts val="3499"/>
                        </a:lnSpc>
                        <a:spcBef>
                          <a:spcPct val="0"/>
                        </a:spcBef>
                        <a:defRPr/>
                      </a:pPr>
                      <a:r>
                        <a:rPr lang="en-US" sz="2499" u="none">
                          <a:solidFill>
                            <a:srgbClr val="484B4B"/>
                          </a:solidFill>
                          <a:latin typeface="Assistant Regular Bold"/>
                        </a:rPr>
                        <a:t>Sedative/ Hypnotics</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c>
                  <a:txBody>
                    <a:bodyPr anchor="t" rtlCol="false"/>
                    <a:lstStyle/>
                    <a:p>
                      <a:pPr algn="ctr" marL="0" indent="0" lvl="0">
                        <a:lnSpc>
                          <a:spcPts val="3499"/>
                        </a:lnSpc>
                        <a:spcBef>
                          <a:spcPct val="0"/>
                        </a:spcBef>
                        <a:defRPr/>
                      </a:pPr>
                      <a:r>
                        <a:rPr lang="en-US" sz="2499" u="none">
                          <a:solidFill>
                            <a:srgbClr val="484B4B"/>
                          </a:solidFill>
                          <a:latin typeface="Assistant Regular Bold"/>
                        </a:rPr>
                        <a:t>0.29</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r>
            </a:tbl>
          </a:graphicData>
        </a:graphic>
      </p:graphicFrame>
      <p:sp>
        <p:nvSpPr>
          <p:cNvPr name="TextBox 3" id="3"/>
          <p:cNvSpPr txBox="true"/>
          <p:nvPr/>
        </p:nvSpPr>
        <p:spPr>
          <a:xfrm rot="0">
            <a:off x="1109843" y="264804"/>
            <a:ext cx="16068314" cy="2091690"/>
          </a:xfrm>
          <a:prstGeom prst="rect">
            <a:avLst/>
          </a:prstGeom>
        </p:spPr>
        <p:txBody>
          <a:bodyPr anchor="t" rtlCol="false" tIns="0" lIns="0" bIns="0" rIns="0">
            <a:spAutoFit/>
          </a:bodyPr>
          <a:lstStyle/>
          <a:p>
            <a:pPr algn="ctr">
              <a:lnSpc>
                <a:spcPts val="7920"/>
              </a:lnSpc>
            </a:pPr>
            <a:r>
              <a:rPr lang="en-US" sz="7200">
                <a:solidFill>
                  <a:srgbClr val="484B4B"/>
                </a:solidFill>
                <a:latin typeface="Poppins Medium Bold"/>
              </a:rPr>
              <a:t>ESTIMATES OF NUMBER OF USERS OF SELECT DRUG TYPE </a:t>
            </a:r>
          </a:p>
        </p:txBody>
      </p:sp>
      <p:sp>
        <p:nvSpPr>
          <p:cNvPr name="TextBox 4" id="4"/>
          <p:cNvSpPr txBox="true"/>
          <p:nvPr/>
        </p:nvSpPr>
        <p:spPr>
          <a:xfrm rot="0">
            <a:off x="1461042" y="9040813"/>
            <a:ext cx="5107409" cy="368300"/>
          </a:xfrm>
          <a:prstGeom prst="rect">
            <a:avLst/>
          </a:prstGeom>
        </p:spPr>
        <p:txBody>
          <a:bodyPr anchor="t" rtlCol="false" tIns="0" lIns="0" bIns="0" rIns="0">
            <a:spAutoFit/>
          </a:bodyPr>
          <a:lstStyle/>
          <a:p>
            <a:pPr algn="ctr">
              <a:lnSpc>
                <a:spcPts val="2800"/>
              </a:lnSpc>
              <a:spcBef>
                <a:spcPct val="0"/>
              </a:spcBef>
            </a:pPr>
            <a:r>
              <a:rPr lang="en-US" sz="2000">
                <a:solidFill>
                  <a:srgbClr val="484B4B"/>
                </a:solidFill>
                <a:latin typeface="Poppins Bold Italics"/>
              </a:rPr>
              <a:t>SOURCE: RAY R, NATIONAL SURVEY 2004</a:t>
            </a:r>
          </a:p>
        </p:txBody>
      </p:sp>
      <p:sp>
        <p:nvSpPr>
          <p:cNvPr name="TextBox 5" id="5"/>
          <p:cNvSpPr txBox="true"/>
          <p:nvPr/>
        </p:nvSpPr>
        <p:spPr>
          <a:xfrm rot="0">
            <a:off x="1461042" y="9523412"/>
            <a:ext cx="11929690" cy="368300"/>
          </a:xfrm>
          <a:prstGeom prst="rect">
            <a:avLst/>
          </a:prstGeom>
        </p:spPr>
        <p:txBody>
          <a:bodyPr anchor="t" rtlCol="false" tIns="0" lIns="0" bIns="0" rIns="0">
            <a:spAutoFit/>
          </a:bodyPr>
          <a:lstStyle/>
          <a:p>
            <a:pPr algn="ctr">
              <a:lnSpc>
                <a:spcPts val="2800"/>
              </a:lnSpc>
              <a:spcBef>
                <a:spcPct val="0"/>
              </a:spcBef>
            </a:pPr>
            <a:r>
              <a:rPr lang="en-US" sz="2000">
                <a:solidFill>
                  <a:srgbClr val="484B4B"/>
                </a:solidFill>
                <a:latin typeface="Poppins Bold Italics"/>
              </a:rPr>
              <a:t>BETWEEN 17% AND 26% OF CURRENT USERS OF VARIOUS SUBSTANCES WERE DEPENDENT USERS </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10344" t="0" r="10344" b="0"/>
          <a:stretch>
            <a:fillRect/>
          </a:stretch>
        </p:blipFill>
        <p:spPr>
          <a:xfrm flipH="false" flipV="false" rot="0">
            <a:off x="10129367" y="0"/>
            <a:ext cx="8158633" cy="10287000"/>
          </a:xfrm>
          <a:prstGeom prst="rect">
            <a:avLst/>
          </a:prstGeom>
        </p:spPr>
      </p:pic>
      <p:pic>
        <p:nvPicPr>
          <p:cNvPr name="Picture 3" id="3"/>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1028700" y="3817976"/>
            <a:ext cx="363218" cy="419685"/>
          </a:xfrm>
          <a:prstGeom prst="rect">
            <a:avLst/>
          </a:prstGeom>
        </p:spPr>
      </p:pic>
      <p:pic>
        <p:nvPicPr>
          <p:cNvPr name="Picture 4" id="4"/>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1028700" y="4974432"/>
            <a:ext cx="363218" cy="419685"/>
          </a:xfrm>
          <a:prstGeom prst="rect">
            <a:avLst/>
          </a:prstGeom>
        </p:spPr>
      </p:pic>
      <p:pic>
        <p:nvPicPr>
          <p:cNvPr name="Picture 5" id="5"/>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1028700" y="6151087"/>
            <a:ext cx="363218" cy="419685"/>
          </a:xfrm>
          <a:prstGeom prst="rect">
            <a:avLst/>
          </a:prstGeom>
        </p:spPr>
      </p:pic>
      <p:pic>
        <p:nvPicPr>
          <p:cNvPr name="Picture 6" id="6"/>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1028700" y="6906102"/>
            <a:ext cx="363218" cy="419685"/>
          </a:xfrm>
          <a:prstGeom prst="rect">
            <a:avLst/>
          </a:prstGeom>
        </p:spPr>
      </p:pic>
      <p:pic>
        <p:nvPicPr>
          <p:cNvPr name="Picture 7" id="7"/>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1028700" y="7587457"/>
            <a:ext cx="363218" cy="419685"/>
          </a:xfrm>
          <a:prstGeom prst="rect">
            <a:avLst/>
          </a:prstGeom>
        </p:spPr>
      </p:pic>
      <p:grpSp>
        <p:nvGrpSpPr>
          <p:cNvPr name="Group 8" id="8"/>
          <p:cNvGrpSpPr/>
          <p:nvPr/>
        </p:nvGrpSpPr>
        <p:grpSpPr>
          <a:xfrm rot="0">
            <a:off x="0" y="1028700"/>
            <a:ext cx="2571750" cy="2091690"/>
            <a:chOff x="0" y="0"/>
            <a:chExt cx="3429000" cy="2788920"/>
          </a:xfrm>
        </p:grpSpPr>
        <p:grpSp>
          <p:nvGrpSpPr>
            <p:cNvPr name="Group 9" id="9"/>
            <p:cNvGrpSpPr/>
            <p:nvPr/>
          </p:nvGrpSpPr>
          <p:grpSpPr>
            <a:xfrm rot="0">
              <a:off x="0" y="0"/>
              <a:ext cx="3429000" cy="2788920"/>
              <a:chOff x="0" y="0"/>
              <a:chExt cx="677333" cy="550898"/>
            </a:xfrm>
          </p:grpSpPr>
          <p:sp>
            <p:nvSpPr>
              <p:cNvPr name="Freeform 10" id="10"/>
              <p:cNvSpPr/>
              <p:nvPr/>
            </p:nvSpPr>
            <p:spPr>
              <a:xfrm>
                <a:off x="0" y="0"/>
                <a:ext cx="677333" cy="550898"/>
              </a:xfrm>
              <a:custGeom>
                <a:avLst/>
                <a:gdLst/>
                <a:ahLst/>
                <a:cxnLst/>
                <a:rect r="r" b="b" t="t" l="l"/>
                <a:pathLst>
                  <a:path h="550898" w="677333">
                    <a:moveTo>
                      <a:pt x="0" y="0"/>
                    </a:moveTo>
                    <a:lnTo>
                      <a:pt x="677333" y="0"/>
                    </a:lnTo>
                    <a:lnTo>
                      <a:pt x="677333" y="550898"/>
                    </a:lnTo>
                    <a:lnTo>
                      <a:pt x="0" y="550898"/>
                    </a:lnTo>
                    <a:close/>
                  </a:path>
                </a:pathLst>
              </a:custGeom>
              <a:solidFill>
                <a:srgbClr val="91C7E8"/>
              </a:solidFill>
            </p:spPr>
          </p:sp>
          <p:sp>
            <p:nvSpPr>
              <p:cNvPr name="TextBox 11" id="11"/>
              <p:cNvSpPr txBox="true"/>
              <p:nvPr/>
            </p:nvSpPr>
            <p:spPr>
              <a:xfrm>
                <a:off x="0" y="-66675"/>
                <a:ext cx="812800" cy="879475"/>
              </a:xfrm>
              <a:prstGeom prst="rect">
                <a:avLst/>
              </a:prstGeom>
            </p:spPr>
            <p:txBody>
              <a:bodyPr anchor="ctr" rtlCol="false" tIns="50800" lIns="50800" bIns="50800" rIns="50800"/>
              <a:lstStyle/>
              <a:p>
                <a:pPr algn="ctr">
                  <a:lnSpc>
                    <a:spcPts val="3359"/>
                  </a:lnSpc>
                </a:pPr>
              </a:p>
            </p:txBody>
          </p:sp>
        </p:grpSp>
        <p:pic>
          <p:nvPicPr>
            <p:cNvPr name="Picture 12" id="12"/>
            <p:cNvPicPr>
              <a:picLocks noChangeAspect="true"/>
            </p:cNvPicPr>
            <p:nvPr/>
          </p:nvPicPr>
          <p:blipFill>
            <a:blip r:embed="rId5"/>
            <a:srcRect l="9061" t="9931" r="25307" b="9931"/>
            <a:stretch>
              <a:fillRect/>
            </a:stretch>
          </p:blipFill>
          <p:spPr>
            <a:xfrm flipH="false" flipV="false" rot="0">
              <a:off x="320198" y="0"/>
              <a:ext cx="2587095" cy="2788920"/>
            </a:xfrm>
            <a:prstGeom prst="rect">
              <a:avLst/>
            </a:prstGeom>
          </p:spPr>
        </p:pic>
      </p:grpSp>
      <p:sp>
        <p:nvSpPr>
          <p:cNvPr name="TextBox 13" id="13"/>
          <p:cNvSpPr txBox="true"/>
          <p:nvPr/>
        </p:nvSpPr>
        <p:spPr>
          <a:xfrm rot="0">
            <a:off x="2961779" y="1528762"/>
            <a:ext cx="6871767" cy="1091565"/>
          </a:xfrm>
          <a:prstGeom prst="rect">
            <a:avLst/>
          </a:prstGeom>
        </p:spPr>
        <p:txBody>
          <a:bodyPr anchor="t" rtlCol="false" tIns="0" lIns="0" bIns="0" rIns="0">
            <a:spAutoFit/>
          </a:bodyPr>
          <a:lstStyle/>
          <a:p>
            <a:pPr>
              <a:lnSpc>
                <a:spcPts val="7920"/>
              </a:lnSpc>
            </a:pPr>
            <a:r>
              <a:rPr lang="en-US" sz="7200">
                <a:solidFill>
                  <a:srgbClr val="484B4B"/>
                </a:solidFill>
                <a:latin typeface="Poppins Medium Bold"/>
              </a:rPr>
              <a:t>EPIDEMIOLOGY </a:t>
            </a:r>
          </a:p>
        </p:txBody>
      </p:sp>
      <p:sp>
        <p:nvSpPr>
          <p:cNvPr name="TextBox 14" id="14"/>
          <p:cNvSpPr txBox="true"/>
          <p:nvPr/>
        </p:nvSpPr>
        <p:spPr>
          <a:xfrm rot="0">
            <a:off x="1613254" y="3699252"/>
            <a:ext cx="7983844" cy="9766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Age group of 15-24 years has emerged as critical period for the initiation of substance use habit.</a:t>
            </a:r>
          </a:p>
        </p:txBody>
      </p:sp>
      <p:sp>
        <p:nvSpPr>
          <p:cNvPr name="TextBox 15" id="15"/>
          <p:cNvSpPr txBox="true"/>
          <p:nvPr/>
        </p:nvSpPr>
        <p:spPr>
          <a:xfrm rot="0">
            <a:off x="1613254" y="4877227"/>
            <a:ext cx="7983844" cy="9766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More than half of the alcohol abusers use alcohol for the first time at this age.</a:t>
            </a:r>
          </a:p>
        </p:txBody>
      </p:sp>
      <p:sp>
        <p:nvSpPr>
          <p:cNvPr name="TextBox 16" id="16"/>
          <p:cNvSpPr txBox="true"/>
          <p:nvPr/>
        </p:nvSpPr>
        <p:spPr>
          <a:xfrm rot="0">
            <a:off x="1613254" y="6053882"/>
            <a:ext cx="7983844" cy="4813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More common in males.</a:t>
            </a:r>
          </a:p>
        </p:txBody>
      </p:sp>
      <p:sp>
        <p:nvSpPr>
          <p:cNvPr name="TextBox 17" id="17"/>
          <p:cNvSpPr txBox="true"/>
          <p:nvPr/>
        </p:nvSpPr>
        <p:spPr>
          <a:xfrm rot="0">
            <a:off x="1613254" y="6808897"/>
            <a:ext cx="7983844" cy="4813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Reported from different occupational categories.</a:t>
            </a:r>
          </a:p>
        </p:txBody>
      </p:sp>
      <p:sp>
        <p:nvSpPr>
          <p:cNvPr name="TextBox 18" id="18"/>
          <p:cNvSpPr txBox="true"/>
          <p:nvPr/>
        </p:nvSpPr>
        <p:spPr>
          <a:xfrm rot="0">
            <a:off x="1613254" y="7490252"/>
            <a:ext cx="7983844" cy="9766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Risk of alcoholism is much higher among the first degree family members of an alcoholic.</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8454" r="0" b="4452"/>
          <a:stretch>
            <a:fillRect/>
          </a:stretch>
        </p:blipFill>
        <p:spPr>
          <a:xfrm flipH="false" flipV="false" rot="0">
            <a:off x="10244592" y="3281761"/>
            <a:ext cx="8043408" cy="7005239"/>
          </a:xfrm>
          <a:prstGeom prst="rect">
            <a:avLst/>
          </a:prstGeom>
        </p:spPr>
      </p:pic>
      <p:sp>
        <p:nvSpPr>
          <p:cNvPr name="TextBox 3" id="3"/>
          <p:cNvSpPr txBox="true"/>
          <p:nvPr/>
        </p:nvSpPr>
        <p:spPr>
          <a:xfrm rot="0">
            <a:off x="2962027" y="1528762"/>
            <a:ext cx="15124146" cy="1091565"/>
          </a:xfrm>
          <a:prstGeom prst="rect">
            <a:avLst/>
          </a:prstGeom>
        </p:spPr>
        <p:txBody>
          <a:bodyPr anchor="t" rtlCol="false" tIns="0" lIns="0" bIns="0" rIns="0">
            <a:spAutoFit/>
          </a:bodyPr>
          <a:lstStyle/>
          <a:p>
            <a:pPr>
              <a:lnSpc>
                <a:spcPts val="7920"/>
              </a:lnSpc>
            </a:pPr>
            <a:r>
              <a:rPr lang="en-US" sz="7200">
                <a:solidFill>
                  <a:srgbClr val="484B4B"/>
                </a:solidFill>
                <a:latin typeface="Poppins Medium Bold"/>
              </a:rPr>
              <a:t>SOCIO-CULTURAL RISK FACTORS</a:t>
            </a:r>
          </a:p>
        </p:txBody>
      </p:sp>
      <p:sp>
        <p:nvSpPr>
          <p:cNvPr name="TextBox 4" id="4"/>
          <p:cNvSpPr txBox="true"/>
          <p:nvPr/>
        </p:nvSpPr>
        <p:spPr>
          <a:xfrm rot="0">
            <a:off x="2571750" y="3588877"/>
            <a:ext cx="6609096" cy="4868544"/>
          </a:xfrm>
          <a:prstGeom prst="rect">
            <a:avLst/>
          </a:prstGeom>
        </p:spPr>
        <p:txBody>
          <a:bodyPr anchor="t" rtlCol="false" tIns="0" lIns="0" bIns="0" rIns="0">
            <a:spAutoFit/>
          </a:bodyPr>
          <a:lstStyle/>
          <a:p>
            <a:pPr marL="604523" indent="-302261" lvl="1">
              <a:lnSpc>
                <a:spcPts val="5600"/>
              </a:lnSpc>
              <a:buFont typeface="Arial"/>
              <a:buChar char="•"/>
            </a:pPr>
            <a:r>
              <a:rPr lang="en-US" sz="2800">
                <a:solidFill>
                  <a:srgbClr val="484B4B"/>
                </a:solidFill>
                <a:latin typeface="Canva Sans"/>
              </a:rPr>
              <a:t>Male</a:t>
            </a:r>
          </a:p>
          <a:p>
            <a:pPr marL="604523" indent="-302261" lvl="1">
              <a:lnSpc>
                <a:spcPts val="5600"/>
              </a:lnSpc>
              <a:buFont typeface="Arial"/>
              <a:buChar char="•"/>
            </a:pPr>
            <a:r>
              <a:rPr lang="en-US" sz="2800">
                <a:solidFill>
                  <a:srgbClr val="484B4B"/>
                </a:solidFill>
                <a:latin typeface="Canva Sans"/>
              </a:rPr>
              <a:t>Lower education</a:t>
            </a:r>
          </a:p>
          <a:p>
            <a:pPr marL="604523" indent="-302261" lvl="1">
              <a:lnSpc>
                <a:spcPts val="5600"/>
              </a:lnSpc>
              <a:buFont typeface="Arial"/>
              <a:buChar char="•"/>
            </a:pPr>
            <a:r>
              <a:rPr lang="en-US" sz="2800">
                <a:solidFill>
                  <a:srgbClr val="484B4B"/>
                </a:solidFill>
                <a:latin typeface="Canva Sans"/>
              </a:rPr>
              <a:t>Lower income</a:t>
            </a:r>
          </a:p>
          <a:p>
            <a:pPr marL="604523" indent="-302261" lvl="1">
              <a:lnSpc>
                <a:spcPts val="5600"/>
              </a:lnSpc>
              <a:buFont typeface="Arial"/>
              <a:buChar char="•"/>
            </a:pPr>
            <a:r>
              <a:rPr lang="en-US" sz="2800">
                <a:solidFill>
                  <a:srgbClr val="484B4B"/>
                </a:solidFill>
                <a:latin typeface="Canva Sans"/>
              </a:rPr>
              <a:t>Marital breakdown</a:t>
            </a:r>
          </a:p>
          <a:p>
            <a:pPr marL="604523" indent="-302261" lvl="1">
              <a:lnSpc>
                <a:spcPts val="5600"/>
              </a:lnSpc>
              <a:buFont typeface="Arial"/>
              <a:buChar char="•"/>
            </a:pPr>
            <a:r>
              <a:rPr lang="en-US" sz="2800">
                <a:solidFill>
                  <a:srgbClr val="484B4B"/>
                </a:solidFill>
                <a:latin typeface="Canva Sans"/>
              </a:rPr>
              <a:t>Certain occupation</a:t>
            </a:r>
          </a:p>
          <a:p>
            <a:pPr marL="604523" indent="-302261" lvl="1">
              <a:lnSpc>
                <a:spcPts val="5600"/>
              </a:lnSpc>
              <a:buFont typeface="Arial"/>
              <a:buChar char="•"/>
            </a:pPr>
            <a:r>
              <a:rPr lang="en-US" sz="2800">
                <a:solidFill>
                  <a:srgbClr val="484B4B"/>
                </a:solidFill>
                <a:latin typeface="Canva Sans"/>
              </a:rPr>
              <a:t>Idleness</a:t>
            </a:r>
          </a:p>
          <a:p>
            <a:pPr marL="604523" indent="-302261" lvl="1">
              <a:lnSpc>
                <a:spcPts val="5600"/>
              </a:lnSpc>
              <a:buFont typeface="Arial"/>
              <a:buChar char="•"/>
            </a:pPr>
            <a:r>
              <a:rPr lang="en-US" sz="2800">
                <a:solidFill>
                  <a:srgbClr val="484B4B"/>
                </a:solidFill>
                <a:latin typeface="Canva Sans"/>
              </a:rPr>
              <a:t>Social stress</a:t>
            </a:r>
          </a:p>
        </p:txBody>
      </p:sp>
      <p:grpSp>
        <p:nvGrpSpPr>
          <p:cNvPr name="Group 5" id="5"/>
          <p:cNvGrpSpPr/>
          <p:nvPr/>
        </p:nvGrpSpPr>
        <p:grpSpPr>
          <a:xfrm rot="0">
            <a:off x="0" y="1028700"/>
            <a:ext cx="2571750" cy="2091690"/>
            <a:chOff x="0" y="0"/>
            <a:chExt cx="3429000" cy="2788920"/>
          </a:xfrm>
        </p:grpSpPr>
        <p:grpSp>
          <p:nvGrpSpPr>
            <p:cNvPr name="Group 6" id="6"/>
            <p:cNvGrpSpPr/>
            <p:nvPr/>
          </p:nvGrpSpPr>
          <p:grpSpPr>
            <a:xfrm rot="0">
              <a:off x="0" y="0"/>
              <a:ext cx="3429000" cy="2788920"/>
              <a:chOff x="0" y="0"/>
              <a:chExt cx="677333" cy="550898"/>
            </a:xfrm>
          </p:grpSpPr>
          <p:sp>
            <p:nvSpPr>
              <p:cNvPr name="Freeform 7" id="7"/>
              <p:cNvSpPr/>
              <p:nvPr/>
            </p:nvSpPr>
            <p:spPr>
              <a:xfrm>
                <a:off x="0" y="0"/>
                <a:ext cx="677333" cy="550898"/>
              </a:xfrm>
              <a:custGeom>
                <a:avLst/>
                <a:gdLst/>
                <a:ahLst/>
                <a:cxnLst/>
                <a:rect r="r" b="b" t="t" l="l"/>
                <a:pathLst>
                  <a:path h="550898" w="677333">
                    <a:moveTo>
                      <a:pt x="0" y="0"/>
                    </a:moveTo>
                    <a:lnTo>
                      <a:pt x="677333" y="0"/>
                    </a:lnTo>
                    <a:lnTo>
                      <a:pt x="677333" y="550898"/>
                    </a:lnTo>
                    <a:lnTo>
                      <a:pt x="0" y="550898"/>
                    </a:lnTo>
                    <a:close/>
                  </a:path>
                </a:pathLst>
              </a:custGeom>
              <a:solidFill>
                <a:srgbClr val="91C7E8"/>
              </a:solidFill>
            </p:spPr>
          </p:sp>
          <p:sp>
            <p:nvSpPr>
              <p:cNvPr name="TextBox 8" id="8"/>
              <p:cNvSpPr txBox="true"/>
              <p:nvPr/>
            </p:nvSpPr>
            <p:spPr>
              <a:xfrm>
                <a:off x="0" y="-66675"/>
                <a:ext cx="812800" cy="879475"/>
              </a:xfrm>
              <a:prstGeom prst="rect">
                <a:avLst/>
              </a:prstGeom>
            </p:spPr>
            <p:txBody>
              <a:bodyPr anchor="ctr" rtlCol="false" tIns="50800" lIns="50800" bIns="50800" rIns="50800"/>
              <a:lstStyle/>
              <a:p>
                <a:pPr algn="ctr">
                  <a:lnSpc>
                    <a:spcPts val="3359"/>
                  </a:lnSpc>
                </a:pPr>
              </a:p>
            </p:txBody>
          </p:sp>
        </p:grpSp>
        <p:pic>
          <p:nvPicPr>
            <p:cNvPr name="Picture 9" id="9"/>
            <p:cNvPicPr>
              <a:picLocks noChangeAspect="true"/>
            </p:cNvPicPr>
            <p:nvPr/>
          </p:nvPicPr>
          <p:blipFill>
            <a:blip r:embed="rId3"/>
            <a:srcRect l="9061" t="9931" r="25307" b="9931"/>
            <a:stretch>
              <a:fillRect/>
            </a:stretch>
          </p:blipFill>
          <p:spPr>
            <a:xfrm flipH="false" flipV="false" rot="0">
              <a:off x="320198" y="0"/>
              <a:ext cx="2587095" cy="2788920"/>
            </a:xfrm>
            <a:prstGeom prst="rect">
              <a:avLst/>
            </a:prstGeom>
          </p:spPr>
        </p:pic>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16694" y="8202913"/>
            <a:ext cx="18604694" cy="2403771"/>
            <a:chOff x="0" y="0"/>
            <a:chExt cx="4900002" cy="633092"/>
          </a:xfrm>
        </p:grpSpPr>
        <p:sp>
          <p:nvSpPr>
            <p:cNvPr name="Freeform 3" id="3"/>
            <p:cNvSpPr/>
            <p:nvPr/>
          </p:nvSpPr>
          <p:spPr>
            <a:xfrm>
              <a:off x="0" y="0"/>
              <a:ext cx="4900002" cy="633092"/>
            </a:xfrm>
            <a:custGeom>
              <a:avLst/>
              <a:gdLst/>
              <a:ahLst/>
              <a:cxnLst/>
              <a:rect r="r" b="b" t="t" l="l"/>
              <a:pathLst>
                <a:path h="633092" w="4900002">
                  <a:moveTo>
                    <a:pt x="0" y="0"/>
                  </a:moveTo>
                  <a:lnTo>
                    <a:pt x="4900002" y="0"/>
                  </a:lnTo>
                  <a:lnTo>
                    <a:pt x="4900002" y="633092"/>
                  </a:lnTo>
                  <a:lnTo>
                    <a:pt x="0" y="633092"/>
                  </a:lnTo>
                  <a:close/>
                </a:path>
              </a:pathLst>
            </a:custGeom>
            <a:solidFill>
              <a:srgbClr val="91C7E8"/>
            </a:solidFill>
          </p:spPr>
        </p:sp>
        <p:sp>
          <p:nvSpPr>
            <p:cNvPr name="TextBox 4" id="4"/>
            <p:cNvSpPr txBox="true"/>
            <p:nvPr/>
          </p:nvSpPr>
          <p:spPr>
            <a:xfrm>
              <a:off x="0" y="-66675"/>
              <a:ext cx="812800" cy="879475"/>
            </a:xfrm>
            <a:prstGeom prst="rect">
              <a:avLst/>
            </a:prstGeom>
          </p:spPr>
          <p:txBody>
            <a:bodyPr anchor="ctr" rtlCol="false" tIns="50800" lIns="50800" bIns="50800" rIns="50800"/>
            <a:lstStyle/>
            <a:p>
              <a:pPr algn="ctr">
                <a:lnSpc>
                  <a:spcPts val="3359"/>
                </a:lnSpc>
              </a:pPr>
            </a:p>
          </p:txBody>
        </p:sp>
      </p:grpSp>
      <p:pic>
        <p:nvPicPr>
          <p:cNvPr name="Picture 5" id="5"/>
          <p:cNvPicPr>
            <a:picLocks noChangeAspect="true"/>
          </p:cNvPicPr>
          <p:nvPr/>
        </p:nvPicPr>
        <p:blipFill>
          <a:blip r:embed="rId2"/>
          <a:srcRect l="10432" t="0" r="10432" b="0"/>
          <a:stretch>
            <a:fillRect/>
          </a:stretch>
        </p:blipFill>
        <p:spPr>
          <a:xfrm flipH="false" flipV="false" rot="0">
            <a:off x="1400246" y="4531479"/>
            <a:ext cx="4919127" cy="4873319"/>
          </a:xfrm>
          <a:prstGeom prst="rect">
            <a:avLst/>
          </a:prstGeom>
        </p:spPr>
      </p:pic>
      <p:pic>
        <p:nvPicPr>
          <p:cNvPr name="Picture 6" id="6"/>
          <p:cNvPicPr>
            <a:picLocks noChangeAspect="true"/>
          </p:cNvPicPr>
          <p:nvPr/>
        </p:nvPicPr>
        <p:blipFill>
          <a:blip r:embed="rId3"/>
          <a:srcRect l="8366" t="0" r="8366" b="0"/>
          <a:stretch>
            <a:fillRect/>
          </a:stretch>
        </p:blipFill>
        <p:spPr>
          <a:xfrm flipH="false" flipV="false" rot="0">
            <a:off x="6870210" y="4568065"/>
            <a:ext cx="4919127" cy="4836733"/>
          </a:xfrm>
          <a:prstGeom prst="rect">
            <a:avLst/>
          </a:prstGeom>
        </p:spPr>
      </p:pic>
      <p:pic>
        <p:nvPicPr>
          <p:cNvPr name="Picture 7" id="7"/>
          <p:cNvPicPr>
            <a:picLocks noChangeAspect="true"/>
          </p:cNvPicPr>
          <p:nvPr/>
        </p:nvPicPr>
        <p:blipFill>
          <a:blip r:embed="rId4"/>
          <a:srcRect l="5100" t="0" r="5100" b="0"/>
          <a:stretch>
            <a:fillRect/>
          </a:stretch>
        </p:blipFill>
        <p:spPr>
          <a:xfrm flipH="false" flipV="false" rot="0">
            <a:off x="12340173" y="4531479"/>
            <a:ext cx="4919127" cy="4873319"/>
          </a:xfrm>
          <a:prstGeom prst="rect">
            <a:avLst/>
          </a:prstGeom>
        </p:spPr>
      </p:pic>
      <p:grpSp>
        <p:nvGrpSpPr>
          <p:cNvPr name="Group 8" id="8"/>
          <p:cNvGrpSpPr/>
          <p:nvPr/>
        </p:nvGrpSpPr>
        <p:grpSpPr>
          <a:xfrm rot="0">
            <a:off x="0" y="1028700"/>
            <a:ext cx="2571750" cy="2091690"/>
            <a:chOff x="0" y="0"/>
            <a:chExt cx="3429000" cy="2788920"/>
          </a:xfrm>
        </p:grpSpPr>
        <p:grpSp>
          <p:nvGrpSpPr>
            <p:cNvPr name="Group 9" id="9"/>
            <p:cNvGrpSpPr/>
            <p:nvPr/>
          </p:nvGrpSpPr>
          <p:grpSpPr>
            <a:xfrm rot="0">
              <a:off x="0" y="0"/>
              <a:ext cx="3429000" cy="2788920"/>
              <a:chOff x="0" y="0"/>
              <a:chExt cx="677333" cy="550898"/>
            </a:xfrm>
          </p:grpSpPr>
          <p:sp>
            <p:nvSpPr>
              <p:cNvPr name="Freeform 10" id="10"/>
              <p:cNvSpPr/>
              <p:nvPr/>
            </p:nvSpPr>
            <p:spPr>
              <a:xfrm>
                <a:off x="0" y="0"/>
                <a:ext cx="677333" cy="550898"/>
              </a:xfrm>
              <a:custGeom>
                <a:avLst/>
                <a:gdLst/>
                <a:ahLst/>
                <a:cxnLst/>
                <a:rect r="r" b="b" t="t" l="l"/>
                <a:pathLst>
                  <a:path h="550898" w="677333">
                    <a:moveTo>
                      <a:pt x="0" y="0"/>
                    </a:moveTo>
                    <a:lnTo>
                      <a:pt x="677333" y="0"/>
                    </a:lnTo>
                    <a:lnTo>
                      <a:pt x="677333" y="550898"/>
                    </a:lnTo>
                    <a:lnTo>
                      <a:pt x="0" y="550898"/>
                    </a:lnTo>
                    <a:close/>
                  </a:path>
                </a:pathLst>
              </a:custGeom>
              <a:solidFill>
                <a:srgbClr val="91C7E8"/>
              </a:solidFill>
            </p:spPr>
          </p:sp>
          <p:sp>
            <p:nvSpPr>
              <p:cNvPr name="TextBox 11" id="11"/>
              <p:cNvSpPr txBox="true"/>
              <p:nvPr/>
            </p:nvSpPr>
            <p:spPr>
              <a:xfrm>
                <a:off x="0" y="-66675"/>
                <a:ext cx="812800" cy="879475"/>
              </a:xfrm>
              <a:prstGeom prst="rect">
                <a:avLst/>
              </a:prstGeom>
            </p:spPr>
            <p:txBody>
              <a:bodyPr anchor="ctr" rtlCol="false" tIns="50800" lIns="50800" bIns="50800" rIns="50800"/>
              <a:lstStyle/>
              <a:p>
                <a:pPr algn="ctr">
                  <a:lnSpc>
                    <a:spcPts val="3359"/>
                  </a:lnSpc>
                </a:pPr>
              </a:p>
            </p:txBody>
          </p:sp>
        </p:grpSp>
        <p:pic>
          <p:nvPicPr>
            <p:cNvPr name="Picture 12" id="12"/>
            <p:cNvPicPr>
              <a:picLocks noChangeAspect="true"/>
            </p:cNvPicPr>
            <p:nvPr/>
          </p:nvPicPr>
          <p:blipFill>
            <a:blip r:embed="rId5"/>
            <a:srcRect l="9061" t="9931" r="25307" b="9931"/>
            <a:stretch>
              <a:fillRect/>
            </a:stretch>
          </p:blipFill>
          <p:spPr>
            <a:xfrm flipH="false" flipV="false" rot="0">
              <a:off x="320198" y="0"/>
              <a:ext cx="2587095" cy="2788920"/>
            </a:xfrm>
            <a:prstGeom prst="rect">
              <a:avLst/>
            </a:prstGeom>
          </p:spPr>
        </p:pic>
      </p:grpSp>
      <p:sp>
        <p:nvSpPr>
          <p:cNvPr name="TextBox 13" id="13"/>
          <p:cNvSpPr txBox="true"/>
          <p:nvPr/>
        </p:nvSpPr>
        <p:spPr>
          <a:xfrm rot="0">
            <a:off x="2885059" y="1188720"/>
            <a:ext cx="6258941" cy="1762125"/>
          </a:xfrm>
          <a:prstGeom prst="rect">
            <a:avLst/>
          </a:prstGeom>
        </p:spPr>
        <p:txBody>
          <a:bodyPr anchor="t" rtlCol="false" tIns="0" lIns="0" bIns="0" rIns="0">
            <a:spAutoFit/>
          </a:bodyPr>
          <a:lstStyle/>
          <a:p>
            <a:pPr>
              <a:lnSpc>
                <a:spcPts val="6600"/>
              </a:lnSpc>
            </a:pPr>
            <a:r>
              <a:rPr lang="en-US" sz="6000">
                <a:solidFill>
                  <a:srgbClr val="484B4B"/>
                </a:solidFill>
                <a:latin typeface="Poppins Medium Bold"/>
              </a:rPr>
              <a:t>ACUTE INTOXICATION</a:t>
            </a:r>
          </a:p>
        </p:txBody>
      </p:sp>
      <p:sp>
        <p:nvSpPr>
          <p:cNvPr name="TextBox 14" id="14"/>
          <p:cNvSpPr txBox="true"/>
          <p:nvPr/>
        </p:nvSpPr>
        <p:spPr>
          <a:xfrm rot="0">
            <a:off x="8985653" y="1097915"/>
            <a:ext cx="8808794" cy="9766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A transient condition closely related to blood level of alcohol.</a:t>
            </a:r>
          </a:p>
        </p:txBody>
      </p:sp>
      <p:sp>
        <p:nvSpPr>
          <p:cNvPr name="TextBox 15" id="15"/>
          <p:cNvSpPr txBox="true"/>
          <p:nvPr/>
        </p:nvSpPr>
        <p:spPr>
          <a:xfrm rot="0">
            <a:off x="8985653" y="2282054"/>
            <a:ext cx="8808794" cy="4813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In healthy persons without alcohol tolerance.</a:t>
            </a:r>
          </a:p>
        </p:txBody>
      </p:sp>
      <p:sp>
        <p:nvSpPr>
          <p:cNvPr name="TextBox 16" id="16"/>
          <p:cNvSpPr txBox="true"/>
          <p:nvPr/>
        </p:nvSpPr>
        <p:spPr>
          <a:xfrm rot="0">
            <a:off x="1400246" y="3505806"/>
            <a:ext cx="4847555" cy="406548"/>
          </a:xfrm>
          <a:prstGeom prst="rect">
            <a:avLst/>
          </a:prstGeom>
        </p:spPr>
        <p:txBody>
          <a:bodyPr anchor="t" rtlCol="false" tIns="0" lIns="0" bIns="0" rIns="0">
            <a:spAutoFit/>
          </a:bodyPr>
          <a:lstStyle/>
          <a:p>
            <a:pPr>
              <a:lnSpc>
                <a:spcPts val="3316"/>
              </a:lnSpc>
            </a:pPr>
            <a:r>
              <a:rPr lang="en-US" sz="2369">
                <a:solidFill>
                  <a:srgbClr val="484B4B"/>
                </a:solidFill>
                <a:latin typeface="Canva Sans Bold"/>
              </a:rPr>
              <a:t>Mild intoxication-BAC&lt;=100mg%</a:t>
            </a:r>
          </a:p>
        </p:txBody>
      </p:sp>
      <p:sp>
        <p:nvSpPr>
          <p:cNvPr name="TextBox 17" id="17"/>
          <p:cNvSpPr txBox="true"/>
          <p:nvPr/>
        </p:nvSpPr>
        <p:spPr>
          <a:xfrm rot="0">
            <a:off x="6905996" y="3475717"/>
            <a:ext cx="4883341" cy="825648"/>
          </a:xfrm>
          <a:prstGeom prst="rect">
            <a:avLst/>
          </a:prstGeom>
        </p:spPr>
        <p:txBody>
          <a:bodyPr anchor="t" rtlCol="false" tIns="0" lIns="0" bIns="0" rIns="0">
            <a:spAutoFit/>
          </a:bodyPr>
          <a:lstStyle/>
          <a:p>
            <a:pPr>
              <a:lnSpc>
                <a:spcPts val="3316"/>
              </a:lnSpc>
            </a:pPr>
            <a:r>
              <a:rPr lang="en-US" sz="2369">
                <a:solidFill>
                  <a:srgbClr val="484B4B"/>
                </a:solidFill>
                <a:latin typeface="Canva Sans Bold"/>
              </a:rPr>
              <a:t>Moderate intoxication- BAC 100-200 mg%</a:t>
            </a:r>
          </a:p>
        </p:txBody>
      </p:sp>
      <p:sp>
        <p:nvSpPr>
          <p:cNvPr name="TextBox 18" id="18"/>
          <p:cNvSpPr txBox="true"/>
          <p:nvPr/>
        </p:nvSpPr>
        <p:spPr>
          <a:xfrm rot="0">
            <a:off x="12340173" y="3505806"/>
            <a:ext cx="5337051" cy="406548"/>
          </a:xfrm>
          <a:prstGeom prst="rect">
            <a:avLst/>
          </a:prstGeom>
        </p:spPr>
        <p:txBody>
          <a:bodyPr anchor="t" rtlCol="false" tIns="0" lIns="0" bIns="0" rIns="0">
            <a:spAutoFit/>
          </a:bodyPr>
          <a:lstStyle/>
          <a:p>
            <a:pPr>
              <a:lnSpc>
                <a:spcPts val="3316"/>
              </a:lnSpc>
            </a:pPr>
            <a:r>
              <a:rPr lang="en-US" sz="2369">
                <a:solidFill>
                  <a:srgbClr val="484B4B"/>
                </a:solidFill>
                <a:latin typeface="Canva Sans Bold"/>
              </a:rPr>
              <a:t>Severe intoxication  - BAC &gt;200mg%</a:t>
            </a:r>
          </a:p>
        </p:txBody>
      </p:sp>
    </p:spTree>
  </p:cSld>
  <p:clrMapOvr>
    <a:masterClrMapping/>
  </p:clrMapOvr>
</p:sld>
</file>

<file path=ppt/slides/slide8.xml><?xml version="1.0" encoding="utf-8"?>
<p:sld xmlns:p="http://schemas.openxmlformats.org/presentationml/2006/main" xmlns:a="http://schemas.openxmlformats.org/drawingml/2006/main">
  <p:cSld>
    <p:bg>
      <p:bgPr>
        <a:solidFill>
          <a:srgbClr val="91C7E8"/>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855923" y="2699173"/>
          <a:ext cx="16760321" cy="7105650"/>
        </p:xfrm>
        <a:graphic>
          <a:graphicData uri="http://schemas.openxmlformats.org/drawingml/2006/table">
            <a:tbl>
              <a:tblPr/>
              <a:tblGrid>
                <a:gridCol w="3517762"/>
                <a:gridCol w="13242558"/>
              </a:tblGrid>
              <a:tr h="889402">
                <a:tc>
                  <a:txBody>
                    <a:bodyPr anchor="t" rtlCol="false"/>
                    <a:lstStyle/>
                    <a:p>
                      <a:pPr algn="ctr">
                        <a:lnSpc>
                          <a:spcPts val="3499"/>
                        </a:lnSpc>
                        <a:defRPr/>
                      </a:pPr>
                      <a:r>
                        <a:rPr lang="en-US" sz="2499">
                          <a:solidFill>
                            <a:srgbClr val="484B4B"/>
                          </a:solidFill>
                          <a:latin typeface="Assistant Regular Bold"/>
                        </a:rPr>
                        <a:t>BAC mg/dl</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c>
                  <a:txBody>
                    <a:bodyPr anchor="t" rtlCol="false"/>
                    <a:lstStyle/>
                    <a:p>
                      <a:pPr algn="ctr">
                        <a:lnSpc>
                          <a:spcPts val="3499"/>
                        </a:lnSpc>
                        <a:defRPr/>
                      </a:pPr>
                      <a:r>
                        <a:rPr lang="en-US" sz="2499">
                          <a:solidFill>
                            <a:srgbClr val="484B4B"/>
                          </a:solidFill>
                          <a:latin typeface="Assistant Regular Bold"/>
                        </a:rPr>
                        <a:t>Effects</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r>
              <a:tr h="1329321">
                <a:tc>
                  <a:txBody>
                    <a:bodyPr anchor="t" rtlCol="false"/>
                    <a:lstStyle/>
                    <a:p>
                      <a:pPr algn="ctr">
                        <a:lnSpc>
                          <a:spcPts val="3499"/>
                        </a:lnSpc>
                        <a:defRPr/>
                      </a:pPr>
                      <a:r>
                        <a:rPr lang="en-US" sz="2499">
                          <a:solidFill>
                            <a:srgbClr val="484B4B"/>
                          </a:solidFill>
                          <a:latin typeface="Assistant Regular Bold"/>
                        </a:rPr>
                        <a:t>&lt;80</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c>
                  <a:txBody>
                    <a:bodyPr anchor="t" rtlCol="false"/>
                    <a:lstStyle/>
                    <a:p>
                      <a:pPr algn="ctr">
                        <a:lnSpc>
                          <a:spcPts val="3499"/>
                        </a:lnSpc>
                        <a:defRPr/>
                      </a:pPr>
                      <a:r>
                        <a:rPr lang="en-US" sz="2499">
                          <a:solidFill>
                            <a:srgbClr val="484B4B"/>
                          </a:solidFill>
                          <a:latin typeface="Assistant Regular Bold"/>
                        </a:rPr>
                        <a:t>Euphoria, feeling of relaxation and talking freely, clumsy movements of hands and legs, reduced alertness but believes himself to be alert</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r>
              <a:tr h="889402">
                <a:tc>
                  <a:txBody>
                    <a:bodyPr anchor="t" rtlCol="false"/>
                    <a:lstStyle/>
                    <a:p>
                      <a:pPr algn="ctr">
                        <a:lnSpc>
                          <a:spcPts val="3499"/>
                        </a:lnSpc>
                        <a:defRPr/>
                      </a:pPr>
                      <a:r>
                        <a:rPr lang="en-US" sz="2499">
                          <a:solidFill>
                            <a:srgbClr val="484B4B"/>
                          </a:solidFill>
                          <a:latin typeface="Assistant Regular Bold"/>
                        </a:rPr>
                        <a:t>&gt;80</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c>
                  <a:txBody>
                    <a:bodyPr anchor="t" rtlCol="false"/>
                    <a:lstStyle/>
                    <a:p>
                      <a:pPr algn="ctr">
                        <a:lnSpc>
                          <a:spcPts val="3499"/>
                        </a:lnSpc>
                        <a:defRPr/>
                      </a:pPr>
                      <a:r>
                        <a:rPr lang="en-US" sz="2499">
                          <a:solidFill>
                            <a:srgbClr val="484B4B"/>
                          </a:solidFill>
                          <a:latin typeface="Assistant Regular Bold"/>
                        </a:rPr>
                        <a:t>Noisy, moody, impaired judgement, impaired driving ability</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r>
              <a:tr h="1329321">
                <a:tc>
                  <a:txBody>
                    <a:bodyPr anchor="t" rtlCol="false"/>
                    <a:lstStyle/>
                    <a:p>
                      <a:pPr algn="ctr">
                        <a:lnSpc>
                          <a:spcPts val="3499"/>
                        </a:lnSpc>
                        <a:defRPr/>
                      </a:pPr>
                      <a:r>
                        <a:rPr lang="en-US" sz="2499">
                          <a:solidFill>
                            <a:srgbClr val="484B4B"/>
                          </a:solidFill>
                          <a:latin typeface="Assistant Regular Bold"/>
                        </a:rPr>
                        <a:t>100-200</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c>
                  <a:txBody>
                    <a:bodyPr anchor="t" rtlCol="false"/>
                    <a:lstStyle/>
                    <a:p>
                      <a:pPr algn="ctr">
                        <a:lnSpc>
                          <a:spcPts val="3499"/>
                        </a:lnSpc>
                        <a:defRPr/>
                      </a:pPr>
                      <a:r>
                        <a:rPr lang="en-US" sz="2499">
                          <a:solidFill>
                            <a:srgbClr val="484B4B"/>
                          </a:solidFill>
                          <a:latin typeface="Assistant Regular Bold"/>
                        </a:rPr>
                        <a:t>Electroencephalographic changes begin to appear, Blurred vision, unsteady gait, gross motor in-coordination, slurred speech, aggressive, quarrelsome, talking loudly.</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r>
              <a:tr h="889402">
                <a:tc>
                  <a:txBody>
                    <a:bodyPr anchor="t" rtlCol="false"/>
                    <a:lstStyle/>
                    <a:p>
                      <a:pPr algn="ctr">
                        <a:lnSpc>
                          <a:spcPts val="3499"/>
                        </a:lnSpc>
                        <a:defRPr/>
                      </a:pPr>
                      <a:r>
                        <a:rPr lang="en-US" sz="2499">
                          <a:solidFill>
                            <a:srgbClr val="484B4B"/>
                          </a:solidFill>
                          <a:latin typeface="Assistant Regular Bold"/>
                        </a:rPr>
                        <a:t>200-300</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c>
                  <a:txBody>
                    <a:bodyPr anchor="t" rtlCol="false"/>
                    <a:lstStyle/>
                    <a:p>
                      <a:pPr algn="ctr">
                        <a:lnSpc>
                          <a:spcPts val="3499"/>
                        </a:lnSpc>
                        <a:defRPr/>
                      </a:pPr>
                      <a:r>
                        <a:rPr lang="en-US" sz="2499">
                          <a:solidFill>
                            <a:srgbClr val="484B4B"/>
                          </a:solidFill>
                          <a:latin typeface="Assistant Regular Bold"/>
                        </a:rPr>
                        <a:t>Amnesia for the experience – blackout</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r>
              <a:tr h="889402">
                <a:tc>
                  <a:txBody>
                    <a:bodyPr anchor="t" rtlCol="false"/>
                    <a:lstStyle/>
                    <a:p>
                      <a:pPr algn="ctr">
                        <a:lnSpc>
                          <a:spcPts val="3499"/>
                        </a:lnSpc>
                        <a:defRPr/>
                      </a:pPr>
                      <a:r>
                        <a:rPr lang="en-US" sz="2499">
                          <a:solidFill>
                            <a:srgbClr val="484B4B"/>
                          </a:solidFill>
                          <a:latin typeface="Assistant Regular Bold"/>
                        </a:rPr>
                        <a:t>300-350</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c>
                  <a:txBody>
                    <a:bodyPr anchor="t" rtlCol="false"/>
                    <a:lstStyle/>
                    <a:p>
                      <a:pPr algn="ctr">
                        <a:lnSpc>
                          <a:spcPts val="3499"/>
                        </a:lnSpc>
                        <a:defRPr/>
                      </a:pPr>
                      <a:r>
                        <a:rPr lang="en-US" sz="2499">
                          <a:solidFill>
                            <a:srgbClr val="484B4B"/>
                          </a:solidFill>
                          <a:latin typeface="Assistant Regular Bold"/>
                        </a:rPr>
                        <a:t>Coma</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r>
              <a:tr h="889402">
                <a:tc>
                  <a:txBody>
                    <a:bodyPr anchor="t" rtlCol="false"/>
                    <a:lstStyle/>
                    <a:p>
                      <a:pPr algn="ctr">
                        <a:lnSpc>
                          <a:spcPts val="3499"/>
                        </a:lnSpc>
                        <a:defRPr/>
                      </a:pPr>
                      <a:r>
                        <a:rPr lang="en-US" sz="2499">
                          <a:solidFill>
                            <a:srgbClr val="484B4B"/>
                          </a:solidFill>
                          <a:latin typeface="Assistant Regular Bold"/>
                        </a:rPr>
                        <a:t>350-600</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c>
                  <a:txBody>
                    <a:bodyPr anchor="t" rtlCol="false"/>
                    <a:lstStyle/>
                    <a:p>
                      <a:pPr algn="ctr">
                        <a:lnSpc>
                          <a:spcPts val="3499"/>
                        </a:lnSpc>
                        <a:defRPr/>
                      </a:pPr>
                      <a:r>
                        <a:rPr lang="en-US" sz="2499">
                          <a:solidFill>
                            <a:srgbClr val="484B4B"/>
                          </a:solidFill>
                          <a:latin typeface="Assistant Regular Bold"/>
                        </a:rPr>
                        <a:t>May cause or contribute to death</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r>
            </a:tbl>
          </a:graphicData>
        </a:graphic>
      </p:graphicFrame>
      <p:sp>
        <p:nvSpPr>
          <p:cNvPr name="TextBox 3" id="3"/>
          <p:cNvSpPr txBox="true"/>
          <p:nvPr/>
        </p:nvSpPr>
        <p:spPr>
          <a:xfrm rot="0">
            <a:off x="855923" y="325060"/>
            <a:ext cx="16760321" cy="2091690"/>
          </a:xfrm>
          <a:prstGeom prst="rect">
            <a:avLst/>
          </a:prstGeom>
        </p:spPr>
        <p:txBody>
          <a:bodyPr anchor="t" rtlCol="false" tIns="0" lIns="0" bIns="0" rIns="0">
            <a:spAutoFit/>
          </a:bodyPr>
          <a:lstStyle/>
          <a:p>
            <a:pPr algn="ctr">
              <a:lnSpc>
                <a:spcPts val="7920"/>
              </a:lnSpc>
            </a:pPr>
            <a:r>
              <a:rPr lang="en-US" sz="7200">
                <a:solidFill>
                  <a:srgbClr val="484B4B"/>
                </a:solidFill>
                <a:latin typeface="Poppins Medium Bold"/>
              </a:rPr>
              <a:t>ACUTE EFFECTS THAT COMMONLY OCCUR WITH INCREASING BAC</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211" r="15135" b="211"/>
          <a:stretch>
            <a:fillRect/>
          </a:stretch>
        </p:blipFill>
        <p:spPr>
          <a:xfrm flipH="false" flipV="false" rot="0">
            <a:off x="9520887" y="0"/>
            <a:ext cx="8767113" cy="10287000"/>
          </a:xfrm>
          <a:prstGeom prst="rect">
            <a:avLst/>
          </a:prstGeom>
        </p:spPr>
      </p:pic>
      <p:sp>
        <p:nvSpPr>
          <p:cNvPr name="TextBox 3" id="3"/>
          <p:cNvSpPr txBox="true"/>
          <p:nvPr/>
        </p:nvSpPr>
        <p:spPr>
          <a:xfrm rot="0">
            <a:off x="2885059" y="2812085"/>
            <a:ext cx="6635829" cy="2091690"/>
          </a:xfrm>
          <a:prstGeom prst="rect">
            <a:avLst/>
          </a:prstGeom>
        </p:spPr>
        <p:txBody>
          <a:bodyPr anchor="t" rtlCol="false" tIns="0" lIns="0" bIns="0" rIns="0">
            <a:spAutoFit/>
          </a:bodyPr>
          <a:lstStyle/>
          <a:p>
            <a:pPr>
              <a:lnSpc>
                <a:spcPts val="7920"/>
              </a:lnSpc>
            </a:pPr>
            <a:r>
              <a:rPr lang="en-US" sz="7200">
                <a:solidFill>
                  <a:srgbClr val="484B4B"/>
                </a:solidFill>
                <a:latin typeface="Poppins Medium"/>
              </a:rPr>
              <a:t>DEPENDENCE SYNDROME </a:t>
            </a:r>
          </a:p>
        </p:txBody>
      </p:sp>
      <p:sp>
        <p:nvSpPr>
          <p:cNvPr name="TextBox 4" id="4"/>
          <p:cNvSpPr txBox="true"/>
          <p:nvPr/>
        </p:nvSpPr>
        <p:spPr>
          <a:xfrm rot="0">
            <a:off x="1400246" y="5446842"/>
            <a:ext cx="8120641" cy="19672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It is a cluster of physiological, behavioural and cognitive phenomenon in which the use of alcohol takes on much higher priority for a given individual than other behaviours that once had greater values. </a:t>
            </a:r>
          </a:p>
        </p:txBody>
      </p:sp>
      <p:grpSp>
        <p:nvGrpSpPr>
          <p:cNvPr name="Group 5" id="5"/>
          <p:cNvGrpSpPr/>
          <p:nvPr/>
        </p:nvGrpSpPr>
        <p:grpSpPr>
          <a:xfrm rot="0">
            <a:off x="0" y="2812085"/>
            <a:ext cx="2571750" cy="2091690"/>
            <a:chOff x="0" y="0"/>
            <a:chExt cx="3429000" cy="2788920"/>
          </a:xfrm>
        </p:grpSpPr>
        <p:grpSp>
          <p:nvGrpSpPr>
            <p:cNvPr name="Group 6" id="6"/>
            <p:cNvGrpSpPr/>
            <p:nvPr/>
          </p:nvGrpSpPr>
          <p:grpSpPr>
            <a:xfrm rot="0">
              <a:off x="0" y="0"/>
              <a:ext cx="3429000" cy="2788920"/>
              <a:chOff x="0" y="0"/>
              <a:chExt cx="677333" cy="550898"/>
            </a:xfrm>
          </p:grpSpPr>
          <p:sp>
            <p:nvSpPr>
              <p:cNvPr name="Freeform 7" id="7"/>
              <p:cNvSpPr/>
              <p:nvPr/>
            </p:nvSpPr>
            <p:spPr>
              <a:xfrm>
                <a:off x="0" y="0"/>
                <a:ext cx="677333" cy="550898"/>
              </a:xfrm>
              <a:custGeom>
                <a:avLst/>
                <a:gdLst/>
                <a:ahLst/>
                <a:cxnLst/>
                <a:rect r="r" b="b" t="t" l="l"/>
                <a:pathLst>
                  <a:path h="550898" w="677333">
                    <a:moveTo>
                      <a:pt x="0" y="0"/>
                    </a:moveTo>
                    <a:lnTo>
                      <a:pt x="677333" y="0"/>
                    </a:lnTo>
                    <a:lnTo>
                      <a:pt x="677333" y="550898"/>
                    </a:lnTo>
                    <a:lnTo>
                      <a:pt x="0" y="550898"/>
                    </a:lnTo>
                    <a:close/>
                  </a:path>
                </a:pathLst>
              </a:custGeom>
              <a:solidFill>
                <a:srgbClr val="91C7E8"/>
              </a:solidFill>
            </p:spPr>
          </p:sp>
          <p:sp>
            <p:nvSpPr>
              <p:cNvPr name="TextBox 8" id="8"/>
              <p:cNvSpPr txBox="true"/>
              <p:nvPr/>
            </p:nvSpPr>
            <p:spPr>
              <a:xfrm>
                <a:off x="0" y="-66675"/>
                <a:ext cx="812800" cy="879475"/>
              </a:xfrm>
              <a:prstGeom prst="rect">
                <a:avLst/>
              </a:prstGeom>
            </p:spPr>
            <p:txBody>
              <a:bodyPr anchor="ctr" rtlCol="false" tIns="50800" lIns="50800" bIns="50800" rIns="50800"/>
              <a:lstStyle/>
              <a:p>
                <a:pPr algn="ctr">
                  <a:lnSpc>
                    <a:spcPts val="3359"/>
                  </a:lnSpc>
                </a:pPr>
              </a:p>
            </p:txBody>
          </p:sp>
        </p:grpSp>
        <p:pic>
          <p:nvPicPr>
            <p:cNvPr name="Picture 9" id="9"/>
            <p:cNvPicPr>
              <a:picLocks noChangeAspect="true"/>
            </p:cNvPicPr>
            <p:nvPr/>
          </p:nvPicPr>
          <p:blipFill>
            <a:blip r:embed="rId3"/>
            <a:srcRect l="9061" t="9931" r="25307" b="9931"/>
            <a:stretch>
              <a:fillRect/>
            </a:stretch>
          </p:blipFill>
          <p:spPr>
            <a:xfrm flipH="false" flipV="false" rot="0">
              <a:off x="320198" y="0"/>
              <a:ext cx="2587095" cy="2788920"/>
            </a:xfrm>
            <a:prstGeom prst="rect">
              <a:avLst/>
            </a:prstGeom>
          </p:spPr>
        </p:pic>
      </p:gr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2830479" y="1091538"/>
            <a:ext cx="14883110" cy="1966014"/>
          </a:xfrm>
          <a:prstGeom prst="rect">
            <a:avLst/>
          </a:prstGeom>
        </p:spPr>
        <p:txBody>
          <a:bodyPr anchor="t" rtlCol="false" tIns="0" lIns="0" bIns="0" rIns="0">
            <a:spAutoFit/>
          </a:bodyPr>
          <a:lstStyle/>
          <a:p>
            <a:pPr>
              <a:lnSpc>
                <a:spcPts val="7444"/>
              </a:lnSpc>
            </a:pPr>
            <a:r>
              <a:rPr lang="en-US" sz="6767">
                <a:solidFill>
                  <a:srgbClr val="484B4B"/>
                </a:solidFill>
                <a:latin typeface="Poppins Medium Bold"/>
              </a:rPr>
              <a:t>ICD-10 CRITERIA FOR THE ALCOHOL DEPENDENCE SYNDROME </a:t>
            </a:r>
          </a:p>
        </p:txBody>
      </p:sp>
      <p:sp>
        <p:nvSpPr>
          <p:cNvPr name="TextBox 3" id="3"/>
          <p:cNvSpPr txBox="true"/>
          <p:nvPr/>
        </p:nvSpPr>
        <p:spPr>
          <a:xfrm rot="0">
            <a:off x="543025" y="3750802"/>
            <a:ext cx="16716275" cy="976630"/>
          </a:xfrm>
          <a:prstGeom prst="rect">
            <a:avLst/>
          </a:prstGeom>
        </p:spPr>
        <p:txBody>
          <a:bodyPr anchor="t" rtlCol="false" tIns="0" lIns="0" bIns="0" rIns="0">
            <a:spAutoFit/>
          </a:bodyPr>
          <a:lstStyle/>
          <a:p>
            <a:pPr algn="l" marL="604519" indent="-302260" lvl="1">
              <a:lnSpc>
                <a:spcPts val="3919"/>
              </a:lnSpc>
              <a:buFont typeface="Arial"/>
              <a:buChar char="•"/>
            </a:pPr>
            <a:r>
              <a:rPr lang="en-US" sz="2799" u="none">
                <a:solidFill>
                  <a:srgbClr val="484B4B"/>
                </a:solidFill>
                <a:latin typeface="Assistant Regular Bold"/>
              </a:rPr>
              <a:t> A strong desire or sense of compulsion to consume alcohol; impaired capacity to control drinking in terms of its onset, termination, or levels of use, as evidenced by: </a:t>
            </a:r>
          </a:p>
        </p:txBody>
      </p:sp>
      <p:sp>
        <p:nvSpPr>
          <p:cNvPr name="TextBox 4" id="4"/>
          <p:cNvSpPr txBox="true"/>
          <p:nvPr/>
        </p:nvSpPr>
        <p:spPr>
          <a:xfrm rot="0">
            <a:off x="1028700" y="4891262"/>
            <a:ext cx="16716275" cy="976630"/>
          </a:xfrm>
          <a:prstGeom prst="rect">
            <a:avLst/>
          </a:prstGeom>
        </p:spPr>
        <p:txBody>
          <a:bodyPr anchor="t" rtlCol="false" tIns="0" lIns="0" bIns="0" rIns="0">
            <a:spAutoFit/>
          </a:bodyPr>
          <a:lstStyle/>
          <a:p>
            <a:pPr algn="l" marL="604519" indent="-302260" lvl="1">
              <a:lnSpc>
                <a:spcPts val="3919"/>
              </a:lnSpc>
              <a:spcBef>
                <a:spcPct val="0"/>
              </a:spcBef>
              <a:buFont typeface="Arial"/>
              <a:buChar char="•"/>
            </a:pPr>
            <a:r>
              <a:rPr lang="en-US" sz="2799" u="none">
                <a:solidFill>
                  <a:srgbClr val="484B4B"/>
                </a:solidFill>
                <a:latin typeface="Assistant Regular"/>
              </a:rPr>
              <a:t>alcohol being often taken in larger amounts or over a longer period than intended; or </a:t>
            </a:r>
          </a:p>
          <a:p>
            <a:pPr algn="l" marL="604519" indent="-302260" lvl="1">
              <a:lnSpc>
                <a:spcPts val="3919"/>
              </a:lnSpc>
              <a:spcBef>
                <a:spcPct val="0"/>
              </a:spcBef>
              <a:buFont typeface="Arial"/>
              <a:buChar char="•"/>
            </a:pPr>
            <a:r>
              <a:rPr lang="en-US" sz="2799" u="none">
                <a:solidFill>
                  <a:srgbClr val="484B4B"/>
                </a:solidFill>
                <a:latin typeface="Assistant Regular"/>
              </a:rPr>
              <a:t>by a persistent desire to or unsuccessful efforts to reduce or control alcohol use; </a:t>
            </a:r>
          </a:p>
        </p:txBody>
      </p:sp>
      <p:sp>
        <p:nvSpPr>
          <p:cNvPr name="TextBox 5" id="5"/>
          <p:cNvSpPr txBox="true"/>
          <p:nvPr/>
        </p:nvSpPr>
        <p:spPr>
          <a:xfrm rot="0">
            <a:off x="785862" y="6443923"/>
            <a:ext cx="16716275" cy="481330"/>
          </a:xfrm>
          <a:prstGeom prst="rect">
            <a:avLst/>
          </a:prstGeom>
        </p:spPr>
        <p:txBody>
          <a:bodyPr anchor="t" rtlCol="false" tIns="0" lIns="0" bIns="0" rIns="0">
            <a:spAutoFit/>
          </a:bodyPr>
          <a:lstStyle/>
          <a:p>
            <a:pPr algn="l">
              <a:lnSpc>
                <a:spcPts val="3919"/>
              </a:lnSpc>
              <a:spcBef>
                <a:spcPct val="0"/>
              </a:spcBef>
            </a:pPr>
            <a:r>
              <a:rPr lang="en-US" sz="2799" u="none">
                <a:solidFill>
                  <a:srgbClr val="484B4B"/>
                </a:solidFill>
                <a:latin typeface="Assistant Regular Bold"/>
              </a:rPr>
              <a:t>2. A physiological withdrawal state when alcohol is reduced or ceased, as evidenced by: </a:t>
            </a:r>
          </a:p>
        </p:txBody>
      </p:sp>
      <p:sp>
        <p:nvSpPr>
          <p:cNvPr name="TextBox 6" id="6"/>
          <p:cNvSpPr txBox="true"/>
          <p:nvPr/>
        </p:nvSpPr>
        <p:spPr>
          <a:xfrm rot="0">
            <a:off x="997313" y="7087178"/>
            <a:ext cx="16716275" cy="1471930"/>
          </a:xfrm>
          <a:prstGeom prst="rect">
            <a:avLst/>
          </a:prstGeom>
        </p:spPr>
        <p:txBody>
          <a:bodyPr anchor="t" rtlCol="false" tIns="0" lIns="0" bIns="0" rIns="0">
            <a:spAutoFit/>
          </a:bodyPr>
          <a:lstStyle/>
          <a:p>
            <a:pPr algn="l" marL="604519" indent="-302260" lvl="1">
              <a:lnSpc>
                <a:spcPts val="3919"/>
              </a:lnSpc>
              <a:spcBef>
                <a:spcPct val="0"/>
              </a:spcBef>
              <a:buFont typeface="Arial"/>
              <a:buChar char="•"/>
            </a:pPr>
            <a:r>
              <a:rPr lang="en-US" sz="2799" u="none">
                <a:solidFill>
                  <a:srgbClr val="484B4B"/>
                </a:solidFill>
                <a:latin typeface="Assistant Regular"/>
              </a:rPr>
              <a:t>the characteristic withdrawal syndrome for alcohol, or </a:t>
            </a:r>
          </a:p>
          <a:p>
            <a:pPr algn="l" marL="604519" indent="-302260" lvl="1">
              <a:lnSpc>
                <a:spcPts val="3919"/>
              </a:lnSpc>
              <a:spcBef>
                <a:spcPct val="0"/>
              </a:spcBef>
              <a:buFont typeface="Arial"/>
              <a:buChar char="•"/>
            </a:pPr>
            <a:r>
              <a:rPr lang="en-US" sz="2799" u="none">
                <a:solidFill>
                  <a:srgbClr val="484B4B"/>
                </a:solidFill>
                <a:latin typeface="Assistant Regular"/>
              </a:rPr>
              <a:t>by use of the same (or closely related) substance with the intention of relieving or avoiding withdrawal symptoms; </a:t>
            </a:r>
          </a:p>
        </p:txBody>
      </p:sp>
      <p:grpSp>
        <p:nvGrpSpPr>
          <p:cNvPr name="Group 7" id="7"/>
          <p:cNvGrpSpPr/>
          <p:nvPr/>
        </p:nvGrpSpPr>
        <p:grpSpPr>
          <a:xfrm rot="0">
            <a:off x="0" y="1028700"/>
            <a:ext cx="2571750" cy="2091690"/>
            <a:chOff x="0" y="0"/>
            <a:chExt cx="3429000" cy="2788920"/>
          </a:xfrm>
        </p:grpSpPr>
        <p:grpSp>
          <p:nvGrpSpPr>
            <p:cNvPr name="Group 8" id="8"/>
            <p:cNvGrpSpPr/>
            <p:nvPr/>
          </p:nvGrpSpPr>
          <p:grpSpPr>
            <a:xfrm rot="0">
              <a:off x="0" y="0"/>
              <a:ext cx="3429000" cy="2788920"/>
              <a:chOff x="0" y="0"/>
              <a:chExt cx="677333" cy="550898"/>
            </a:xfrm>
          </p:grpSpPr>
          <p:sp>
            <p:nvSpPr>
              <p:cNvPr name="Freeform 9" id="9"/>
              <p:cNvSpPr/>
              <p:nvPr/>
            </p:nvSpPr>
            <p:spPr>
              <a:xfrm>
                <a:off x="0" y="0"/>
                <a:ext cx="677333" cy="550898"/>
              </a:xfrm>
              <a:custGeom>
                <a:avLst/>
                <a:gdLst/>
                <a:ahLst/>
                <a:cxnLst/>
                <a:rect r="r" b="b" t="t" l="l"/>
                <a:pathLst>
                  <a:path h="550898" w="677333">
                    <a:moveTo>
                      <a:pt x="0" y="0"/>
                    </a:moveTo>
                    <a:lnTo>
                      <a:pt x="677333" y="0"/>
                    </a:lnTo>
                    <a:lnTo>
                      <a:pt x="677333" y="550898"/>
                    </a:lnTo>
                    <a:lnTo>
                      <a:pt x="0" y="550898"/>
                    </a:lnTo>
                    <a:close/>
                  </a:path>
                </a:pathLst>
              </a:custGeom>
              <a:solidFill>
                <a:srgbClr val="91C7E8"/>
              </a:solidFill>
            </p:spPr>
          </p:sp>
          <p:sp>
            <p:nvSpPr>
              <p:cNvPr name="TextBox 10" id="10"/>
              <p:cNvSpPr txBox="true"/>
              <p:nvPr/>
            </p:nvSpPr>
            <p:spPr>
              <a:xfrm>
                <a:off x="0" y="-66675"/>
                <a:ext cx="812800" cy="879475"/>
              </a:xfrm>
              <a:prstGeom prst="rect">
                <a:avLst/>
              </a:prstGeom>
            </p:spPr>
            <p:txBody>
              <a:bodyPr anchor="ctr" rtlCol="false" tIns="50800" lIns="50800" bIns="50800" rIns="50800"/>
              <a:lstStyle/>
              <a:p>
                <a:pPr algn="ctr">
                  <a:lnSpc>
                    <a:spcPts val="3359"/>
                  </a:lnSpc>
                </a:pPr>
              </a:p>
            </p:txBody>
          </p:sp>
        </p:grpSp>
        <p:pic>
          <p:nvPicPr>
            <p:cNvPr name="Picture 11" id="11"/>
            <p:cNvPicPr>
              <a:picLocks noChangeAspect="true"/>
            </p:cNvPicPr>
            <p:nvPr/>
          </p:nvPicPr>
          <p:blipFill>
            <a:blip r:embed="rId2"/>
            <a:srcRect l="9061" t="9931" r="25307" b="9931"/>
            <a:stretch>
              <a:fillRect/>
            </a:stretch>
          </p:blipFill>
          <p:spPr>
            <a:xfrm flipH="false" flipV="false" rot="0">
              <a:off x="320198" y="0"/>
              <a:ext cx="2587095" cy="2788920"/>
            </a:xfrm>
            <a:prstGeom prst="rect">
              <a:avLst/>
            </a:prstGeom>
          </p:spPr>
        </p:pic>
      </p:gr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2830479" y="1091538"/>
            <a:ext cx="14883110" cy="1966014"/>
          </a:xfrm>
          <a:prstGeom prst="rect">
            <a:avLst/>
          </a:prstGeom>
        </p:spPr>
        <p:txBody>
          <a:bodyPr anchor="t" rtlCol="false" tIns="0" lIns="0" bIns="0" rIns="0">
            <a:spAutoFit/>
          </a:bodyPr>
          <a:lstStyle/>
          <a:p>
            <a:pPr>
              <a:lnSpc>
                <a:spcPts val="7444"/>
              </a:lnSpc>
            </a:pPr>
            <a:r>
              <a:rPr lang="en-US" sz="6767">
                <a:solidFill>
                  <a:srgbClr val="484B4B"/>
                </a:solidFill>
                <a:latin typeface="Poppins Medium Bold"/>
              </a:rPr>
              <a:t>ICD-10 CRITERIA FOR THE ALCOHOL DEPENDENCE SYNDROME </a:t>
            </a:r>
          </a:p>
        </p:txBody>
      </p:sp>
      <p:sp>
        <p:nvSpPr>
          <p:cNvPr name="TextBox 3" id="3"/>
          <p:cNvSpPr txBox="true"/>
          <p:nvPr/>
        </p:nvSpPr>
        <p:spPr>
          <a:xfrm rot="0">
            <a:off x="1028700" y="3775394"/>
            <a:ext cx="16716275" cy="481330"/>
          </a:xfrm>
          <a:prstGeom prst="rect">
            <a:avLst/>
          </a:prstGeom>
        </p:spPr>
        <p:txBody>
          <a:bodyPr anchor="t" rtlCol="false" tIns="0" lIns="0" bIns="0" rIns="0">
            <a:spAutoFit/>
          </a:bodyPr>
          <a:lstStyle/>
          <a:p>
            <a:pPr algn="l" marL="0" indent="0" lvl="0">
              <a:lnSpc>
                <a:spcPts val="3919"/>
              </a:lnSpc>
              <a:spcBef>
                <a:spcPct val="0"/>
              </a:spcBef>
            </a:pPr>
            <a:r>
              <a:rPr lang="en-US" sz="2799" u="none">
                <a:solidFill>
                  <a:srgbClr val="484B4B"/>
                </a:solidFill>
                <a:latin typeface="Assistant Regular Bold"/>
              </a:rPr>
              <a:t>3. Evidence of tolerance to the effects of alcohol, such that: </a:t>
            </a:r>
          </a:p>
        </p:txBody>
      </p:sp>
      <p:sp>
        <p:nvSpPr>
          <p:cNvPr name="TextBox 4" id="4"/>
          <p:cNvSpPr txBox="true"/>
          <p:nvPr/>
        </p:nvSpPr>
        <p:spPr>
          <a:xfrm rot="0">
            <a:off x="1134426" y="4456271"/>
            <a:ext cx="16716275" cy="976630"/>
          </a:xfrm>
          <a:prstGeom prst="rect">
            <a:avLst/>
          </a:prstGeom>
        </p:spPr>
        <p:txBody>
          <a:bodyPr anchor="t" rtlCol="false" tIns="0" lIns="0" bIns="0" rIns="0">
            <a:spAutoFit/>
          </a:bodyPr>
          <a:lstStyle/>
          <a:p>
            <a:pPr algn="l" marL="604519" indent="-302260" lvl="1">
              <a:lnSpc>
                <a:spcPts val="3919"/>
              </a:lnSpc>
              <a:spcBef>
                <a:spcPct val="0"/>
              </a:spcBef>
              <a:buFont typeface="Arial"/>
              <a:buChar char="•"/>
            </a:pPr>
            <a:r>
              <a:rPr lang="en-US" sz="2799" u="none">
                <a:solidFill>
                  <a:srgbClr val="484B4B"/>
                </a:solidFill>
                <a:latin typeface="Assistant Regular"/>
              </a:rPr>
              <a:t>there is a need for significantly increased amounts of alcohol to achieve intoxication or </a:t>
            </a:r>
          </a:p>
          <a:p>
            <a:pPr algn="l" marL="604519" indent="-302260" lvl="1">
              <a:lnSpc>
                <a:spcPts val="3919"/>
              </a:lnSpc>
              <a:spcBef>
                <a:spcPct val="0"/>
              </a:spcBef>
              <a:buFont typeface="Arial"/>
              <a:buChar char="•"/>
            </a:pPr>
            <a:r>
              <a:rPr lang="en-US" sz="2799" u="none">
                <a:solidFill>
                  <a:srgbClr val="484B4B"/>
                </a:solidFill>
                <a:latin typeface="Assistant Regular"/>
              </a:rPr>
              <a:t>the desired effect, or a markedly diminished effect with continued use of the same amount of alcohol; </a:t>
            </a:r>
          </a:p>
        </p:txBody>
      </p:sp>
      <p:sp>
        <p:nvSpPr>
          <p:cNvPr name="TextBox 5" id="5"/>
          <p:cNvSpPr txBox="true"/>
          <p:nvPr/>
        </p:nvSpPr>
        <p:spPr>
          <a:xfrm rot="0">
            <a:off x="997313" y="5874257"/>
            <a:ext cx="16716275" cy="481330"/>
          </a:xfrm>
          <a:prstGeom prst="rect">
            <a:avLst/>
          </a:prstGeom>
        </p:spPr>
        <p:txBody>
          <a:bodyPr anchor="t" rtlCol="false" tIns="0" lIns="0" bIns="0" rIns="0">
            <a:spAutoFit/>
          </a:bodyPr>
          <a:lstStyle/>
          <a:p>
            <a:pPr algn="l" marL="0" indent="0" lvl="0">
              <a:lnSpc>
                <a:spcPts val="3919"/>
              </a:lnSpc>
              <a:spcBef>
                <a:spcPct val="0"/>
              </a:spcBef>
            </a:pPr>
            <a:r>
              <a:rPr lang="en-US" sz="2799" u="none">
                <a:solidFill>
                  <a:srgbClr val="484B4B"/>
                </a:solidFill>
                <a:latin typeface="Assistant Regular Bold"/>
              </a:rPr>
              <a:t>4. Preoccupation with alcohol, as manifested by: </a:t>
            </a:r>
          </a:p>
        </p:txBody>
      </p:sp>
      <p:sp>
        <p:nvSpPr>
          <p:cNvPr name="TextBox 6" id="6"/>
          <p:cNvSpPr txBox="true"/>
          <p:nvPr/>
        </p:nvSpPr>
        <p:spPr>
          <a:xfrm rot="0">
            <a:off x="1134426" y="6555612"/>
            <a:ext cx="16716275" cy="976630"/>
          </a:xfrm>
          <a:prstGeom prst="rect">
            <a:avLst/>
          </a:prstGeom>
        </p:spPr>
        <p:txBody>
          <a:bodyPr anchor="t" rtlCol="false" tIns="0" lIns="0" bIns="0" rIns="0">
            <a:spAutoFit/>
          </a:bodyPr>
          <a:lstStyle/>
          <a:p>
            <a:pPr algn="l" marL="604519" indent="-302260" lvl="1">
              <a:lnSpc>
                <a:spcPts val="3919"/>
              </a:lnSpc>
              <a:spcBef>
                <a:spcPct val="0"/>
              </a:spcBef>
              <a:buFont typeface="Arial"/>
              <a:buChar char="•"/>
            </a:pPr>
            <a:r>
              <a:rPr lang="en-US" sz="2799" u="none">
                <a:solidFill>
                  <a:srgbClr val="484B4B"/>
                </a:solidFill>
                <a:latin typeface="Assistant Regular"/>
              </a:rPr>
              <a:t>important alternative pleasures or interests being given up or reduced because of drinking; or </a:t>
            </a:r>
          </a:p>
          <a:p>
            <a:pPr algn="l" marL="604519" indent="-302260" lvl="1">
              <a:lnSpc>
                <a:spcPts val="3919"/>
              </a:lnSpc>
              <a:spcBef>
                <a:spcPct val="0"/>
              </a:spcBef>
              <a:buFont typeface="Arial"/>
              <a:buChar char="•"/>
            </a:pPr>
            <a:r>
              <a:rPr lang="en-US" sz="2799" u="none">
                <a:solidFill>
                  <a:srgbClr val="484B4B"/>
                </a:solidFill>
                <a:latin typeface="Assistant Regular"/>
              </a:rPr>
              <a:t>a great deal of time being spent in activities necessary to obtain, take, or recover from the effects of alcohol; </a:t>
            </a:r>
          </a:p>
        </p:txBody>
      </p:sp>
      <p:sp>
        <p:nvSpPr>
          <p:cNvPr name="TextBox 7" id="7"/>
          <p:cNvSpPr txBox="true"/>
          <p:nvPr/>
        </p:nvSpPr>
        <p:spPr>
          <a:xfrm rot="0">
            <a:off x="1028700" y="8189467"/>
            <a:ext cx="16716275" cy="976630"/>
          </a:xfrm>
          <a:prstGeom prst="rect">
            <a:avLst/>
          </a:prstGeom>
        </p:spPr>
        <p:txBody>
          <a:bodyPr anchor="t" rtlCol="false" tIns="0" lIns="0" bIns="0" rIns="0">
            <a:spAutoFit/>
          </a:bodyPr>
          <a:lstStyle/>
          <a:p>
            <a:pPr algn="l" marL="0" indent="0" lvl="0">
              <a:lnSpc>
                <a:spcPts val="3919"/>
              </a:lnSpc>
              <a:spcBef>
                <a:spcPct val="0"/>
              </a:spcBef>
            </a:pPr>
            <a:r>
              <a:rPr lang="en-US" sz="2799" u="none">
                <a:solidFill>
                  <a:srgbClr val="484B4B"/>
                </a:solidFill>
                <a:latin typeface="Assistant Regular Bold"/>
              </a:rPr>
              <a:t>5. Persistent alcohol use despite clear evidence of harmful consequences, as evidenced by continued use when the individual is actually aware, or may be expected to be aware, of the nature and extent of harm. </a:t>
            </a:r>
          </a:p>
        </p:txBody>
      </p:sp>
      <p:grpSp>
        <p:nvGrpSpPr>
          <p:cNvPr name="Group 8" id="8"/>
          <p:cNvGrpSpPr/>
          <p:nvPr/>
        </p:nvGrpSpPr>
        <p:grpSpPr>
          <a:xfrm rot="0">
            <a:off x="0" y="1028700"/>
            <a:ext cx="2571750" cy="2091690"/>
            <a:chOff x="0" y="0"/>
            <a:chExt cx="3429000" cy="2788920"/>
          </a:xfrm>
        </p:grpSpPr>
        <p:grpSp>
          <p:nvGrpSpPr>
            <p:cNvPr name="Group 9" id="9"/>
            <p:cNvGrpSpPr/>
            <p:nvPr/>
          </p:nvGrpSpPr>
          <p:grpSpPr>
            <a:xfrm rot="0">
              <a:off x="0" y="0"/>
              <a:ext cx="3429000" cy="2788920"/>
              <a:chOff x="0" y="0"/>
              <a:chExt cx="677333" cy="550898"/>
            </a:xfrm>
          </p:grpSpPr>
          <p:sp>
            <p:nvSpPr>
              <p:cNvPr name="Freeform 10" id="10"/>
              <p:cNvSpPr/>
              <p:nvPr/>
            </p:nvSpPr>
            <p:spPr>
              <a:xfrm>
                <a:off x="0" y="0"/>
                <a:ext cx="677333" cy="550898"/>
              </a:xfrm>
              <a:custGeom>
                <a:avLst/>
                <a:gdLst/>
                <a:ahLst/>
                <a:cxnLst/>
                <a:rect r="r" b="b" t="t" l="l"/>
                <a:pathLst>
                  <a:path h="550898" w="677333">
                    <a:moveTo>
                      <a:pt x="0" y="0"/>
                    </a:moveTo>
                    <a:lnTo>
                      <a:pt x="677333" y="0"/>
                    </a:lnTo>
                    <a:lnTo>
                      <a:pt x="677333" y="550898"/>
                    </a:lnTo>
                    <a:lnTo>
                      <a:pt x="0" y="550898"/>
                    </a:lnTo>
                    <a:close/>
                  </a:path>
                </a:pathLst>
              </a:custGeom>
              <a:solidFill>
                <a:srgbClr val="91C7E8"/>
              </a:solidFill>
            </p:spPr>
          </p:sp>
          <p:sp>
            <p:nvSpPr>
              <p:cNvPr name="TextBox 11" id="11"/>
              <p:cNvSpPr txBox="true"/>
              <p:nvPr/>
            </p:nvSpPr>
            <p:spPr>
              <a:xfrm>
                <a:off x="0" y="-66675"/>
                <a:ext cx="812800" cy="879475"/>
              </a:xfrm>
              <a:prstGeom prst="rect">
                <a:avLst/>
              </a:prstGeom>
            </p:spPr>
            <p:txBody>
              <a:bodyPr anchor="ctr" rtlCol="false" tIns="50800" lIns="50800" bIns="50800" rIns="50800"/>
              <a:lstStyle/>
              <a:p>
                <a:pPr algn="ctr">
                  <a:lnSpc>
                    <a:spcPts val="3359"/>
                  </a:lnSpc>
                </a:pPr>
              </a:p>
            </p:txBody>
          </p:sp>
        </p:grpSp>
        <p:pic>
          <p:nvPicPr>
            <p:cNvPr name="Picture 12" id="12"/>
            <p:cNvPicPr>
              <a:picLocks noChangeAspect="true"/>
            </p:cNvPicPr>
            <p:nvPr/>
          </p:nvPicPr>
          <p:blipFill>
            <a:blip r:embed="rId2"/>
            <a:srcRect l="9061" t="9931" r="25307" b="9931"/>
            <a:stretch>
              <a:fillRect/>
            </a:stretch>
          </p:blipFill>
          <p:spPr>
            <a:xfrm flipH="false" flipV="false" rot="0">
              <a:off x="320198" y="0"/>
              <a:ext cx="2587095" cy="2788920"/>
            </a:xfrm>
            <a:prstGeom prst="rect">
              <a:avLst/>
            </a:prstGeom>
          </p:spPr>
        </p:pic>
      </p:gr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5170" t="0" r="10344" b="0"/>
          <a:stretch>
            <a:fillRect/>
          </a:stretch>
        </p:blipFill>
        <p:spPr>
          <a:xfrm flipH="false" flipV="false" rot="0">
            <a:off x="9597099" y="0"/>
            <a:ext cx="8690901" cy="10287000"/>
          </a:xfrm>
          <a:prstGeom prst="rect">
            <a:avLst/>
          </a:prstGeom>
        </p:spPr>
      </p:pic>
      <p:pic>
        <p:nvPicPr>
          <p:cNvPr name="Picture 3" id="3"/>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1028700" y="3265476"/>
            <a:ext cx="363218" cy="419685"/>
          </a:xfrm>
          <a:prstGeom prst="rect">
            <a:avLst/>
          </a:prstGeom>
        </p:spPr>
      </p:pic>
      <p:pic>
        <p:nvPicPr>
          <p:cNvPr name="Picture 4" id="4"/>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1028700" y="4421932"/>
            <a:ext cx="363218" cy="419685"/>
          </a:xfrm>
          <a:prstGeom prst="rect">
            <a:avLst/>
          </a:prstGeom>
        </p:spPr>
      </p:pic>
      <p:pic>
        <p:nvPicPr>
          <p:cNvPr name="Picture 5" id="5"/>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1028700" y="6194644"/>
            <a:ext cx="363218" cy="419685"/>
          </a:xfrm>
          <a:prstGeom prst="rect">
            <a:avLst/>
          </a:prstGeom>
        </p:spPr>
      </p:pic>
      <p:pic>
        <p:nvPicPr>
          <p:cNvPr name="Picture 6" id="6"/>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1028700" y="7476074"/>
            <a:ext cx="363218" cy="419685"/>
          </a:xfrm>
          <a:prstGeom prst="rect">
            <a:avLst/>
          </a:prstGeom>
        </p:spPr>
      </p:pic>
      <p:pic>
        <p:nvPicPr>
          <p:cNvPr name="Picture 7" id="7"/>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1028700" y="9090879"/>
            <a:ext cx="363218" cy="419685"/>
          </a:xfrm>
          <a:prstGeom prst="rect">
            <a:avLst/>
          </a:prstGeom>
        </p:spPr>
      </p:pic>
      <p:pic>
        <p:nvPicPr>
          <p:cNvPr name="Picture 8" id="8"/>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1028700" y="8231089"/>
            <a:ext cx="363218" cy="419685"/>
          </a:xfrm>
          <a:prstGeom prst="rect">
            <a:avLst/>
          </a:prstGeom>
        </p:spPr>
      </p:pic>
      <p:grpSp>
        <p:nvGrpSpPr>
          <p:cNvPr name="Group 9" id="9"/>
          <p:cNvGrpSpPr/>
          <p:nvPr/>
        </p:nvGrpSpPr>
        <p:grpSpPr>
          <a:xfrm rot="0">
            <a:off x="0" y="616962"/>
            <a:ext cx="2571750" cy="2091690"/>
            <a:chOff x="0" y="0"/>
            <a:chExt cx="3429000" cy="2788920"/>
          </a:xfrm>
        </p:grpSpPr>
        <p:grpSp>
          <p:nvGrpSpPr>
            <p:cNvPr name="Group 10" id="10"/>
            <p:cNvGrpSpPr/>
            <p:nvPr/>
          </p:nvGrpSpPr>
          <p:grpSpPr>
            <a:xfrm rot="0">
              <a:off x="0" y="0"/>
              <a:ext cx="3429000" cy="2788920"/>
              <a:chOff x="0" y="0"/>
              <a:chExt cx="677333" cy="550898"/>
            </a:xfrm>
          </p:grpSpPr>
          <p:sp>
            <p:nvSpPr>
              <p:cNvPr name="Freeform 11" id="11"/>
              <p:cNvSpPr/>
              <p:nvPr/>
            </p:nvSpPr>
            <p:spPr>
              <a:xfrm>
                <a:off x="0" y="0"/>
                <a:ext cx="677333" cy="550898"/>
              </a:xfrm>
              <a:custGeom>
                <a:avLst/>
                <a:gdLst/>
                <a:ahLst/>
                <a:cxnLst/>
                <a:rect r="r" b="b" t="t" l="l"/>
                <a:pathLst>
                  <a:path h="550898" w="677333">
                    <a:moveTo>
                      <a:pt x="0" y="0"/>
                    </a:moveTo>
                    <a:lnTo>
                      <a:pt x="677333" y="0"/>
                    </a:lnTo>
                    <a:lnTo>
                      <a:pt x="677333" y="550898"/>
                    </a:lnTo>
                    <a:lnTo>
                      <a:pt x="0" y="550898"/>
                    </a:lnTo>
                    <a:close/>
                  </a:path>
                </a:pathLst>
              </a:custGeom>
              <a:solidFill>
                <a:srgbClr val="91C7E8"/>
              </a:solidFill>
            </p:spPr>
          </p:sp>
          <p:sp>
            <p:nvSpPr>
              <p:cNvPr name="TextBox 12" id="12"/>
              <p:cNvSpPr txBox="true"/>
              <p:nvPr/>
            </p:nvSpPr>
            <p:spPr>
              <a:xfrm>
                <a:off x="0" y="-66675"/>
                <a:ext cx="812800" cy="879475"/>
              </a:xfrm>
              <a:prstGeom prst="rect">
                <a:avLst/>
              </a:prstGeom>
            </p:spPr>
            <p:txBody>
              <a:bodyPr anchor="ctr" rtlCol="false" tIns="50800" lIns="50800" bIns="50800" rIns="50800"/>
              <a:lstStyle/>
              <a:p>
                <a:pPr algn="ctr">
                  <a:lnSpc>
                    <a:spcPts val="3359"/>
                  </a:lnSpc>
                </a:pPr>
              </a:p>
            </p:txBody>
          </p:sp>
        </p:grpSp>
        <p:pic>
          <p:nvPicPr>
            <p:cNvPr name="Picture 13" id="13"/>
            <p:cNvPicPr>
              <a:picLocks noChangeAspect="true"/>
            </p:cNvPicPr>
            <p:nvPr/>
          </p:nvPicPr>
          <p:blipFill>
            <a:blip r:embed="rId5"/>
            <a:srcRect l="9061" t="9931" r="25307" b="9931"/>
            <a:stretch>
              <a:fillRect/>
            </a:stretch>
          </p:blipFill>
          <p:spPr>
            <a:xfrm flipH="false" flipV="false" rot="0">
              <a:off x="320198" y="0"/>
              <a:ext cx="2587095" cy="2788920"/>
            </a:xfrm>
            <a:prstGeom prst="rect">
              <a:avLst/>
            </a:prstGeom>
          </p:spPr>
        </p:pic>
      </p:grpSp>
      <p:sp>
        <p:nvSpPr>
          <p:cNvPr name="TextBox 14" id="14"/>
          <p:cNvSpPr txBox="true"/>
          <p:nvPr/>
        </p:nvSpPr>
        <p:spPr>
          <a:xfrm rot="0">
            <a:off x="2961270" y="616962"/>
            <a:ext cx="6635829" cy="2091690"/>
          </a:xfrm>
          <a:prstGeom prst="rect">
            <a:avLst/>
          </a:prstGeom>
        </p:spPr>
        <p:txBody>
          <a:bodyPr anchor="t" rtlCol="false" tIns="0" lIns="0" bIns="0" rIns="0">
            <a:spAutoFit/>
          </a:bodyPr>
          <a:lstStyle/>
          <a:p>
            <a:pPr>
              <a:lnSpc>
                <a:spcPts val="7920"/>
              </a:lnSpc>
            </a:pPr>
            <a:r>
              <a:rPr lang="en-US" sz="7200">
                <a:solidFill>
                  <a:srgbClr val="484B4B"/>
                </a:solidFill>
                <a:latin typeface="Poppins Medium Bold"/>
              </a:rPr>
              <a:t>WITHDRAWAL SYNDROME</a:t>
            </a:r>
          </a:p>
        </p:txBody>
      </p:sp>
      <p:sp>
        <p:nvSpPr>
          <p:cNvPr name="TextBox 15" id="15"/>
          <p:cNvSpPr txBox="true"/>
          <p:nvPr/>
        </p:nvSpPr>
        <p:spPr>
          <a:xfrm rot="0">
            <a:off x="1613254" y="3146752"/>
            <a:ext cx="7983844" cy="9766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Due to chronic alcohol abuse, there is gradual up regulation of N-methyl D aspartate receptors.</a:t>
            </a:r>
          </a:p>
        </p:txBody>
      </p:sp>
      <p:sp>
        <p:nvSpPr>
          <p:cNvPr name="TextBox 16" id="16"/>
          <p:cNvSpPr txBox="true"/>
          <p:nvPr/>
        </p:nvSpPr>
        <p:spPr>
          <a:xfrm rot="0">
            <a:off x="1613254" y="4324727"/>
            <a:ext cx="7983844" cy="14719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When concentration of alcohol is suddenly lowered the brain is left in a hyperactive and hyper excited state causing withdrawal syndrome.</a:t>
            </a:r>
          </a:p>
        </p:txBody>
      </p:sp>
      <p:sp>
        <p:nvSpPr>
          <p:cNvPr name="TextBox 17" id="17"/>
          <p:cNvSpPr txBox="true"/>
          <p:nvPr/>
        </p:nvSpPr>
        <p:spPr>
          <a:xfrm rot="0">
            <a:off x="1613254" y="6097439"/>
            <a:ext cx="7983844" cy="9766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There is autonomic hyperactivity resulting in hand tremor, sweating, tachycardia, systolic hypertension.</a:t>
            </a:r>
          </a:p>
        </p:txBody>
      </p:sp>
      <p:sp>
        <p:nvSpPr>
          <p:cNvPr name="TextBox 18" id="18"/>
          <p:cNvSpPr txBox="true"/>
          <p:nvPr/>
        </p:nvSpPr>
        <p:spPr>
          <a:xfrm rot="0">
            <a:off x="1613254" y="7378870"/>
            <a:ext cx="7983844" cy="4813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There is insomnia and anxiety.</a:t>
            </a:r>
          </a:p>
        </p:txBody>
      </p:sp>
      <p:sp>
        <p:nvSpPr>
          <p:cNvPr name="TextBox 19" id="19"/>
          <p:cNvSpPr txBox="true"/>
          <p:nvPr/>
        </p:nvSpPr>
        <p:spPr>
          <a:xfrm rot="0">
            <a:off x="1613254" y="8993675"/>
            <a:ext cx="7983844" cy="4813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May last up to 4-5 days depending upon severity</a:t>
            </a:r>
          </a:p>
        </p:txBody>
      </p:sp>
      <p:sp>
        <p:nvSpPr>
          <p:cNvPr name="TextBox 20" id="20"/>
          <p:cNvSpPr txBox="true"/>
          <p:nvPr/>
        </p:nvSpPr>
        <p:spPr>
          <a:xfrm rot="0">
            <a:off x="1613254" y="8133885"/>
            <a:ext cx="7983844" cy="4813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Occurs 6-12 hours of last consumption of alcohol.</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13790" t="0" r="13790" b="0"/>
          <a:stretch>
            <a:fillRect/>
          </a:stretch>
        </p:blipFill>
        <p:spPr>
          <a:xfrm flipH="false" flipV="false" rot="0">
            <a:off x="10838334" y="1239056"/>
            <a:ext cx="7449666" cy="10287000"/>
          </a:xfrm>
          <a:prstGeom prst="rect">
            <a:avLst/>
          </a:prstGeom>
        </p:spPr>
      </p:pic>
      <p:sp>
        <p:nvSpPr>
          <p:cNvPr name="TextBox 3" id="3"/>
          <p:cNvSpPr txBox="true"/>
          <p:nvPr/>
        </p:nvSpPr>
        <p:spPr>
          <a:xfrm rot="0">
            <a:off x="2961270" y="616962"/>
            <a:ext cx="6635829" cy="2091690"/>
          </a:xfrm>
          <a:prstGeom prst="rect">
            <a:avLst/>
          </a:prstGeom>
        </p:spPr>
        <p:txBody>
          <a:bodyPr anchor="t" rtlCol="false" tIns="0" lIns="0" bIns="0" rIns="0">
            <a:spAutoFit/>
          </a:bodyPr>
          <a:lstStyle/>
          <a:p>
            <a:pPr>
              <a:lnSpc>
                <a:spcPts val="7920"/>
              </a:lnSpc>
            </a:pPr>
            <a:r>
              <a:rPr lang="en-US" sz="7200">
                <a:solidFill>
                  <a:srgbClr val="484B4B"/>
                </a:solidFill>
                <a:latin typeface="Poppins Medium Bold"/>
              </a:rPr>
              <a:t>WITHDRAWAL SYNDROME</a:t>
            </a:r>
          </a:p>
        </p:txBody>
      </p:sp>
      <p:pic>
        <p:nvPicPr>
          <p:cNvPr name="Picture 4" id="4"/>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1028700" y="3265476"/>
            <a:ext cx="363218" cy="419685"/>
          </a:xfrm>
          <a:prstGeom prst="rect">
            <a:avLst/>
          </a:prstGeom>
        </p:spPr>
      </p:pic>
      <p:sp>
        <p:nvSpPr>
          <p:cNvPr name="TextBox 5" id="5"/>
          <p:cNvSpPr txBox="true"/>
          <p:nvPr/>
        </p:nvSpPr>
        <p:spPr>
          <a:xfrm rot="0">
            <a:off x="1613254" y="3146752"/>
            <a:ext cx="7983844" cy="4813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Withdrawal with perceptual disturbance</a:t>
            </a:r>
          </a:p>
        </p:txBody>
      </p:sp>
      <p:sp>
        <p:nvSpPr>
          <p:cNvPr name="TextBox 6" id="6"/>
          <p:cNvSpPr txBox="true"/>
          <p:nvPr/>
        </p:nvSpPr>
        <p:spPr>
          <a:xfrm rot="0">
            <a:off x="1476457" y="3933996"/>
            <a:ext cx="9047552" cy="1471930"/>
          </a:xfrm>
          <a:prstGeom prst="rect">
            <a:avLst/>
          </a:prstGeom>
        </p:spPr>
        <p:txBody>
          <a:bodyPr anchor="t" rtlCol="false" tIns="0" lIns="0" bIns="0" rIns="0">
            <a:spAutoFit/>
          </a:bodyPr>
          <a:lstStyle/>
          <a:p>
            <a:pPr algn="l" marL="604519" indent="-302260" lvl="1">
              <a:lnSpc>
                <a:spcPts val="3919"/>
              </a:lnSpc>
              <a:buFont typeface="Arial"/>
              <a:buChar char="•"/>
            </a:pPr>
            <a:r>
              <a:rPr lang="en-US" sz="2799" u="none">
                <a:solidFill>
                  <a:srgbClr val="484B4B"/>
                </a:solidFill>
                <a:latin typeface="Assistant Regular"/>
              </a:rPr>
              <a:t>During withdrawal there may be transient visual, tactile, auditory hallucinations or illusion</a:t>
            </a:r>
          </a:p>
          <a:p>
            <a:pPr algn="l" marL="604519" indent="-302260" lvl="1">
              <a:lnSpc>
                <a:spcPts val="3919"/>
              </a:lnSpc>
              <a:buFont typeface="Arial"/>
              <a:buChar char="•"/>
            </a:pPr>
            <a:r>
              <a:rPr lang="en-US" sz="2799" u="none">
                <a:solidFill>
                  <a:srgbClr val="484B4B"/>
                </a:solidFill>
                <a:latin typeface="Assistant Regular"/>
              </a:rPr>
              <a:t>Reality testing is still intact</a:t>
            </a:r>
          </a:p>
        </p:txBody>
      </p:sp>
      <p:pic>
        <p:nvPicPr>
          <p:cNvPr name="Picture 7" id="7"/>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1028700" y="6019949"/>
            <a:ext cx="363218" cy="419685"/>
          </a:xfrm>
          <a:prstGeom prst="rect">
            <a:avLst/>
          </a:prstGeom>
        </p:spPr>
      </p:pic>
      <p:sp>
        <p:nvSpPr>
          <p:cNvPr name="TextBox 8" id="8"/>
          <p:cNvSpPr txBox="true"/>
          <p:nvPr/>
        </p:nvSpPr>
        <p:spPr>
          <a:xfrm rot="0">
            <a:off x="1613254" y="5901226"/>
            <a:ext cx="7983844" cy="4813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Withdrawal with grand mal seizure (Rum fit)</a:t>
            </a:r>
          </a:p>
        </p:txBody>
      </p:sp>
      <p:sp>
        <p:nvSpPr>
          <p:cNvPr name="TextBox 9" id="9"/>
          <p:cNvSpPr txBox="true"/>
          <p:nvPr/>
        </p:nvSpPr>
        <p:spPr>
          <a:xfrm rot="0">
            <a:off x="1613254" y="6687356"/>
            <a:ext cx="9047552" cy="976630"/>
          </a:xfrm>
          <a:prstGeom prst="rect">
            <a:avLst/>
          </a:prstGeom>
        </p:spPr>
        <p:txBody>
          <a:bodyPr anchor="t" rtlCol="false" tIns="0" lIns="0" bIns="0" rIns="0">
            <a:spAutoFit/>
          </a:bodyPr>
          <a:lstStyle/>
          <a:p>
            <a:pPr marL="604519" indent="-302260" lvl="1">
              <a:lnSpc>
                <a:spcPts val="3919"/>
              </a:lnSpc>
              <a:buFont typeface="Arial"/>
              <a:buChar char="•"/>
            </a:pPr>
            <a:r>
              <a:rPr lang="en-US" sz="2799">
                <a:solidFill>
                  <a:srgbClr val="484B4B"/>
                </a:solidFill>
                <a:latin typeface="Assistant Regular"/>
              </a:rPr>
              <a:t>Typical grand mal seizures occur in 30% cases</a:t>
            </a:r>
          </a:p>
          <a:p>
            <a:pPr algn="l" marL="604519" indent="-302260" lvl="1">
              <a:lnSpc>
                <a:spcPts val="3919"/>
              </a:lnSpc>
              <a:buFont typeface="Arial"/>
              <a:buChar char="•"/>
            </a:pPr>
            <a:r>
              <a:rPr lang="en-US" sz="2799">
                <a:solidFill>
                  <a:srgbClr val="484B4B"/>
                </a:solidFill>
                <a:latin typeface="Assistant Regular"/>
              </a:rPr>
              <a:t>EEG is abnormal only at the time of fits</a:t>
            </a:r>
          </a:p>
        </p:txBody>
      </p:sp>
      <p:grpSp>
        <p:nvGrpSpPr>
          <p:cNvPr name="Group 10" id="10"/>
          <p:cNvGrpSpPr/>
          <p:nvPr/>
        </p:nvGrpSpPr>
        <p:grpSpPr>
          <a:xfrm rot="0">
            <a:off x="0" y="616962"/>
            <a:ext cx="2571750" cy="2091690"/>
            <a:chOff x="0" y="0"/>
            <a:chExt cx="3429000" cy="2788920"/>
          </a:xfrm>
        </p:grpSpPr>
        <p:grpSp>
          <p:nvGrpSpPr>
            <p:cNvPr name="Group 11" id="11"/>
            <p:cNvGrpSpPr/>
            <p:nvPr/>
          </p:nvGrpSpPr>
          <p:grpSpPr>
            <a:xfrm rot="0">
              <a:off x="0" y="0"/>
              <a:ext cx="3429000" cy="2788920"/>
              <a:chOff x="0" y="0"/>
              <a:chExt cx="677333" cy="550898"/>
            </a:xfrm>
          </p:grpSpPr>
          <p:sp>
            <p:nvSpPr>
              <p:cNvPr name="Freeform 12" id="12"/>
              <p:cNvSpPr/>
              <p:nvPr/>
            </p:nvSpPr>
            <p:spPr>
              <a:xfrm>
                <a:off x="0" y="0"/>
                <a:ext cx="677333" cy="550898"/>
              </a:xfrm>
              <a:custGeom>
                <a:avLst/>
                <a:gdLst/>
                <a:ahLst/>
                <a:cxnLst/>
                <a:rect r="r" b="b" t="t" l="l"/>
                <a:pathLst>
                  <a:path h="550898" w="677333">
                    <a:moveTo>
                      <a:pt x="0" y="0"/>
                    </a:moveTo>
                    <a:lnTo>
                      <a:pt x="677333" y="0"/>
                    </a:lnTo>
                    <a:lnTo>
                      <a:pt x="677333" y="550898"/>
                    </a:lnTo>
                    <a:lnTo>
                      <a:pt x="0" y="550898"/>
                    </a:lnTo>
                    <a:close/>
                  </a:path>
                </a:pathLst>
              </a:custGeom>
              <a:solidFill>
                <a:srgbClr val="91C7E8"/>
              </a:solidFill>
            </p:spPr>
          </p:sp>
          <p:sp>
            <p:nvSpPr>
              <p:cNvPr name="TextBox 13" id="13"/>
              <p:cNvSpPr txBox="true"/>
              <p:nvPr/>
            </p:nvSpPr>
            <p:spPr>
              <a:xfrm>
                <a:off x="0" y="-66675"/>
                <a:ext cx="812800" cy="879475"/>
              </a:xfrm>
              <a:prstGeom prst="rect">
                <a:avLst/>
              </a:prstGeom>
            </p:spPr>
            <p:txBody>
              <a:bodyPr anchor="ctr" rtlCol="false" tIns="50800" lIns="50800" bIns="50800" rIns="50800"/>
              <a:lstStyle/>
              <a:p>
                <a:pPr algn="ctr">
                  <a:lnSpc>
                    <a:spcPts val="3359"/>
                  </a:lnSpc>
                </a:pPr>
              </a:p>
            </p:txBody>
          </p:sp>
        </p:grpSp>
        <p:pic>
          <p:nvPicPr>
            <p:cNvPr name="Picture 14" id="14"/>
            <p:cNvPicPr>
              <a:picLocks noChangeAspect="true"/>
            </p:cNvPicPr>
            <p:nvPr/>
          </p:nvPicPr>
          <p:blipFill>
            <a:blip r:embed="rId5"/>
            <a:srcRect l="9061" t="9931" r="25307" b="9931"/>
            <a:stretch>
              <a:fillRect/>
            </a:stretch>
          </p:blipFill>
          <p:spPr>
            <a:xfrm flipH="false" flipV="false" rot="0">
              <a:off x="320198" y="0"/>
              <a:ext cx="2587095" cy="2788920"/>
            </a:xfrm>
            <a:prstGeom prst="rect">
              <a:avLst/>
            </a:prstGeom>
          </p:spPr>
        </p:pic>
      </p:gr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7538" t="0" r="25884" b="0"/>
          <a:stretch>
            <a:fillRect/>
          </a:stretch>
        </p:blipFill>
        <p:spPr>
          <a:xfrm flipH="false" flipV="false" rot="0">
            <a:off x="8223844" y="13591"/>
            <a:ext cx="10283231" cy="10287000"/>
          </a:xfrm>
          <a:prstGeom prst="rect">
            <a:avLst/>
          </a:prstGeom>
        </p:spPr>
      </p:pic>
      <p:sp>
        <p:nvSpPr>
          <p:cNvPr name="TextBox 3" id="3"/>
          <p:cNvSpPr txBox="true"/>
          <p:nvPr/>
        </p:nvSpPr>
        <p:spPr>
          <a:xfrm rot="0">
            <a:off x="2961270" y="616962"/>
            <a:ext cx="6635829" cy="2091690"/>
          </a:xfrm>
          <a:prstGeom prst="rect">
            <a:avLst/>
          </a:prstGeom>
        </p:spPr>
        <p:txBody>
          <a:bodyPr anchor="t" rtlCol="false" tIns="0" lIns="0" bIns="0" rIns="0">
            <a:spAutoFit/>
          </a:bodyPr>
          <a:lstStyle/>
          <a:p>
            <a:pPr>
              <a:lnSpc>
                <a:spcPts val="7920"/>
              </a:lnSpc>
            </a:pPr>
            <a:r>
              <a:rPr lang="en-US" sz="7200">
                <a:solidFill>
                  <a:srgbClr val="484B4B"/>
                </a:solidFill>
                <a:latin typeface="Poppins Medium Bold"/>
              </a:rPr>
              <a:t>DELIRIUM TREMENS</a:t>
            </a:r>
          </a:p>
        </p:txBody>
      </p:sp>
      <p:pic>
        <p:nvPicPr>
          <p:cNvPr name="Picture 4" id="4"/>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1028700" y="3265476"/>
            <a:ext cx="363218" cy="419685"/>
          </a:xfrm>
          <a:prstGeom prst="rect">
            <a:avLst/>
          </a:prstGeom>
        </p:spPr>
      </p:pic>
      <p:sp>
        <p:nvSpPr>
          <p:cNvPr name="TextBox 5" id="5"/>
          <p:cNvSpPr txBox="true"/>
          <p:nvPr/>
        </p:nvSpPr>
        <p:spPr>
          <a:xfrm rot="0">
            <a:off x="1613254" y="3146752"/>
            <a:ext cx="5739784" cy="9766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Starts 3-4 days after abstinence from alcohol and lasts for 2-7 days.</a:t>
            </a:r>
          </a:p>
        </p:txBody>
      </p:sp>
      <p:pic>
        <p:nvPicPr>
          <p:cNvPr name="Picture 6" id="6"/>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1028700" y="4737406"/>
            <a:ext cx="363218" cy="419685"/>
          </a:xfrm>
          <a:prstGeom prst="rect">
            <a:avLst/>
          </a:prstGeom>
        </p:spPr>
      </p:pic>
      <p:sp>
        <p:nvSpPr>
          <p:cNvPr name="TextBox 7" id="7"/>
          <p:cNvSpPr txBox="true"/>
          <p:nvPr/>
        </p:nvSpPr>
        <p:spPr>
          <a:xfrm rot="0">
            <a:off x="1613254" y="4618682"/>
            <a:ext cx="7983844" cy="4813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Mortality 5%</a:t>
            </a:r>
          </a:p>
        </p:txBody>
      </p:sp>
      <p:sp>
        <p:nvSpPr>
          <p:cNvPr name="TextBox 8" id="8"/>
          <p:cNvSpPr txBox="true"/>
          <p:nvPr/>
        </p:nvSpPr>
        <p:spPr>
          <a:xfrm rot="0">
            <a:off x="1323849" y="5309870"/>
            <a:ext cx="6680920" cy="3948430"/>
          </a:xfrm>
          <a:prstGeom prst="rect">
            <a:avLst/>
          </a:prstGeom>
        </p:spPr>
        <p:txBody>
          <a:bodyPr anchor="t" rtlCol="false" tIns="0" lIns="0" bIns="0" rIns="0">
            <a:spAutoFit/>
          </a:bodyPr>
          <a:lstStyle/>
          <a:p>
            <a:pPr marL="604519" indent="-302260" lvl="1">
              <a:lnSpc>
                <a:spcPts val="3919"/>
              </a:lnSpc>
              <a:buFont typeface="Arial"/>
              <a:buChar char="•"/>
            </a:pPr>
            <a:r>
              <a:rPr lang="en-US" sz="2799">
                <a:solidFill>
                  <a:srgbClr val="484B4B"/>
                </a:solidFill>
                <a:latin typeface="Assistant Regular"/>
              </a:rPr>
              <a:t>Reduced level of consciousness</a:t>
            </a:r>
          </a:p>
          <a:p>
            <a:pPr marL="604519" indent="-302260" lvl="1">
              <a:lnSpc>
                <a:spcPts val="3919"/>
              </a:lnSpc>
              <a:buFont typeface="Arial"/>
              <a:buChar char="•"/>
            </a:pPr>
            <a:r>
              <a:rPr lang="en-US" sz="2799">
                <a:solidFill>
                  <a:srgbClr val="484B4B"/>
                </a:solidFill>
                <a:latin typeface="Assistant Regular"/>
              </a:rPr>
              <a:t>Disorientation of time, place and person</a:t>
            </a:r>
          </a:p>
          <a:p>
            <a:pPr marL="604519" indent="-302260" lvl="1">
              <a:lnSpc>
                <a:spcPts val="3919"/>
              </a:lnSpc>
              <a:buFont typeface="Arial"/>
              <a:buChar char="•"/>
            </a:pPr>
            <a:r>
              <a:rPr lang="en-US" sz="2799">
                <a:solidFill>
                  <a:srgbClr val="484B4B"/>
                </a:solidFill>
                <a:latin typeface="Assistant Regular"/>
              </a:rPr>
              <a:t>Impairment of recent memory</a:t>
            </a:r>
          </a:p>
          <a:p>
            <a:pPr marL="604519" indent="-302260" lvl="1">
              <a:lnSpc>
                <a:spcPts val="3919"/>
              </a:lnSpc>
              <a:buFont typeface="Arial"/>
              <a:buChar char="•"/>
            </a:pPr>
            <a:r>
              <a:rPr lang="en-US" sz="2799">
                <a:solidFill>
                  <a:srgbClr val="484B4B"/>
                </a:solidFill>
                <a:latin typeface="Assistant Regular"/>
              </a:rPr>
              <a:t>Insomnia</a:t>
            </a:r>
          </a:p>
          <a:p>
            <a:pPr marL="604519" indent="-302260" lvl="1">
              <a:lnSpc>
                <a:spcPts val="3919"/>
              </a:lnSpc>
              <a:buFont typeface="Arial"/>
              <a:buChar char="•"/>
            </a:pPr>
            <a:r>
              <a:rPr lang="en-US" sz="2799">
                <a:solidFill>
                  <a:srgbClr val="484B4B"/>
                </a:solidFill>
                <a:latin typeface="Assistant Regular"/>
              </a:rPr>
              <a:t>Perceptual disturbances</a:t>
            </a:r>
          </a:p>
          <a:p>
            <a:pPr marL="604519" indent="-302260" lvl="1">
              <a:lnSpc>
                <a:spcPts val="3919"/>
              </a:lnSpc>
              <a:buFont typeface="Arial"/>
              <a:buChar char="•"/>
            </a:pPr>
            <a:r>
              <a:rPr lang="en-US" sz="2799">
                <a:solidFill>
                  <a:srgbClr val="484B4B"/>
                </a:solidFill>
                <a:latin typeface="Assistant Regular"/>
              </a:rPr>
              <a:t>Autonomic hyperactivity</a:t>
            </a:r>
          </a:p>
          <a:p>
            <a:pPr marL="604519" indent="-302260" lvl="1">
              <a:lnSpc>
                <a:spcPts val="3919"/>
              </a:lnSpc>
              <a:buFont typeface="Arial"/>
              <a:buChar char="•"/>
            </a:pPr>
            <a:r>
              <a:rPr lang="en-US" sz="2799">
                <a:solidFill>
                  <a:srgbClr val="484B4B"/>
                </a:solidFill>
                <a:latin typeface="Assistant Regular"/>
              </a:rPr>
              <a:t>Tremor ataxia</a:t>
            </a:r>
          </a:p>
          <a:p>
            <a:pPr algn="l" marL="604519" indent="-302260" lvl="1">
              <a:lnSpc>
                <a:spcPts val="3919"/>
              </a:lnSpc>
              <a:buFont typeface="Arial"/>
              <a:buChar char="•"/>
            </a:pPr>
            <a:r>
              <a:rPr lang="en-US" sz="2799">
                <a:solidFill>
                  <a:srgbClr val="484B4B"/>
                </a:solidFill>
                <a:latin typeface="Assistant Regular"/>
              </a:rPr>
              <a:t>Mild pyrexia</a:t>
            </a:r>
          </a:p>
        </p:txBody>
      </p:sp>
      <p:grpSp>
        <p:nvGrpSpPr>
          <p:cNvPr name="Group 9" id="9"/>
          <p:cNvGrpSpPr/>
          <p:nvPr/>
        </p:nvGrpSpPr>
        <p:grpSpPr>
          <a:xfrm rot="0">
            <a:off x="0" y="616962"/>
            <a:ext cx="2571750" cy="2091690"/>
            <a:chOff x="0" y="0"/>
            <a:chExt cx="3429000" cy="2788920"/>
          </a:xfrm>
        </p:grpSpPr>
        <p:grpSp>
          <p:nvGrpSpPr>
            <p:cNvPr name="Group 10" id="10"/>
            <p:cNvGrpSpPr/>
            <p:nvPr/>
          </p:nvGrpSpPr>
          <p:grpSpPr>
            <a:xfrm rot="0">
              <a:off x="0" y="0"/>
              <a:ext cx="3429000" cy="2788920"/>
              <a:chOff x="0" y="0"/>
              <a:chExt cx="677333" cy="550898"/>
            </a:xfrm>
          </p:grpSpPr>
          <p:sp>
            <p:nvSpPr>
              <p:cNvPr name="Freeform 11" id="11"/>
              <p:cNvSpPr/>
              <p:nvPr/>
            </p:nvSpPr>
            <p:spPr>
              <a:xfrm>
                <a:off x="0" y="0"/>
                <a:ext cx="677333" cy="550898"/>
              </a:xfrm>
              <a:custGeom>
                <a:avLst/>
                <a:gdLst/>
                <a:ahLst/>
                <a:cxnLst/>
                <a:rect r="r" b="b" t="t" l="l"/>
                <a:pathLst>
                  <a:path h="550898" w="677333">
                    <a:moveTo>
                      <a:pt x="0" y="0"/>
                    </a:moveTo>
                    <a:lnTo>
                      <a:pt x="677333" y="0"/>
                    </a:lnTo>
                    <a:lnTo>
                      <a:pt x="677333" y="550898"/>
                    </a:lnTo>
                    <a:lnTo>
                      <a:pt x="0" y="550898"/>
                    </a:lnTo>
                    <a:close/>
                  </a:path>
                </a:pathLst>
              </a:custGeom>
              <a:solidFill>
                <a:srgbClr val="91C7E8"/>
              </a:solidFill>
            </p:spPr>
          </p:sp>
          <p:sp>
            <p:nvSpPr>
              <p:cNvPr name="TextBox 12" id="12"/>
              <p:cNvSpPr txBox="true"/>
              <p:nvPr/>
            </p:nvSpPr>
            <p:spPr>
              <a:xfrm>
                <a:off x="0" y="-66675"/>
                <a:ext cx="812800" cy="879475"/>
              </a:xfrm>
              <a:prstGeom prst="rect">
                <a:avLst/>
              </a:prstGeom>
            </p:spPr>
            <p:txBody>
              <a:bodyPr anchor="ctr" rtlCol="false" tIns="50800" lIns="50800" bIns="50800" rIns="50800"/>
              <a:lstStyle/>
              <a:p>
                <a:pPr algn="ctr">
                  <a:lnSpc>
                    <a:spcPts val="3359"/>
                  </a:lnSpc>
                </a:pPr>
              </a:p>
            </p:txBody>
          </p:sp>
        </p:grpSp>
        <p:pic>
          <p:nvPicPr>
            <p:cNvPr name="Picture 13" id="13"/>
            <p:cNvPicPr>
              <a:picLocks noChangeAspect="true"/>
            </p:cNvPicPr>
            <p:nvPr/>
          </p:nvPicPr>
          <p:blipFill>
            <a:blip r:embed="rId5"/>
            <a:srcRect l="9061" t="9931" r="25307" b="9931"/>
            <a:stretch>
              <a:fillRect/>
            </a:stretch>
          </p:blipFill>
          <p:spPr>
            <a:xfrm flipH="false" flipV="false" rot="0">
              <a:off x="320198" y="0"/>
              <a:ext cx="2587095" cy="2788920"/>
            </a:xfrm>
            <a:prstGeom prst="rect">
              <a:avLst/>
            </a:prstGeom>
          </p:spPr>
        </p:pic>
      </p:gr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10573" t="0" r="10872" b="0"/>
          <a:stretch>
            <a:fillRect/>
          </a:stretch>
        </p:blipFill>
        <p:spPr>
          <a:xfrm flipH="false" flipV="false" rot="0">
            <a:off x="10207106" y="0"/>
            <a:ext cx="8080894" cy="10287000"/>
          </a:xfrm>
          <a:prstGeom prst="rect">
            <a:avLst/>
          </a:prstGeom>
        </p:spPr>
      </p:pic>
      <p:sp>
        <p:nvSpPr>
          <p:cNvPr name="TextBox 3" id="3"/>
          <p:cNvSpPr txBox="true"/>
          <p:nvPr/>
        </p:nvSpPr>
        <p:spPr>
          <a:xfrm rot="0">
            <a:off x="2961270" y="616962"/>
            <a:ext cx="9135234" cy="2091690"/>
          </a:xfrm>
          <a:prstGeom prst="rect">
            <a:avLst/>
          </a:prstGeom>
        </p:spPr>
        <p:txBody>
          <a:bodyPr anchor="t" rtlCol="false" tIns="0" lIns="0" bIns="0" rIns="0">
            <a:spAutoFit/>
          </a:bodyPr>
          <a:lstStyle/>
          <a:p>
            <a:pPr>
              <a:lnSpc>
                <a:spcPts val="7920"/>
              </a:lnSpc>
            </a:pPr>
            <a:r>
              <a:rPr lang="en-US" sz="7200">
                <a:solidFill>
                  <a:srgbClr val="484B4B"/>
                </a:solidFill>
                <a:latin typeface="Poppins Medium Bold"/>
              </a:rPr>
              <a:t>ALCOHOL INDUCED AMNESIA</a:t>
            </a:r>
          </a:p>
        </p:txBody>
      </p:sp>
      <p:pic>
        <p:nvPicPr>
          <p:cNvPr name="Picture 4" id="4"/>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1028700" y="3265476"/>
            <a:ext cx="363218" cy="419685"/>
          </a:xfrm>
          <a:prstGeom prst="rect">
            <a:avLst/>
          </a:prstGeom>
        </p:spPr>
      </p:pic>
      <p:sp>
        <p:nvSpPr>
          <p:cNvPr name="TextBox 5" id="5"/>
          <p:cNvSpPr txBox="true"/>
          <p:nvPr/>
        </p:nvSpPr>
        <p:spPr>
          <a:xfrm rot="0">
            <a:off x="1613254" y="3146752"/>
            <a:ext cx="7983844" cy="9766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Transient state of amnesia after drinking excess alcohol.</a:t>
            </a:r>
          </a:p>
        </p:txBody>
      </p:sp>
      <p:sp>
        <p:nvSpPr>
          <p:cNvPr name="TextBox 6" id="6"/>
          <p:cNvSpPr txBox="true"/>
          <p:nvPr/>
        </p:nvSpPr>
        <p:spPr>
          <a:xfrm rot="0">
            <a:off x="1613254" y="4324727"/>
            <a:ext cx="7983844" cy="9766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The memory gap usually lasts for hours, but may be as long as a day or more.</a:t>
            </a:r>
          </a:p>
        </p:txBody>
      </p:sp>
      <p:sp>
        <p:nvSpPr>
          <p:cNvPr name="TextBox 7" id="7"/>
          <p:cNvSpPr txBox="true"/>
          <p:nvPr/>
        </p:nvSpPr>
        <p:spPr>
          <a:xfrm rot="0">
            <a:off x="1613254" y="5539482"/>
            <a:ext cx="7983844" cy="9766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In extreme cases patients find themselves in strange places with no recollection of how they got there</a:t>
            </a:r>
          </a:p>
        </p:txBody>
      </p:sp>
      <p:pic>
        <p:nvPicPr>
          <p:cNvPr name="Picture 8" id="8"/>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1028700" y="4421932"/>
            <a:ext cx="363218" cy="419685"/>
          </a:xfrm>
          <a:prstGeom prst="rect">
            <a:avLst/>
          </a:prstGeom>
        </p:spPr>
      </p:pic>
      <p:pic>
        <p:nvPicPr>
          <p:cNvPr name="Picture 9" id="9"/>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1028700" y="5636687"/>
            <a:ext cx="363218" cy="419685"/>
          </a:xfrm>
          <a:prstGeom prst="rect">
            <a:avLst/>
          </a:prstGeom>
        </p:spPr>
      </p:pic>
      <p:grpSp>
        <p:nvGrpSpPr>
          <p:cNvPr name="Group 10" id="10"/>
          <p:cNvGrpSpPr/>
          <p:nvPr/>
        </p:nvGrpSpPr>
        <p:grpSpPr>
          <a:xfrm rot="0">
            <a:off x="0" y="616962"/>
            <a:ext cx="2571750" cy="2091690"/>
            <a:chOff x="0" y="0"/>
            <a:chExt cx="3429000" cy="2788920"/>
          </a:xfrm>
        </p:grpSpPr>
        <p:grpSp>
          <p:nvGrpSpPr>
            <p:cNvPr name="Group 11" id="11"/>
            <p:cNvGrpSpPr/>
            <p:nvPr/>
          </p:nvGrpSpPr>
          <p:grpSpPr>
            <a:xfrm rot="0">
              <a:off x="0" y="0"/>
              <a:ext cx="3429000" cy="2788920"/>
              <a:chOff x="0" y="0"/>
              <a:chExt cx="677333" cy="550898"/>
            </a:xfrm>
          </p:grpSpPr>
          <p:sp>
            <p:nvSpPr>
              <p:cNvPr name="Freeform 12" id="12"/>
              <p:cNvSpPr/>
              <p:nvPr/>
            </p:nvSpPr>
            <p:spPr>
              <a:xfrm>
                <a:off x="0" y="0"/>
                <a:ext cx="677333" cy="550898"/>
              </a:xfrm>
              <a:custGeom>
                <a:avLst/>
                <a:gdLst/>
                <a:ahLst/>
                <a:cxnLst/>
                <a:rect r="r" b="b" t="t" l="l"/>
                <a:pathLst>
                  <a:path h="550898" w="677333">
                    <a:moveTo>
                      <a:pt x="0" y="0"/>
                    </a:moveTo>
                    <a:lnTo>
                      <a:pt x="677333" y="0"/>
                    </a:lnTo>
                    <a:lnTo>
                      <a:pt x="677333" y="550898"/>
                    </a:lnTo>
                    <a:lnTo>
                      <a:pt x="0" y="550898"/>
                    </a:lnTo>
                    <a:close/>
                  </a:path>
                </a:pathLst>
              </a:custGeom>
              <a:solidFill>
                <a:srgbClr val="91C7E8"/>
              </a:solidFill>
            </p:spPr>
          </p:sp>
          <p:sp>
            <p:nvSpPr>
              <p:cNvPr name="TextBox 13" id="13"/>
              <p:cNvSpPr txBox="true"/>
              <p:nvPr/>
            </p:nvSpPr>
            <p:spPr>
              <a:xfrm>
                <a:off x="0" y="-66675"/>
                <a:ext cx="812800" cy="879475"/>
              </a:xfrm>
              <a:prstGeom prst="rect">
                <a:avLst/>
              </a:prstGeom>
            </p:spPr>
            <p:txBody>
              <a:bodyPr anchor="ctr" rtlCol="false" tIns="50800" lIns="50800" bIns="50800" rIns="50800"/>
              <a:lstStyle/>
              <a:p>
                <a:pPr algn="ctr">
                  <a:lnSpc>
                    <a:spcPts val="3359"/>
                  </a:lnSpc>
                </a:pPr>
              </a:p>
            </p:txBody>
          </p:sp>
        </p:grpSp>
        <p:pic>
          <p:nvPicPr>
            <p:cNvPr name="Picture 14" id="14"/>
            <p:cNvPicPr>
              <a:picLocks noChangeAspect="true"/>
            </p:cNvPicPr>
            <p:nvPr/>
          </p:nvPicPr>
          <p:blipFill>
            <a:blip r:embed="rId5"/>
            <a:srcRect l="9061" t="9931" r="25307" b="9931"/>
            <a:stretch>
              <a:fillRect/>
            </a:stretch>
          </p:blipFill>
          <p:spPr>
            <a:xfrm flipH="false" flipV="false" rot="0">
              <a:off x="320198" y="0"/>
              <a:ext cx="2587095" cy="2788920"/>
            </a:xfrm>
            <a:prstGeom prst="rect">
              <a:avLst/>
            </a:prstGeom>
          </p:spPr>
        </p:pic>
      </p:gr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4517" r="5636" b="12645"/>
          <a:stretch>
            <a:fillRect/>
          </a:stretch>
        </p:blipFill>
        <p:spPr>
          <a:xfrm flipH="false" flipV="false" rot="0">
            <a:off x="10193760" y="3120390"/>
            <a:ext cx="8094240" cy="5748768"/>
          </a:xfrm>
          <a:prstGeom prst="rect">
            <a:avLst/>
          </a:prstGeom>
        </p:spPr>
      </p:pic>
      <p:sp>
        <p:nvSpPr>
          <p:cNvPr name="TextBox 3" id="3"/>
          <p:cNvSpPr txBox="true"/>
          <p:nvPr/>
        </p:nvSpPr>
        <p:spPr>
          <a:xfrm rot="0">
            <a:off x="2962027" y="1028700"/>
            <a:ext cx="15124146" cy="2091690"/>
          </a:xfrm>
          <a:prstGeom prst="rect">
            <a:avLst/>
          </a:prstGeom>
        </p:spPr>
        <p:txBody>
          <a:bodyPr anchor="t" rtlCol="false" tIns="0" lIns="0" bIns="0" rIns="0">
            <a:spAutoFit/>
          </a:bodyPr>
          <a:lstStyle/>
          <a:p>
            <a:pPr>
              <a:lnSpc>
                <a:spcPts val="7920"/>
              </a:lnSpc>
            </a:pPr>
            <a:r>
              <a:rPr lang="en-US" sz="7200">
                <a:solidFill>
                  <a:srgbClr val="484B4B"/>
                </a:solidFill>
                <a:latin typeface="Poppins Medium Bold"/>
              </a:rPr>
              <a:t>ASSOCIATED PSYCHIATRIC DISORDERS</a:t>
            </a:r>
          </a:p>
        </p:txBody>
      </p:sp>
      <p:sp>
        <p:nvSpPr>
          <p:cNvPr name="TextBox 4" id="4"/>
          <p:cNvSpPr txBox="true"/>
          <p:nvPr/>
        </p:nvSpPr>
        <p:spPr>
          <a:xfrm rot="0">
            <a:off x="2571750" y="3588877"/>
            <a:ext cx="6609096" cy="4868544"/>
          </a:xfrm>
          <a:prstGeom prst="rect">
            <a:avLst/>
          </a:prstGeom>
        </p:spPr>
        <p:txBody>
          <a:bodyPr anchor="t" rtlCol="false" tIns="0" lIns="0" bIns="0" rIns="0">
            <a:spAutoFit/>
          </a:bodyPr>
          <a:lstStyle/>
          <a:p>
            <a:pPr marL="604523" indent="-302261" lvl="1">
              <a:lnSpc>
                <a:spcPts val="5600"/>
              </a:lnSpc>
              <a:buFont typeface="Arial"/>
              <a:buChar char="•"/>
            </a:pPr>
            <a:r>
              <a:rPr lang="en-US" sz="2800">
                <a:solidFill>
                  <a:srgbClr val="484B4B"/>
                </a:solidFill>
                <a:latin typeface="Canva Sans"/>
              </a:rPr>
              <a:t>Mood disorders</a:t>
            </a:r>
          </a:p>
          <a:p>
            <a:pPr marL="604523" indent="-302261" lvl="1">
              <a:lnSpc>
                <a:spcPts val="5600"/>
              </a:lnSpc>
              <a:buFont typeface="Arial"/>
              <a:buChar char="•"/>
            </a:pPr>
            <a:r>
              <a:rPr lang="en-US" sz="2800">
                <a:solidFill>
                  <a:srgbClr val="484B4B"/>
                </a:solidFill>
                <a:latin typeface="Canva Sans"/>
              </a:rPr>
              <a:t>Anxiety disorders</a:t>
            </a:r>
          </a:p>
          <a:p>
            <a:pPr marL="604523" indent="-302261" lvl="1">
              <a:lnSpc>
                <a:spcPts val="5600"/>
              </a:lnSpc>
              <a:buFont typeface="Arial"/>
              <a:buChar char="•"/>
            </a:pPr>
            <a:r>
              <a:rPr lang="en-US" sz="2800">
                <a:solidFill>
                  <a:srgbClr val="484B4B"/>
                </a:solidFill>
                <a:latin typeface="Canva Sans"/>
              </a:rPr>
              <a:t>Suicidal behaviour</a:t>
            </a:r>
          </a:p>
          <a:p>
            <a:pPr marL="604523" indent="-302261" lvl="1">
              <a:lnSpc>
                <a:spcPts val="5600"/>
              </a:lnSpc>
              <a:buFont typeface="Arial"/>
              <a:buChar char="•"/>
            </a:pPr>
            <a:r>
              <a:rPr lang="en-US" sz="2800">
                <a:solidFill>
                  <a:srgbClr val="484B4B"/>
                </a:solidFill>
                <a:latin typeface="Canva Sans"/>
              </a:rPr>
              <a:t>Personality deterioration</a:t>
            </a:r>
          </a:p>
          <a:p>
            <a:pPr marL="604523" indent="-302261" lvl="1">
              <a:lnSpc>
                <a:spcPts val="5600"/>
              </a:lnSpc>
              <a:buFont typeface="Arial"/>
              <a:buChar char="•"/>
            </a:pPr>
            <a:r>
              <a:rPr lang="en-US" sz="2800">
                <a:solidFill>
                  <a:srgbClr val="484B4B"/>
                </a:solidFill>
                <a:latin typeface="Canva Sans"/>
              </a:rPr>
              <a:t>Impaired psychosexual function</a:t>
            </a:r>
          </a:p>
          <a:p>
            <a:pPr marL="604523" indent="-302261" lvl="1">
              <a:lnSpc>
                <a:spcPts val="5600"/>
              </a:lnSpc>
              <a:buFont typeface="Arial"/>
              <a:buChar char="•"/>
            </a:pPr>
            <a:r>
              <a:rPr lang="en-US" sz="2800">
                <a:solidFill>
                  <a:srgbClr val="484B4B"/>
                </a:solidFill>
                <a:latin typeface="Canva Sans"/>
              </a:rPr>
              <a:t>Pathological jealousy</a:t>
            </a:r>
          </a:p>
          <a:p>
            <a:pPr marL="604523" indent="-302261" lvl="1">
              <a:lnSpc>
                <a:spcPts val="5600"/>
              </a:lnSpc>
              <a:buFont typeface="Arial"/>
              <a:buChar char="•"/>
            </a:pPr>
            <a:r>
              <a:rPr lang="en-US" sz="2800">
                <a:solidFill>
                  <a:srgbClr val="484B4B"/>
                </a:solidFill>
                <a:latin typeface="Canva Sans"/>
              </a:rPr>
              <a:t>Alcoholic hallucination</a:t>
            </a:r>
          </a:p>
        </p:txBody>
      </p:sp>
      <p:grpSp>
        <p:nvGrpSpPr>
          <p:cNvPr name="Group 5" id="5"/>
          <p:cNvGrpSpPr/>
          <p:nvPr/>
        </p:nvGrpSpPr>
        <p:grpSpPr>
          <a:xfrm rot="0">
            <a:off x="0" y="616962"/>
            <a:ext cx="2571750" cy="2091690"/>
            <a:chOff x="0" y="0"/>
            <a:chExt cx="3429000" cy="2788920"/>
          </a:xfrm>
        </p:grpSpPr>
        <p:grpSp>
          <p:nvGrpSpPr>
            <p:cNvPr name="Group 6" id="6"/>
            <p:cNvGrpSpPr/>
            <p:nvPr/>
          </p:nvGrpSpPr>
          <p:grpSpPr>
            <a:xfrm rot="0">
              <a:off x="0" y="0"/>
              <a:ext cx="3429000" cy="2788920"/>
              <a:chOff x="0" y="0"/>
              <a:chExt cx="677333" cy="550898"/>
            </a:xfrm>
          </p:grpSpPr>
          <p:sp>
            <p:nvSpPr>
              <p:cNvPr name="Freeform 7" id="7"/>
              <p:cNvSpPr/>
              <p:nvPr/>
            </p:nvSpPr>
            <p:spPr>
              <a:xfrm>
                <a:off x="0" y="0"/>
                <a:ext cx="677333" cy="550898"/>
              </a:xfrm>
              <a:custGeom>
                <a:avLst/>
                <a:gdLst/>
                <a:ahLst/>
                <a:cxnLst/>
                <a:rect r="r" b="b" t="t" l="l"/>
                <a:pathLst>
                  <a:path h="550898" w="677333">
                    <a:moveTo>
                      <a:pt x="0" y="0"/>
                    </a:moveTo>
                    <a:lnTo>
                      <a:pt x="677333" y="0"/>
                    </a:lnTo>
                    <a:lnTo>
                      <a:pt x="677333" y="550898"/>
                    </a:lnTo>
                    <a:lnTo>
                      <a:pt x="0" y="550898"/>
                    </a:lnTo>
                    <a:close/>
                  </a:path>
                </a:pathLst>
              </a:custGeom>
              <a:solidFill>
                <a:srgbClr val="91C7E8"/>
              </a:solidFill>
            </p:spPr>
          </p:sp>
          <p:sp>
            <p:nvSpPr>
              <p:cNvPr name="TextBox 8" id="8"/>
              <p:cNvSpPr txBox="true"/>
              <p:nvPr/>
            </p:nvSpPr>
            <p:spPr>
              <a:xfrm>
                <a:off x="0" y="-66675"/>
                <a:ext cx="812800" cy="879475"/>
              </a:xfrm>
              <a:prstGeom prst="rect">
                <a:avLst/>
              </a:prstGeom>
            </p:spPr>
            <p:txBody>
              <a:bodyPr anchor="ctr" rtlCol="false" tIns="50800" lIns="50800" bIns="50800" rIns="50800"/>
              <a:lstStyle/>
              <a:p>
                <a:pPr algn="ctr">
                  <a:lnSpc>
                    <a:spcPts val="3359"/>
                  </a:lnSpc>
                </a:pPr>
              </a:p>
            </p:txBody>
          </p:sp>
        </p:grpSp>
        <p:pic>
          <p:nvPicPr>
            <p:cNvPr name="Picture 9" id="9"/>
            <p:cNvPicPr>
              <a:picLocks noChangeAspect="true"/>
            </p:cNvPicPr>
            <p:nvPr/>
          </p:nvPicPr>
          <p:blipFill>
            <a:blip r:embed="rId3"/>
            <a:srcRect l="9061" t="9931" r="25307" b="9931"/>
            <a:stretch>
              <a:fillRect/>
            </a:stretch>
          </p:blipFill>
          <p:spPr>
            <a:xfrm flipH="false" flipV="false" rot="0">
              <a:off x="320198" y="0"/>
              <a:ext cx="2587095" cy="2788920"/>
            </a:xfrm>
            <a:prstGeom prst="rect">
              <a:avLst/>
            </a:prstGeom>
          </p:spPr>
        </p:pic>
      </p:gr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18949" t="0" r="29121" b="0"/>
          <a:stretch>
            <a:fillRect/>
          </a:stretch>
        </p:blipFill>
        <p:spPr>
          <a:xfrm flipH="false" flipV="false" rot="0">
            <a:off x="10268705" y="0"/>
            <a:ext cx="8019295" cy="10287000"/>
          </a:xfrm>
          <a:prstGeom prst="rect">
            <a:avLst/>
          </a:prstGeom>
        </p:spPr>
      </p:pic>
      <p:pic>
        <p:nvPicPr>
          <p:cNvPr name="Picture 3" id="3"/>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427788" y="3491607"/>
            <a:ext cx="363218" cy="419685"/>
          </a:xfrm>
          <a:prstGeom prst="rect">
            <a:avLst/>
          </a:prstGeom>
        </p:spPr>
      </p:pic>
      <p:pic>
        <p:nvPicPr>
          <p:cNvPr name="Picture 4" id="4"/>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427788" y="5231593"/>
            <a:ext cx="363218" cy="419685"/>
          </a:xfrm>
          <a:prstGeom prst="rect">
            <a:avLst/>
          </a:prstGeom>
        </p:spPr>
      </p:pic>
      <p:pic>
        <p:nvPicPr>
          <p:cNvPr name="Picture 5" id="5"/>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427788" y="6683874"/>
            <a:ext cx="363218" cy="419685"/>
          </a:xfrm>
          <a:prstGeom prst="rect">
            <a:avLst/>
          </a:prstGeom>
        </p:spPr>
      </p:pic>
      <p:pic>
        <p:nvPicPr>
          <p:cNvPr name="Picture 6" id="6"/>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427788" y="7772827"/>
            <a:ext cx="363218" cy="419685"/>
          </a:xfrm>
          <a:prstGeom prst="rect">
            <a:avLst/>
          </a:prstGeom>
        </p:spPr>
      </p:pic>
      <p:grpSp>
        <p:nvGrpSpPr>
          <p:cNvPr name="Group 7" id="7"/>
          <p:cNvGrpSpPr/>
          <p:nvPr/>
        </p:nvGrpSpPr>
        <p:grpSpPr>
          <a:xfrm rot="0">
            <a:off x="0" y="616962"/>
            <a:ext cx="2571750" cy="2091690"/>
            <a:chOff x="0" y="0"/>
            <a:chExt cx="3429000" cy="2788920"/>
          </a:xfrm>
        </p:grpSpPr>
        <p:grpSp>
          <p:nvGrpSpPr>
            <p:cNvPr name="Group 8" id="8"/>
            <p:cNvGrpSpPr/>
            <p:nvPr/>
          </p:nvGrpSpPr>
          <p:grpSpPr>
            <a:xfrm rot="0">
              <a:off x="0" y="0"/>
              <a:ext cx="3429000" cy="2788920"/>
              <a:chOff x="0" y="0"/>
              <a:chExt cx="677333" cy="550898"/>
            </a:xfrm>
          </p:grpSpPr>
          <p:sp>
            <p:nvSpPr>
              <p:cNvPr name="Freeform 9" id="9"/>
              <p:cNvSpPr/>
              <p:nvPr/>
            </p:nvSpPr>
            <p:spPr>
              <a:xfrm>
                <a:off x="0" y="0"/>
                <a:ext cx="677333" cy="550898"/>
              </a:xfrm>
              <a:custGeom>
                <a:avLst/>
                <a:gdLst/>
                <a:ahLst/>
                <a:cxnLst/>
                <a:rect r="r" b="b" t="t" l="l"/>
                <a:pathLst>
                  <a:path h="550898" w="677333">
                    <a:moveTo>
                      <a:pt x="0" y="0"/>
                    </a:moveTo>
                    <a:lnTo>
                      <a:pt x="677333" y="0"/>
                    </a:lnTo>
                    <a:lnTo>
                      <a:pt x="677333" y="550898"/>
                    </a:lnTo>
                    <a:lnTo>
                      <a:pt x="0" y="550898"/>
                    </a:lnTo>
                    <a:close/>
                  </a:path>
                </a:pathLst>
              </a:custGeom>
              <a:solidFill>
                <a:srgbClr val="91C7E8"/>
              </a:solidFill>
            </p:spPr>
          </p:sp>
          <p:sp>
            <p:nvSpPr>
              <p:cNvPr name="TextBox 10" id="10"/>
              <p:cNvSpPr txBox="true"/>
              <p:nvPr/>
            </p:nvSpPr>
            <p:spPr>
              <a:xfrm>
                <a:off x="0" y="-66675"/>
                <a:ext cx="812800" cy="879475"/>
              </a:xfrm>
              <a:prstGeom prst="rect">
                <a:avLst/>
              </a:prstGeom>
            </p:spPr>
            <p:txBody>
              <a:bodyPr anchor="ctr" rtlCol="false" tIns="50800" lIns="50800" bIns="50800" rIns="50800"/>
              <a:lstStyle/>
              <a:p>
                <a:pPr algn="ctr">
                  <a:lnSpc>
                    <a:spcPts val="3359"/>
                  </a:lnSpc>
                </a:pPr>
              </a:p>
            </p:txBody>
          </p:sp>
        </p:grpSp>
        <p:pic>
          <p:nvPicPr>
            <p:cNvPr name="Picture 11" id="11"/>
            <p:cNvPicPr>
              <a:picLocks noChangeAspect="true"/>
            </p:cNvPicPr>
            <p:nvPr/>
          </p:nvPicPr>
          <p:blipFill>
            <a:blip r:embed="rId5"/>
            <a:srcRect l="9061" t="9931" r="25307" b="9931"/>
            <a:stretch>
              <a:fillRect/>
            </a:stretch>
          </p:blipFill>
          <p:spPr>
            <a:xfrm flipH="false" flipV="false" rot="0">
              <a:off x="320198" y="0"/>
              <a:ext cx="2587095" cy="2788920"/>
            </a:xfrm>
            <a:prstGeom prst="rect">
              <a:avLst/>
            </a:prstGeom>
          </p:spPr>
        </p:pic>
      </p:grpSp>
      <p:sp>
        <p:nvSpPr>
          <p:cNvPr name="TextBox 12" id="12"/>
          <p:cNvSpPr txBox="true"/>
          <p:nvPr/>
        </p:nvSpPr>
        <p:spPr>
          <a:xfrm rot="0">
            <a:off x="2961270" y="1117025"/>
            <a:ext cx="9135234" cy="1091565"/>
          </a:xfrm>
          <a:prstGeom prst="rect">
            <a:avLst/>
          </a:prstGeom>
        </p:spPr>
        <p:txBody>
          <a:bodyPr anchor="t" rtlCol="false" tIns="0" lIns="0" bIns="0" rIns="0">
            <a:spAutoFit/>
          </a:bodyPr>
          <a:lstStyle/>
          <a:p>
            <a:pPr>
              <a:lnSpc>
                <a:spcPts val="7920"/>
              </a:lnSpc>
            </a:pPr>
            <a:r>
              <a:rPr lang="en-US" sz="7200">
                <a:solidFill>
                  <a:srgbClr val="484B4B"/>
                </a:solidFill>
                <a:latin typeface="Poppins Medium Bold"/>
              </a:rPr>
              <a:t>HALLUCINOSIS</a:t>
            </a:r>
          </a:p>
        </p:txBody>
      </p:sp>
      <p:sp>
        <p:nvSpPr>
          <p:cNvPr name="TextBox 13" id="13"/>
          <p:cNvSpPr txBox="true"/>
          <p:nvPr/>
        </p:nvSpPr>
        <p:spPr>
          <a:xfrm rot="0">
            <a:off x="1028700" y="3434457"/>
            <a:ext cx="8834163" cy="14719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It is a rare condition in which auditory hallucinations are present in clear consciousness and without autonomic over activity.</a:t>
            </a:r>
          </a:p>
        </p:txBody>
      </p:sp>
      <p:sp>
        <p:nvSpPr>
          <p:cNvPr name="TextBox 14" id="14"/>
          <p:cNvSpPr txBox="true"/>
          <p:nvPr/>
        </p:nvSpPr>
        <p:spPr>
          <a:xfrm rot="0">
            <a:off x="1012342" y="5134388"/>
            <a:ext cx="8850522" cy="9766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Starts with simple noise, gradually replaced with voices that threaten, abuse or speak to person.</a:t>
            </a:r>
          </a:p>
        </p:txBody>
      </p:sp>
      <p:sp>
        <p:nvSpPr>
          <p:cNvPr name="TextBox 15" id="15"/>
          <p:cNvSpPr txBox="true"/>
          <p:nvPr/>
        </p:nvSpPr>
        <p:spPr>
          <a:xfrm rot="0">
            <a:off x="1012342" y="6586669"/>
            <a:ext cx="7983844" cy="4813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Third person hallucinations may be present.</a:t>
            </a:r>
          </a:p>
        </p:txBody>
      </p:sp>
      <p:sp>
        <p:nvSpPr>
          <p:cNvPr name="TextBox 16" id="16"/>
          <p:cNvSpPr txBox="true"/>
          <p:nvPr/>
        </p:nvSpPr>
        <p:spPr>
          <a:xfrm rot="0">
            <a:off x="1012342" y="7675622"/>
            <a:ext cx="8584757" cy="9766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It should be differentiated from auditory hallucinations during withdrawal and delirium tremens.</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0" r="0" b="0"/>
          <a:stretch>
            <a:fillRect/>
          </a:stretch>
        </p:blipFill>
        <p:spPr>
          <a:xfrm flipH="false" flipV="false" rot="0">
            <a:off x="3748849" y="2964668"/>
            <a:ext cx="10790303" cy="6942471"/>
          </a:xfrm>
          <a:prstGeom prst="rect">
            <a:avLst/>
          </a:prstGeom>
        </p:spPr>
      </p:pic>
      <p:sp>
        <p:nvSpPr>
          <p:cNvPr name="TextBox 3" id="3"/>
          <p:cNvSpPr txBox="true"/>
          <p:nvPr/>
        </p:nvSpPr>
        <p:spPr>
          <a:xfrm rot="0">
            <a:off x="7299833" y="9425808"/>
            <a:ext cx="3688333" cy="481330"/>
          </a:xfrm>
          <a:prstGeom prst="rect">
            <a:avLst/>
          </a:prstGeom>
        </p:spPr>
        <p:txBody>
          <a:bodyPr anchor="t" rtlCol="false" tIns="0" lIns="0" bIns="0" rIns="0">
            <a:spAutoFit/>
          </a:bodyPr>
          <a:lstStyle/>
          <a:p>
            <a:pPr algn="ctr">
              <a:lnSpc>
                <a:spcPts val="3919"/>
              </a:lnSpc>
              <a:spcBef>
                <a:spcPct val="0"/>
              </a:spcBef>
            </a:pPr>
            <a:r>
              <a:rPr lang="en-US" sz="2799">
                <a:solidFill>
                  <a:srgbClr val="000000"/>
                </a:solidFill>
                <a:latin typeface="Assistant Regular"/>
              </a:rPr>
              <a:t>High PT and low albumin</a:t>
            </a:r>
          </a:p>
        </p:txBody>
      </p:sp>
      <p:sp>
        <p:nvSpPr>
          <p:cNvPr name="TextBox 4" id="4"/>
          <p:cNvSpPr txBox="true"/>
          <p:nvPr/>
        </p:nvSpPr>
        <p:spPr>
          <a:xfrm rot="0">
            <a:off x="1028700" y="604520"/>
            <a:ext cx="15522871" cy="2091690"/>
          </a:xfrm>
          <a:prstGeom prst="rect">
            <a:avLst/>
          </a:prstGeom>
        </p:spPr>
        <p:txBody>
          <a:bodyPr anchor="t" rtlCol="false" tIns="0" lIns="0" bIns="0" rIns="0">
            <a:spAutoFit/>
          </a:bodyPr>
          <a:lstStyle/>
          <a:p>
            <a:pPr algn="ctr" marL="0" indent="0" lvl="0">
              <a:lnSpc>
                <a:spcPts val="7920"/>
              </a:lnSpc>
              <a:spcBef>
                <a:spcPct val="0"/>
              </a:spcBef>
            </a:pPr>
            <a:r>
              <a:rPr lang="en-US" sz="7200" u="none">
                <a:solidFill>
                  <a:srgbClr val="484B4B"/>
                </a:solidFill>
                <a:latin typeface="Poppins Medium Bold"/>
              </a:rPr>
              <a:t>PHYSICAL DISEASES ASSOCIATED WITH ALCOHOL USE</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9144000" y="3488723"/>
          <a:ext cx="7315200" cy="6219825"/>
        </p:xfrm>
        <a:graphic>
          <a:graphicData uri="http://schemas.openxmlformats.org/drawingml/2006/table">
            <a:tbl>
              <a:tblPr/>
              <a:tblGrid>
                <a:gridCol w="3657600"/>
                <a:gridCol w="3657600"/>
              </a:tblGrid>
              <a:tr h="889913">
                <a:tc>
                  <a:txBody>
                    <a:bodyPr anchor="t" rtlCol="false"/>
                    <a:lstStyle/>
                    <a:p>
                      <a:pPr algn="ctr">
                        <a:lnSpc>
                          <a:spcPts val="3499"/>
                        </a:lnSpc>
                        <a:defRPr/>
                      </a:pPr>
                      <a:r>
                        <a:rPr lang="en-US" sz="2499">
                          <a:solidFill>
                            <a:srgbClr val="000000"/>
                          </a:solidFill>
                          <a:latin typeface="Assistant Regular"/>
                        </a:rPr>
                        <a:t>Fatty Liver</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c>
                  <a:txBody>
                    <a:bodyPr anchor="t" rtlCol="false"/>
                    <a:lstStyle/>
                    <a:p>
                      <a:pPr algn="ctr">
                        <a:lnSpc>
                          <a:spcPts val="3499"/>
                        </a:lnSpc>
                        <a:defRPr/>
                      </a:pPr>
                      <a:r>
                        <a:rPr lang="en-US" sz="2499">
                          <a:solidFill>
                            <a:srgbClr val="000000"/>
                          </a:solidFill>
                          <a:latin typeface="Assistant Regular"/>
                        </a:rPr>
                        <a:t>Clinical Features</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r>
              <a:tr h="889913">
                <a:tc>
                  <a:txBody>
                    <a:bodyPr anchor="t" rtlCol="false"/>
                    <a:lstStyle/>
                    <a:p>
                      <a:pPr algn="ctr">
                        <a:lnSpc>
                          <a:spcPts val="3499"/>
                        </a:lnSpc>
                        <a:defRPr/>
                      </a:pPr>
                      <a:r>
                        <a:rPr lang="en-US" sz="2499">
                          <a:solidFill>
                            <a:srgbClr val="000000"/>
                          </a:solidFill>
                          <a:latin typeface="Assistant Regular"/>
                        </a:rPr>
                        <a:t>Symptoms</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c>
                  <a:txBody>
                    <a:bodyPr anchor="t" rtlCol="false"/>
                    <a:lstStyle/>
                    <a:p>
                      <a:pPr algn="ctr">
                        <a:lnSpc>
                          <a:spcPts val="3499"/>
                        </a:lnSpc>
                        <a:defRPr/>
                      </a:pPr>
                      <a:r>
                        <a:rPr lang="en-US" sz="2499">
                          <a:solidFill>
                            <a:srgbClr val="000000"/>
                          </a:solidFill>
                          <a:latin typeface="Assistant Regular"/>
                        </a:rPr>
                        <a:t>Often asymptomatic</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r>
              <a:tr h="889913">
                <a:tc>
                  <a:txBody>
                    <a:bodyPr anchor="t" rtlCol="false"/>
                    <a:lstStyle/>
                    <a:p>
                      <a:pPr algn="ctr">
                        <a:lnSpc>
                          <a:spcPts val="3499"/>
                        </a:lnSpc>
                        <a:defRPr/>
                      </a:pPr>
                      <a:r>
                        <a:rPr lang="en-US" sz="2499">
                          <a:solidFill>
                            <a:srgbClr val="000000"/>
                          </a:solidFill>
                          <a:latin typeface="Assistant Regular"/>
                        </a:rPr>
                        <a:t>Signs</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c>
                  <a:txBody>
                    <a:bodyPr anchor="t" rtlCol="false"/>
                    <a:lstStyle/>
                    <a:p>
                      <a:pPr algn="ctr">
                        <a:lnSpc>
                          <a:spcPts val="3499"/>
                        </a:lnSpc>
                        <a:defRPr/>
                      </a:pPr>
                      <a:r>
                        <a:rPr lang="en-US" sz="2499">
                          <a:solidFill>
                            <a:srgbClr val="000000"/>
                          </a:solidFill>
                          <a:latin typeface="Assistant Regular"/>
                        </a:rPr>
                        <a:t>Hepatomegaly</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r>
              <a:tr h="1330086">
                <a:tc>
                  <a:txBody>
                    <a:bodyPr anchor="t" rtlCol="false"/>
                    <a:lstStyle/>
                    <a:p>
                      <a:pPr algn="ctr">
                        <a:lnSpc>
                          <a:spcPts val="3499"/>
                        </a:lnSpc>
                        <a:defRPr/>
                      </a:pPr>
                      <a:r>
                        <a:rPr lang="en-US" sz="2499">
                          <a:solidFill>
                            <a:srgbClr val="000000"/>
                          </a:solidFill>
                          <a:latin typeface="Assistant Regular"/>
                        </a:rPr>
                        <a:t>Investigations</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c>
                  <a:txBody>
                    <a:bodyPr anchor="t" rtlCol="false"/>
                    <a:lstStyle/>
                    <a:p>
                      <a:pPr algn="ctr">
                        <a:lnSpc>
                          <a:spcPts val="3499"/>
                        </a:lnSpc>
                        <a:defRPr/>
                      </a:pPr>
                      <a:r>
                        <a:rPr lang="en-US" sz="2499">
                          <a:solidFill>
                            <a:srgbClr val="000000"/>
                          </a:solidFill>
                          <a:latin typeface="Assistant Regular"/>
                        </a:rPr>
                        <a:t>Elevated AST, ALT, Bilirubin</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r>
              <a:tr h="889913">
                <a:tc>
                  <a:txBody>
                    <a:bodyPr anchor="t" rtlCol="false"/>
                    <a:lstStyle/>
                    <a:p>
                      <a:pPr algn="ctr">
                        <a:lnSpc>
                          <a:spcPts val="3499"/>
                        </a:lnSpc>
                        <a:defRPr/>
                      </a:pPr>
                      <a:r>
                        <a:rPr lang="en-US" sz="2499">
                          <a:solidFill>
                            <a:srgbClr val="000000"/>
                          </a:solidFill>
                          <a:latin typeface="Assistant Regular"/>
                        </a:rPr>
                        <a:t>Treatment</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c>
                  <a:txBody>
                    <a:bodyPr anchor="t" rtlCol="false"/>
                    <a:lstStyle/>
                    <a:p>
                      <a:pPr algn="ctr">
                        <a:lnSpc>
                          <a:spcPts val="3499"/>
                        </a:lnSpc>
                        <a:defRPr/>
                      </a:pPr>
                      <a:r>
                        <a:rPr lang="en-US" sz="2499">
                          <a:solidFill>
                            <a:srgbClr val="000000"/>
                          </a:solidFill>
                          <a:latin typeface="Assistant Regular"/>
                        </a:rPr>
                        <a:t>Abstinence</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r>
              <a:tr h="1330086">
                <a:tc>
                  <a:txBody>
                    <a:bodyPr anchor="t" rtlCol="false"/>
                    <a:lstStyle/>
                    <a:p>
                      <a:pPr algn="ctr">
                        <a:lnSpc>
                          <a:spcPts val="3499"/>
                        </a:lnSpc>
                        <a:defRPr/>
                      </a:pPr>
                      <a:r>
                        <a:rPr lang="en-US" sz="2499">
                          <a:solidFill>
                            <a:srgbClr val="000000"/>
                          </a:solidFill>
                          <a:latin typeface="Assistant Regular"/>
                        </a:rPr>
                        <a:t>Prognosis</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c>
                  <a:txBody>
                    <a:bodyPr anchor="t" rtlCol="false"/>
                    <a:lstStyle/>
                    <a:p>
                      <a:pPr algn="ctr">
                        <a:lnSpc>
                          <a:spcPts val="3499"/>
                        </a:lnSpc>
                        <a:defRPr/>
                      </a:pPr>
                      <a:r>
                        <a:rPr lang="en-US" sz="2499">
                          <a:solidFill>
                            <a:srgbClr val="000000"/>
                          </a:solidFill>
                          <a:latin typeface="Assistant Regular"/>
                        </a:rPr>
                        <a:t>Completely reversible withabstinence</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r>
            </a:tbl>
          </a:graphicData>
        </a:graphic>
      </p:graphicFrame>
      <p:sp>
        <p:nvSpPr>
          <p:cNvPr name="TextBox 3" id="3"/>
          <p:cNvSpPr txBox="true"/>
          <p:nvPr/>
        </p:nvSpPr>
        <p:spPr>
          <a:xfrm rot="0">
            <a:off x="2962027" y="1528762"/>
            <a:ext cx="15124146" cy="1091565"/>
          </a:xfrm>
          <a:prstGeom prst="rect">
            <a:avLst/>
          </a:prstGeom>
        </p:spPr>
        <p:txBody>
          <a:bodyPr anchor="t" rtlCol="false" tIns="0" lIns="0" bIns="0" rIns="0">
            <a:spAutoFit/>
          </a:bodyPr>
          <a:lstStyle/>
          <a:p>
            <a:pPr>
              <a:lnSpc>
                <a:spcPts val="7920"/>
              </a:lnSpc>
            </a:pPr>
            <a:r>
              <a:rPr lang="en-US" sz="7200">
                <a:solidFill>
                  <a:srgbClr val="484B4B"/>
                </a:solidFill>
                <a:latin typeface="Poppins Medium Bold"/>
              </a:rPr>
              <a:t>ALCOHOLIC LIVER DISEASE</a:t>
            </a:r>
          </a:p>
        </p:txBody>
      </p:sp>
      <p:sp>
        <p:nvSpPr>
          <p:cNvPr name="TextBox 4" id="4"/>
          <p:cNvSpPr txBox="true"/>
          <p:nvPr/>
        </p:nvSpPr>
        <p:spPr>
          <a:xfrm rot="0">
            <a:off x="1677226" y="3269648"/>
            <a:ext cx="6609096" cy="639444"/>
          </a:xfrm>
          <a:prstGeom prst="rect">
            <a:avLst/>
          </a:prstGeom>
        </p:spPr>
        <p:txBody>
          <a:bodyPr anchor="t" rtlCol="false" tIns="0" lIns="0" bIns="0" rIns="0">
            <a:spAutoFit/>
          </a:bodyPr>
          <a:lstStyle/>
          <a:p>
            <a:pPr marL="604523" indent="-302261" lvl="1">
              <a:lnSpc>
                <a:spcPts val="5600"/>
              </a:lnSpc>
              <a:buFont typeface="Arial"/>
              <a:buChar char="•"/>
            </a:pPr>
            <a:r>
              <a:rPr lang="en-US" sz="2800">
                <a:solidFill>
                  <a:srgbClr val="484B4B"/>
                </a:solidFill>
                <a:latin typeface="Canva Sans"/>
              </a:rPr>
              <a:t>Alcoholic liver disease - Fatty Liver</a:t>
            </a:r>
          </a:p>
        </p:txBody>
      </p:sp>
      <p:grpSp>
        <p:nvGrpSpPr>
          <p:cNvPr name="Group 5" id="5"/>
          <p:cNvGrpSpPr/>
          <p:nvPr/>
        </p:nvGrpSpPr>
        <p:grpSpPr>
          <a:xfrm rot="0">
            <a:off x="0" y="616962"/>
            <a:ext cx="2571750" cy="2091690"/>
            <a:chOff x="0" y="0"/>
            <a:chExt cx="3429000" cy="2788920"/>
          </a:xfrm>
        </p:grpSpPr>
        <p:grpSp>
          <p:nvGrpSpPr>
            <p:cNvPr name="Group 6" id="6"/>
            <p:cNvGrpSpPr/>
            <p:nvPr/>
          </p:nvGrpSpPr>
          <p:grpSpPr>
            <a:xfrm rot="0">
              <a:off x="0" y="0"/>
              <a:ext cx="3429000" cy="2788920"/>
              <a:chOff x="0" y="0"/>
              <a:chExt cx="677333" cy="550898"/>
            </a:xfrm>
          </p:grpSpPr>
          <p:sp>
            <p:nvSpPr>
              <p:cNvPr name="Freeform 7" id="7"/>
              <p:cNvSpPr/>
              <p:nvPr/>
            </p:nvSpPr>
            <p:spPr>
              <a:xfrm>
                <a:off x="0" y="0"/>
                <a:ext cx="677333" cy="550898"/>
              </a:xfrm>
              <a:custGeom>
                <a:avLst/>
                <a:gdLst/>
                <a:ahLst/>
                <a:cxnLst/>
                <a:rect r="r" b="b" t="t" l="l"/>
                <a:pathLst>
                  <a:path h="550898" w="677333">
                    <a:moveTo>
                      <a:pt x="0" y="0"/>
                    </a:moveTo>
                    <a:lnTo>
                      <a:pt x="677333" y="0"/>
                    </a:lnTo>
                    <a:lnTo>
                      <a:pt x="677333" y="550898"/>
                    </a:lnTo>
                    <a:lnTo>
                      <a:pt x="0" y="550898"/>
                    </a:lnTo>
                    <a:close/>
                  </a:path>
                </a:pathLst>
              </a:custGeom>
              <a:solidFill>
                <a:srgbClr val="91C7E8"/>
              </a:solidFill>
            </p:spPr>
          </p:sp>
          <p:sp>
            <p:nvSpPr>
              <p:cNvPr name="TextBox 8" id="8"/>
              <p:cNvSpPr txBox="true"/>
              <p:nvPr/>
            </p:nvSpPr>
            <p:spPr>
              <a:xfrm>
                <a:off x="0" y="-66675"/>
                <a:ext cx="812800" cy="879475"/>
              </a:xfrm>
              <a:prstGeom prst="rect">
                <a:avLst/>
              </a:prstGeom>
            </p:spPr>
            <p:txBody>
              <a:bodyPr anchor="ctr" rtlCol="false" tIns="50800" lIns="50800" bIns="50800" rIns="50800"/>
              <a:lstStyle/>
              <a:p>
                <a:pPr algn="ctr">
                  <a:lnSpc>
                    <a:spcPts val="3359"/>
                  </a:lnSpc>
                </a:pPr>
              </a:p>
            </p:txBody>
          </p:sp>
        </p:grpSp>
        <p:pic>
          <p:nvPicPr>
            <p:cNvPr name="Picture 9" id="9"/>
            <p:cNvPicPr>
              <a:picLocks noChangeAspect="true"/>
            </p:cNvPicPr>
            <p:nvPr/>
          </p:nvPicPr>
          <p:blipFill>
            <a:blip r:embed="rId2"/>
            <a:srcRect l="9061" t="9931" r="25307" b="9931"/>
            <a:stretch>
              <a:fillRect/>
            </a:stretch>
          </p:blipFill>
          <p:spPr>
            <a:xfrm flipH="false" flipV="false" rot="0">
              <a:off x="320198" y="0"/>
              <a:ext cx="2587095" cy="2788920"/>
            </a:xfrm>
            <a:prstGeom prst="rect">
              <a:avLst/>
            </a:prstGeom>
          </p:spPr>
        </p:pic>
      </p:gr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2962027" y="1528762"/>
            <a:ext cx="15124146" cy="1091565"/>
          </a:xfrm>
          <a:prstGeom prst="rect">
            <a:avLst/>
          </a:prstGeom>
        </p:spPr>
        <p:txBody>
          <a:bodyPr anchor="t" rtlCol="false" tIns="0" lIns="0" bIns="0" rIns="0">
            <a:spAutoFit/>
          </a:bodyPr>
          <a:lstStyle/>
          <a:p>
            <a:pPr>
              <a:lnSpc>
                <a:spcPts val="7920"/>
              </a:lnSpc>
            </a:pPr>
            <a:r>
              <a:rPr lang="en-US" sz="7200">
                <a:solidFill>
                  <a:srgbClr val="484B4B"/>
                </a:solidFill>
                <a:latin typeface="Poppins Medium Bold"/>
              </a:rPr>
              <a:t>ALCOHOLIC HEPATITIS</a:t>
            </a:r>
          </a:p>
        </p:txBody>
      </p:sp>
      <p:sp>
        <p:nvSpPr>
          <p:cNvPr name="TextBox 3" id="3"/>
          <p:cNvSpPr txBox="true"/>
          <p:nvPr/>
        </p:nvSpPr>
        <p:spPr>
          <a:xfrm rot="0">
            <a:off x="2729607" y="3304541"/>
            <a:ext cx="11792073" cy="3458844"/>
          </a:xfrm>
          <a:prstGeom prst="rect">
            <a:avLst/>
          </a:prstGeom>
        </p:spPr>
        <p:txBody>
          <a:bodyPr anchor="t" rtlCol="false" tIns="0" lIns="0" bIns="0" rIns="0">
            <a:spAutoFit/>
          </a:bodyPr>
          <a:lstStyle/>
          <a:p>
            <a:pPr marL="604523" indent="-302261" lvl="1">
              <a:lnSpc>
                <a:spcPts val="5600"/>
              </a:lnSpc>
              <a:buFont typeface="Arial"/>
              <a:buChar char="•"/>
            </a:pPr>
            <a:r>
              <a:rPr lang="en-US" sz="2800">
                <a:solidFill>
                  <a:srgbClr val="484B4B"/>
                </a:solidFill>
                <a:latin typeface="Canva Sans"/>
              </a:rPr>
              <a:t>May be initial presentation of liver disease</a:t>
            </a:r>
          </a:p>
          <a:p>
            <a:pPr marL="604523" indent="-302261" lvl="1">
              <a:lnSpc>
                <a:spcPts val="5600"/>
              </a:lnSpc>
              <a:buFont typeface="Arial"/>
              <a:buChar char="•"/>
            </a:pPr>
            <a:r>
              <a:rPr lang="en-US" sz="2800">
                <a:solidFill>
                  <a:srgbClr val="484B4B"/>
                </a:solidFill>
                <a:latin typeface="Canva Sans"/>
              </a:rPr>
              <a:t>Presents with jaundice</a:t>
            </a:r>
          </a:p>
          <a:p>
            <a:pPr marL="604523" indent="-302261" lvl="1">
              <a:lnSpc>
                <a:spcPts val="5600"/>
              </a:lnSpc>
              <a:buFont typeface="Arial"/>
              <a:buChar char="•"/>
            </a:pPr>
            <a:r>
              <a:rPr lang="en-US" sz="2800">
                <a:solidFill>
                  <a:srgbClr val="484B4B"/>
                </a:solidFill>
                <a:latin typeface="Canva Sans"/>
              </a:rPr>
              <a:t>Liver function tests mixed pattern (ALP 450 (250) + ALT 100 (50)</a:t>
            </a:r>
          </a:p>
          <a:p>
            <a:pPr marL="604523" indent="-302261" lvl="1">
              <a:lnSpc>
                <a:spcPts val="5600"/>
              </a:lnSpc>
              <a:buFont typeface="Arial"/>
              <a:buChar char="•"/>
            </a:pPr>
            <a:r>
              <a:rPr lang="en-US" sz="2800">
                <a:solidFill>
                  <a:srgbClr val="484B4B"/>
                </a:solidFill>
                <a:latin typeface="Canva Sans"/>
              </a:rPr>
              <a:t>Cirrhosis usually present (+ complications)</a:t>
            </a:r>
          </a:p>
          <a:p>
            <a:pPr marL="604523" indent="-302261" lvl="1">
              <a:lnSpc>
                <a:spcPts val="5600"/>
              </a:lnSpc>
              <a:buFont typeface="Arial"/>
              <a:buChar char="•"/>
            </a:pPr>
            <a:r>
              <a:rPr lang="en-US" sz="2800">
                <a:solidFill>
                  <a:srgbClr val="484B4B"/>
                </a:solidFill>
                <a:latin typeface="Canva Sans"/>
              </a:rPr>
              <a:t>High mortality</a:t>
            </a:r>
          </a:p>
        </p:txBody>
      </p:sp>
      <p:sp>
        <p:nvSpPr>
          <p:cNvPr name="TextBox 4" id="4"/>
          <p:cNvSpPr txBox="true"/>
          <p:nvPr/>
        </p:nvSpPr>
        <p:spPr>
          <a:xfrm rot="0">
            <a:off x="3382979" y="6801847"/>
            <a:ext cx="4688500" cy="1344294"/>
          </a:xfrm>
          <a:prstGeom prst="rect">
            <a:avLst/>
          </a:prstGeom>
        </p:spPr>
        <p:txBody>
          <a:bodyPr anchor="t" rtlCol="false" tIns="0" lIns="0" bIns="0" rIns="0">
            <a:spAutoFit/>
          </a:bodyPr>
          <a:lstStyle/>
          <a:p>
            <a:pPr marL="604523" indent="-302261" lvl="1">
              <a:lnSpc>
                <a:spcPts val="5600"/>
              </a:lnSpc>
              <a:buFont typeface="Arial"/>
              <a:buChar char="•"/>
            </a:pPr>
            <a:r>
              <a:rPr lang="en-US" sz="2800">
                <a:solidFill>
                  <a:srgbClr val="484B4B"/>
                </a:solidFill>
                <a:latin typeface="Canva Sans"/>
              </a:rPr>
              <a:t>20-50%</a:t>
            </a:r>
          </a:p>
          <a:p>
            <a:pPr marL="604523" indent="-302261" lvl="1">
              <a:lnSpc>
                <a:spcPts val="5600"/>
              </a:lnSpc>
              <a:buFont typeface="Arial"/>
              <a:buChar char="•"/>
            </a:pPr>
            <a:r>
              <a:rPr lang="en-US" sz="2800">
                <a:solidFill>
                  <a:srgbClr val="484B4B"/>
                </a:solidFill>
                <a:latin typeface="Canva Sans"/>
              </a:rPr>
              <a:t>1-6 months resolution</a:t>
            </a:r>
          </a:p>
        </p:txBody>
      </p:sp>
      <p:grpSp>
        <p:nvGrpSpPr>
          <p:cNvPr name="Group 5" id="5"/>
          <p:cNvGrpSpPr/>
          <p:nvPr/>
        </p:nvGrpSpPr>
        <p:grpSpPr>
          <a:xfrm rot="0">
            <a:off x="0" y="1028700"/>
            <a:ext cx="2571750" cy="2091690"/>
            <a:chOff x="0" y="0"/>
            <a:chExt cx="3429000" cy="2788920"/>
          </a:xfrm>
        </p:grpSpPr>
        <p:grpSp>
          <p:nvGrpSpPr>
            <p:cNvPr name="Group 6" id="6"/>
            <p:cNvGrpSpPr/>
            <p:nvPr/>
          </p:nvGrpSpPr>
          <p:grpSpPr>
            <a:xfrm rot="0">
              <a:off x="0" y="0"/>
              <a:ext cx="3429000" cy="2788920"/>
              <a:chOff x="0" y="0"/>
              <a:chExt cx="677333" cy="550898"/>
            </a:xfrm>
          </p:grpSpPr>
          <p:sp>
            <p:nvSpPr>
              <p:cNvPr name="Freeform 7" id="7"/>
              <p:cNvSpPr/>
              <p:nvPr/>
            </p:nvSpPr>
            <p:spPr>
              <a:xfrm>
                <a:off x="0" y="0"/>
                <a:ext cx="677333" cy="550898"/>
              </a:xfrm>
              <a:custGeom>
                <a:avLst/>
                <a:gdLst/>
                <a:ahLst/>
                <a:cxnLst/>
                <a:rect r="r" b="b" t="t" l="l"/>
                <a:pathLst>
                  <a:path h="550898" w="677333">
                    <a:moveTo>
                      <a:pt x="0" y="0"/>
                    </a:moveTo>
                    <a:lnTo>
                      <a:pt x="677333" y="0"/>
                    </a:lnTo>
                    <a:lnTo>
                      <a:pt x="677333" y="550898"/>
                    </a:lnTo>
                    <a:lnTo>
                      <a:pt x="0" y="550898"/>
                    </a:lnTo>
                    <a:close/>
                  </a:path>
                </a:pathLst>
              </a:custGeom>
              <a:solidFill>
                <a:srgbClr val="91C7E8"/>
              </a:solidFill>
            </p:spPr>
          </p:sp>
          <p:sp>
            <p:nvSpPr>
              <p:cNvPr name="TextBox 8" id="8"/>
              <p:cNvSpPr txBox="true"/>
              <p:nvPr/>
            </p:nvSpPr>
            <p:spPr>
              <a:xfrm>
                <a:off x="0" y="-66675"/>
                <a:ext cx="812800" cy="879475"/>
              </a:xfrm>
              <a:prstGeom prst="rect">
                <a:avLst/>
              </a:prstGeom>
            </p:spPr>
            <p:txBody>
              <a:bodyPr anchor="ctr" rtlCol="false" tIns="50800" lIns="50800" bIns="50800" rIns="50800"/>
              <a:lstStyle/>
              <a:p>
                <a:pPr algn="ctr">
                  <a:lnSpc>
                    <a:spcPts val="3359"/>
                  </a:lnSpc>
                </a:pPr>
              </a:p>
            </p:txBody>
          </p:sp>
        </p:grpSp>
        <p:pic>
          <p:nvPicPr>
            <p:cNvPr name="Picture 9" id="9"/>
            <p:cNvPicPr>
              <a:picLocks noChangeAspect="true"/>
            </p:cNvPicPr>
            <p:nvPr/>
          </p:nvPicPr>
          <p:blipFill>
            <a:blip r:embed="rId2"/>
            <a:srcRect l="9061" t="9931" r="25307" b="9931"/>
            <a:stretch>
              <a:fillRect/>
            </a:stretch>
          </p:blipFill>
          <p:spPr>
            <a:xfrm flipH="false" flipV="false" rot="0">
              <a:off x="320198" y="0"/>
              <a:ext cx="2587095" cy="2788920"/>
            </a:xfrm>
            <a:prstGeom prst="rect">
              <a:avLst/>
            </a:prstGeom>
          </p:spPr>
        </p:pic>
      </p:grpSp>
    </p:spTree>
  </p:cSld>
  <p:clrMapOvr>
    <a:masterClrMapping/>
  </p:clrMapOvr>
</p:sld>
</file>

<file path=ppt/slides/slide21.xml><?xml version="1.0" encoding="utf-8"?>
<p:sld xmlns:p="http://schemas.openxmlformats.org/presentationml/2006/main" xmlns:a="http://schemas.openxmlformats.org/drawingml/2006/main">
  <p:cSld>
    <p:bg>
      <p:bgPr>
        <a:solidFill>
          <a:srgbClr val="91C7E8"/>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1382114" y="2918460"/>
          <a:ext cx="15523773" cy="4953000"/>
        </p:xfrm>
        <a:graphic>
          <a:graphicData uri="http://schemas.openxmlformats.org/drawingml/2006/table">
            <a:tbl>
              <a:tblPr/>
              <a:tblGrid>
                <a:gridCol w="4254110"/>
                <a:gridCol w="11269663"/>
              </a:tblGrid>
              <a:tr h="902291">
                <a:tc>
                  <a:txBody>
                    <a:bodyPr anchor="t" rtlCol="false"/>
                    <a:lstStyle/>
                    <a:p>
                      <a:pPr algn="ctr">
                        <a:lnSpc>
                          <a:spcPts val="3499"/>
                        </a:lnSpc>
                        <a:defRPr/>
                      </a:pPr>
                      <a:r>
                        <a:rPr lang="en-US" sz="2499">
                          <a:solidFill>
                            <a:srgbClr val="484B4B"/>
                          </a:solidFill>
                          <a:latin typeface="Assistant Regular Bold"/>
                        </a:rPr>
                        <a:t>Symptoms</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solidFill>
                      <a:srgbClr val="91C7E8"/>
                    </a:solidFill>
                  </a:tcPr>
                </a:tc>
                <a:tc>
                  <a:txBody>
                    <a:bodyPr anchor="t" rtlCol="false"/>
                    <a:lstStyle/>
                    <a:p>
                      <a:pPr algn="ctr">
                        <a:lnSpc>
                          <a:spcPts val="3499"/>
                        </a:lnSpc>
                        <a:defRPr/>
                      </a:pPr>
                      <a:r>
                        <a:rPr lang="en-US" sz="2499">
                          <a:solidFill>
                            <a:srgbClr val="484B4B"/>
                          </a:solidFill>
                          <a:latin typeface="Assistant Regular Bold"/>
                        </a:rPr>
                        <a:t>Anorexia, nausea, vomiting,pain abdomen, fever</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solidFill>
                      <a:srgbClr val="91C7E8"/>
                    </a:solidFill>
                  </a:tcPr>
                </a:tc>
              </a:tr>
              <a:tr h="902291">
                <a:tc>
                  <a:txBody>
                    <a:bodyPr anchor="t" rtlCol="false"/>
                    <a:lstStyle/>
                    <a:p>
                      <a:pPr algn="ctr">
                        <a:lnSpc>
                          <a:spcPts val="3499"/>
                        </a:lnSpc>
                        <a:defRPr/>
                      </a:pPr>
                      <a:r>
                        <a:rPr lang="en-US" sz="2499">
                          <a:solidFill>
                            <a:srgbClr val="484B4B"/>
                          </a:solidFill>
                          <a:latin typeface="Assistant Regular Bold"/>
                        </a:rPr>
                        <a:t>Signs</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solidFill>
                      <a:srgbClr val="91C7E8"/>
                    </a:solidFill>
                  </a:tcPr>
                </a:tc>
                <a:tc>
                  <a:txBody>
                    <a:bodyPr anchor="t" rtlCol="false"/>
                    <a:lstStyle/>
                    <a:p>
                      <a:pPr algn="ctr">
                        <a:lnSpc>
                          <a:spcPts val="3499"/>
                        </a:lnSpc>
                        <a:defRPr/>
                      </a:pPr>
                      <a:r>
                        <a:rPr lang="en-US" sz="2499">
                          <a:solidFill>
                            <a:srgbClr val="484B4B"/>
                          </a:solidFill>
                          <a:latin typeface="Assistant Regular Bold"/>
                        </a:rPr>
                        <a:t>Icterus, tender hepatomegaly</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solidFill>
                      <a:srgbClr val="91C7E8"/>
                    </a:solidFill>
                  </a:tcPr>
                </a:tc>
              </a:tr>
              <a:tr h="902291">
                <a:tc>
                  <a:txBody>
                    <a:bodyPr anchor="t" rtlCol="false"/>
                    <a:lstStyle/>
                    <a:p>
                      <a:pPr algn="ctr">
                        <a:lnSpc>
                          <a:spcPts val="3499"/>
                        </a:lnSpc>
                        <a:defRPr/>
                      </a:pPr>
                      <a:r>
                        <a:rPr lang="en-US" sz="2499">
                          <a:solidFill>
                            <a:srgbClr val="484B4B"/>
                          </a:solidFill>
                          <a:latin typeface="Assistant Regular Bold"/>
                        </a:rPr>
                        <a:t>Investigations</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solidFill>
                      <a:srgbClr val="91C7E8"/>
                    </a:solidFill>
                  </a:tcPr>
                </a:tc>
                <a:tc>
                  <a:txBody>
                    <a:bodyPr anchor="t" rtlCol="false"/>
                    <a:lstStyle/>
                    <a:p>
                      <a:pPr algn="ctr">
                        <a:lnSpc>
                          <a:spcPts val="3499"/>
                        </a:lnSpc>
                        <a:defRPr/>
                      </a:pPr>
                      <a:r>
                        <a:rPr lang="en-US" sz="2499">
                          <a:solidFill>
                            <a:srgbClr val="484B4B"/>
                          </a:solidFill>
                          <a:latin typeface="Assistant Regular Bold"/>
                        </a:rPr>
                        <a:t>Elevated AST, ALT &amp; bilirubin,prolonged prothombin time</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solidFill>
                      <a:srgbClr val="91C7E8"/>
                    </a:solidFill>
                  </a:tcPr>
                </a:tc>
              </a:tr>
              <a:tr h="1343837">
                <a:tc>
                  <a:txBody>
                    <a:bodyPr anchor="t" rtlCol="false"/>
                    <a:lstStyle/>
                    <a:p>
                      <a:pPr algn="ctr">
                        <a:lnSpc>
                          <a:spcPts val="3499"/>
                        </a:lnSpc>
                        <a:defRPr/>
                      </a:pPr>
                      <a:r>
                        <a:rPr lang="en-US" sz="2499">
                          <a:solidFill>
                            <a:srgbClr val="484B4B"/>
                          </a:solidFill>
                          <a:latin typeface="Assistant Regular Bold"/>
                        </a:rPr>
                        <a:t>Complication</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solidFill>
                      <a:srgbClr val="91C7E8"/>
                    </a:solidFill>
                  </a:tcPr>
                </a:tc>
                <a:tc>
                  <a:txBody>
                    <a:bodyPr anchor="t" rtlCol="false"/>
                    <a:lstStyle/>
                    <a:p>
                      <a:pPr algn="ctr">
                        <a:lnSpc>
                          <a:spcPts val="3499"/>
                        </a:lnSpc>
                        <a:defRPr/>
                      </a:pPr>
                      <a:r>
                        <a:rPr lang="en-US" sz="2499">
                          <a:solidFill>
                            <a:srgbClr val="484B4B"/>
                          </a:solidFill>
                          <a:latin typeface="Assistant Regular Bold"/>
                        </a:rPr>
                        <a:t>Fulminant hepatic failure,ascites, encephalopathy,gastrointestinal bleed,coagulopathy</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solidFill>
                      <a:srgbClr val="91C7E8"/>
                    </a:solidFill>
                  </a:tcPr>
                </a:tc>
              </a:tr>
              <a:tr h="902291">
                <a:tc>
                  <a:txBody>
                    <a:bodyPr anchor="t" rtlCol="false"/>
                    <a:lstStyle/>
                    <a:p>
                      <a:pPr algn="ctr">
                        <a:lnSpc>
                          <a:spcPts val="3499"/>
                        </a:lnSpc>
                        <a:defRPr/>
                      </a:pPr>
                      <a:r>
                        <a:rPr lang="en-US" sz="2499">
                          <a:solidFill>
                            <a:srgbClr val="484B4B"/>
                          </a:solidFill>
                          <a:latin typeface="Assistant Regular Bold"/>
                        </a:rPr>
                        <a:t>Prognosis</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solidFill>
                      <a:srgbClr val="91C7E8"/>
                    </a:solidFill>
                  </a:tcPr>
                </a:tc>
                <a:tc>
                  <a:txBody>
                    <a:bodyPr anchor="t" rtlCol="false"/>
                    <a:lstStyle/>
                    <a:p>
                      <a:pPr algn="ctr">
                        <a:lnSpc>
                          <a:spcPts val="3499"/>
                        </a:lnSpc>
                        <a:defRPr/>
                      </a:pPr>
                      <a:r>
                        <a:rPr lang="en-US" sz="2499">
                          <a:solidFill>
                            <a:srgbClr val="484B4B"/>
                          </a:solidFill>
                          <a:latin typeface="Assistant Regular Bold"/>
                        </a:rPr>
                        <a:t>In the absence ofcomplications reversiblewith abstinence</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solidFill>
                      <a:srgbClr val="91C7E8"/>
                    </a:solidFill>
                  </a:tcPr>
                </a:tc>
              </a:tr>
            </a:tbl>
          </a:graphicData>
        </a:graphic>
      </p:graphicFrame>
      <p:sp>
        <p:nvSpPr>
          <p:cNvPr name="TextBox 3" id="3"/>
          <p:cNvSpPr txBox="true"/>
          <p:nvPr/>
        </p:nvSpPr>
        <p:spPr>
          <a:xfrm rot="0">
            <a:off x="1109843" y="584785"/>
            <a:ext cx="16068314" cy="1091565"/>
          </a:xfrm>
          <a:prstGeom prst="rect">
            <a:avLst/>
          </a:prstGeom>
        </p:spPr>
        <p:txBody>
          <a:bodyPr anchor="t" rtlCol="false" tIns="0" lIns="0" bIns="0" rIns="0">
            <a:spAutoFit/>
          </a:bodyPr>
          <a:lstStyle/>
          <a:p>
            <a:pPr algn="ctr">
              <a:lnSpc>
                <a:spcPts val="7920"/>
              </a:lnSpc>
            </a:pPr>
            <a:r>
              <a:rPr lang="en-US" sz="7200">
                <a:solidFill>
                  <a:srgbClr val="484B4B"/>
                </a:solidFill>
                <a:latin typeface="Poppins Medium Bold"/>
              </a:rPr>
              <a:t>ALCOHOLIC HEPATITIS</a:t>
            </a:r>
          </a:p>
        </p:txBody>
      </p:sp>
    </p:spTree>
  </p:cSld>
  <p:clrMapOvr>
    <a:masterClrMapping/>
  </p:clrMapOvr>
</p:sld>
</file>

<file path=ppt/slides/slide22.xml><?xml version="1.0" encoding="utf-8"?>
<p:sld xmlns:p="http://schemas.openxmlformats.org/presentationml/2006/main" xmlns:a="http://schemas.openxmlformats.org/drawingml/2006/main">
  <p:cSld>
    <p:bg>
      <p:bgPr>
        <a:solidFill>
          <a:srgbClr val="91C7E8"/>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1109843" y="2412723"/>
          <a:ext cx="16149457" cy="5754489"/>
        </p:xfrm>
        <a:graphic>
          <a:graphicData uri="http://schemas.openxmlformats.org/drawingml/2006/table">
            <a:tbl>
              <a:tblPr/>
              <a:tblGrid>
                <a:gridCol w="3198499"/>
                <a:gridCol w="12950958"/>
              </a:tblGrid>
              <a:tr h="1565709">
                <a:tc>
                  <a:txBody>
                    <a:bodyPr anchor="t" rtlCol="false"/>
                    <a:lstStyle/>
                    <a:p>
                      <a:pPr algn="ctr" marL="0" indent="0" lvl="0">
                        <a:lnSpc>
                          <a:spcPts val="3499"/>
                        </a:lnSpc>
                        <a:spcBef>
                          <a:spcPct val="0"/>
                        </a:spcBef>
                        <a:defRPr/>
                      </a:pPr>
                      <a:r>
                        <a:rPr lang="en-US" sz="2499" u="none">
                          <a:solidFill>
                            <a:srgbClr val="484B4B"/>
                          </a:solidFill>
                          <a:latin typeface="Assistant Regular Bold"/>
                        </a:rPr>
                        <a:t>Symptoms</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solidFill>
                      <a:srgbClr val="91C7E8"/>
                    </a:solidFill>
                  </a:tcPr>
                </a:tc>
                <a:tc>
                  <a:txBody>
                    <a:bodyPr anchor="t" rtlCol="false"/>
                    <a:lstStyle/>
                    <a:p>
                      <a:pPr algn="ctr" marL="0" indent="0" lvl="0">
                        <a:lnSpc>
                          <a:spcPts val="3499"/>
                        </a:lnSpc>
                        <a:spcBef>
                          <a:spcPct val="0"/>
                        </a:spcBef>
                        <a:defRPr/>
                      </a:pPr>
                      <a:r>
                        <a:rPr lang="en-US" sz="2499" u="none">
                          <a:solidFill>
                            <a:srgbClr val="484B4B"/>
                          </a:solidFill>
                          <a:latin typeface="Assistant Regular Bold"/>
                        </a:rPr>
                        <a:t>Anorexia, weight loss, abdominal discomfort, distension of abdomen</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solidFill>
                      <a:srgbClr val="91C7E8"/>
                    </a:solidFill>
                  </a:tcPr>
                </a:tc>
              </a:tr>
              <a:tr h="2623071">
                <a:tc>
                  <a:txBody>
                    <a:bodyPr anchor="t" rtlCol="false"/>
                    <a:lstStyle/>
                    <a:p>
                      <a:pPr algn="ctr" marL="0" indent="0" lvl="0">
                        <a:lnSpc>
                          <a:spcPts val="3499"/>
                        </a:lnSpc>
                        <a:spcBef>
                          <a:spcPct val="0"/>
                        </a:spcBef>
                        <a:defRPr/>
                      </a:pPr>
                      <a:r>
                        <a:rPr lang="en-US" sz="2499" u="none">
                          <a:solidFill>
                            <a:srgbClr val="484B4B"/>
                          </a:solidFill>
                          <a:latin typeface="Assistant Regular Bold"/>
                        </a:rPr>
                        <a:t>Signs</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solidFill>
                      <a:srgbClr val="91C7E8"/>
                    </a:solidFill>
                  </a:tcPr>
                </a:tc>
                <a:tc>
                  <a:txBody>
                    <a:bodyPr anchor="t" rtlCol="false"/>
                    <a:lstStyle/>
                    <a:p>
                      <a:pPr algn="ctr" marL="0" indent="0" lvl="0">
                        <a:lnSpc>
                          <a:spcPts val="3499"/>
                        </a:lnSpc>
                        <a:spcBef>
                          <a:spcPct val="0"/>
                        </a:spcBef>
                        <a:defRPr/>
                      </a:pPr>
                      <a:r>
                        <a:rPr lang="en-US" sz="2499" u="none">
                          <a:solidFill>
                            <a:srgbClr val="484B4B"/>
                          </a:solidFill>
                          <a:latin typeface="Assistant Regular Bold"/>
                        </a:rPr>
                        <a:t>Jaundice, spider naevi, clubbing, parotid enlargement, palmar erythema, gynaecomastia, testicular atrophy, Dupyutren’s contracture, distended veins over abdomen, hepatomegaly or shrunken liver, splenomegaly, ascites</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solidFill>
                      <a:srgbClr val="91C7E8"/>
                    </a:solidFill>
                  </a:tcPr>
                </a:tc>
              </a:tr>
              <a:tr h="1565709">
                <a:tc>
                  <a:txBody>
                    <a:bodyPr anchor="t" rtlCol="false"/>
                    <a:lstStyle/>
                    <a:p>
                      <a:pPr algn="ctr" marL="0" indent="0" lvl="0">
                        <a:lnSpc>
                          <a:spcPts val="3499"/>
                        </a:lnSpc>
                        <a:spcBef>
                          <a:spcPct val="0"/>
                        </a:spcBef>
                        <a:defRPr/>
                      </a:pPr>
                      <a:r>
                        <a:rPr lang="en-US" sz="2499" u="none">
                          <a:solidFill>
                            <a:srgbClr val="484B4B"/>
                          </a:solidFill>
                          <a:latin typeface="Assistant Regular Bold"/>
                        </a:rPr>
                        <a:t>Complications</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solidFill>
                      <a:srgbClr val="91C7E8"/>
                    </a:solidFill>
                  </a:tcPr>
                </a:tc>
                <a:tc>
                  <a:txBody>
                    <a:bodyPr anchor="t" rtlCol="false"/>
                    <a:lstStyle/>
                    <a:p>
                      <a:pPr algn="ctr" marL="0" indent="0" lvl="0">
                        <a:lnSpc>
                          <a:spcPts val="3499"/>
                        </a:lnSpc>
                        <a:spcBef>
                          <a:spcPct val="0"/>
                        </a:spcBef>
                        <a:defRPr/>
                      </a:pPr>
                      <a:r>
                        <a:rPr lang="en-US" sz="2499" u="none">
                          <a:solidFill>
                            <a:srgbClr val="484B4B"/>
                          </a:solidFill>
                          <a:latin typeface="Assistant Regular Bold"/>
                        </a:rPr>
                        <a:t>Ascites, variceal bleed, hepatic encephalopathy, spontaneous bacterial peritionitis, hepatic failure, renal failure</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solidFill>
                      <a:srgbClr val="91C7E8"/>
                    </a:solidFill>
                  </a:tcPr>
                </a:tc>
              </a:tr>
            </a:tbl>
          </a:graphicData>
        </a:graphic>
      </p:graphicFrame>
      <p:sp>
        <p:nvSpPr>
          <p:cNvPr name="TextBox 3" id="3"/>
          <p:cNvSpPr txBox="true"/>
          <p:nvPr/>
        </p:nvSpPr>
        <p:spPr>
          <a:xfrm rot="0">
            <a:off x="1109843" y="584785"/>
            <a:ext cx="16068314" cy="1091565"/>
          </a:xfrm>
          <a:prstGeom prst="rect">
            <a:avLst/>
          </a:prstGeom>
        </p:spPr>
        <p:txBody>
          <a:bodyPr anchor="t" rtlCol="false" tIns="0" lIns="0" bIns="0" rIns="0">
            <a:spAutoFit/>
          </a:bodyPr>
          <a:lstStyle/>
          <a:p>
            <a:pPr algn="ctr">
              <a:lnSpc>
                <a:spcPts val="7920"/>
              </a:lnSpc>
            </a:pPr>
            <a:r>
              <a:rPr lang="en-US" sz="7200">
                <a:solidFill>
                  <a:srgbClr val="484B4B"/>
                </a:solidFill>
                <a:latin typeface="Poppins Medium Bold"/>
              </a:rPr>
              <a:t>LIVER CIRRHOSIS</a:t>
            </a:r>
          </a:p>
        </p:txBody>
      </p:sp>
    </p:spTree>
  </p:cSld>
  <p:clrMapOvr>
    <a:masterClrMapping/>
  </p:clrMapOvr>
</p:sld>
</file>

<file path=ppt/slides/slide23.xml><?xml version="1.0" encoding="utf-8"?>
<p:sld xmlns:p="http://schemas.openxmlformats.org/presentationml/2006/main" xmlns:a="http://schemas.openxmlformats.org/drawingml/2006/main">
  <p:cSld>
    <p:bg>
      <p:bgPr>
        <a:solidFill>
          <a:srgbClr val="91C7E8"/>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961161" y="2838450"/>
          <a:ext cx="16365678" cy="5057775"/>
        </p:xfrm>
        <a:graphic>
          <a:graphicData uri="http://schemas.openxmlformats.org/drawingml/2006/table">
            <a:tbl>
              <a:tblPr/>
              <a:tblGrid>
                <a:gridCol w="4860103"/>
                <a:gridCol w="11505575"/>
              </a:tblGrid>
              <a:tr h="1343621">
                <a:tc>
                  <a:txBody>
                    <a:bodyPr anchor="t" rtlCol="false"/>
                    <a:lstStyle/>
                    <a:p>
                      <a:pPr algn="ctr" marL="0" indent="0" lvl="0">
                        <a:lnSpc>
                          <a:spcPts val="3499"/>
                        </a:lnSpc>
                        <a:spcBef>
                          <a:spcPct val="0"/>
                        </a:spcBef>
                        <a:defRPr/>
                      </a:pPr>
                      <a:r>
                        <a:rPr lang="en-US" sz="2499" u="none">
                          <a:solidFill>
                            <a:srgbClr val="484B4B"/>
                          </a:solidFill>
                          <a:latin typeface="Assistant Regular Bold"/>
                        </a:rPr>
                        <a:t>Symptoms</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solidFill>
                      <a:srgbClr val="91C7E8"/>
                    </a:solidFill>
                  </a:tcPr>
                </a:tc>
                <a:tc>
                  <a:txBody>
                    <a:bodyPr anchor="t" rtlCol="false"/>
                    <a:lstStyle/>
                    <a:p>
                      <a:pPr algn="ctr" marL="0" indent="0" lvl="0">
                        <a:lnSpc>
                          <a:spcPts val="3499"/>
                        </a:lnSpc>
                        <a:spcBef>
                          <a:spcPct val="0"/>
                        </a:spcBef>
                        <a:defRPr/>
                      </a:pPr>
                      <a:r>
                        <a:rPr lang="en-US" sz="2499" u="none">
                          <a:solidFill>
                            <a:srgbClr val="484B4B"/>
                          </a:solidFill>
                          <a:latin typeface="Assistant Regular Bold"/>
                        </a:rPr>
                        <a:t>Agitation, mood swings, confusion, disorientation, disturbed sleep, altered sensorium, coma</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solidFill>
                      <a:srgbClr val="91C7E8"/>
                    </a:solidFill>
                  </a:tcPr>
                </a:tc>
              </a:tr>
              <a:tr h="1026911">
                <a:tc>
                  <a:txBody>
                    <a:bodyPr anchor="t" rtlCol="false"/>
                    <a:lstStyle/>
                    <a:p>
                      <a:pPr algn="ctr" marL="0" indent="0" lvl="0">
                        <a:lnSpc>
                          <a:spcPts val="3499"/>
                        </a:lnSpc>
                        <a:spcBef>
                          <a:spcPct val="0"/>
                        </a:spcBef>
                        <a:defRPr/>
                      </a:pPr>
                      <a:r>
                        <a:rPr lang="en-US" sz="2499" u="none">
                          <a:solidFill>
                            <a:srgbClr val="484B4B"/>
                          </a:solidFill>
                          <a:latin typeface="Assistant Regular Bold"/>
                        </a:rPr>
                        <a:t>Signs</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solidFill>
                      <a:srgbClr val="91C7E8"/>
                    </a:solidFill>
                  </a:tcPr>
                </a:tc>
                <a:tc>
                  <a:txBody>
                    <a:bodyPr anchor="t" rtlCol="false"/>
                    <a:lstStyle/>
                    <a:p>
                      <a:pPr algn="ctr" marL="0" indent="0" lvl="0">
                        <a:lnSpc>
                          <a:spcPts val="3499"/>
                        </a:lnSpc>
                        <a:spcBef>
                          <a:spcPct val="0"/>
                        </a:spcBef>
                        <a:defRPr/>
                      </a:pPr>
                      <a:r>
                        <a:rPr lang="en-US" sz="2499" u="none">
                          <a:solidFill>
                            <a:srgbClr val="484B4B"/>
                          </a:solidFill>
                          <a:latin typeface="Assistant Regular Bold"/>
                        </a:rPr>
                        <a:t>Flapping tremor, Hyper-reflexia, coma</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solidFill>
                      <a:srgbClr val="91C7E8"/>
                    </a:solidFill>
                  </a:tcPr>
                </a:tc>
              </a:tr>
              <a:tr h="1343621">
                <a:tc>
                  <a:txBody>
                    <a:bodyPr anchor="t" rtlCol="false"/>
                    <a:lstStyle/>
                    <a:p>
                      <a:pPr algn="ctr" marL="0" indent="0" lvl="0">
                        <a:lnSpc>
                          <a:spcPts val="3499"/>
                        </a:lnSpc>
                        <a:spcBef>
                          <a:spcPct val="0"/>
                        </a:spcBef>
                        <a:defRPr/>
                      </a:pPr>
                      <a:r>
                        <a:rPr lang="en-US" sz="2499" u="none">
                          <a:solidFill>
                            <a:srgbClr val="484B4B"/>
                          </a:solidFill>
                          <a:latin typeface="Assistant Regular Bold"/>
                        </a:rPr>
                        <a:t>Precipitating factors</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solidFill>
                      <a:srgbClr val="91C7E8"/>
                    </a:solidFill>
                  </a:tcPr>
                </a:tc>
                <a:tc>
                  <a:txBody>
                    <a:bodyPr anchor="t" rtlCol="false"/>
                    <a:lstStyle/>
                    <a:p>
                      <a:pPr algn="ctr" marL="0" indent="0" lvl="0">
                        <a:lnSpc>
                          <a:spcPts val="3499"/>
                        </a:lnSpc>
                        <a:spcBef>
                          <a:spcPct val="0"/>
                        </a:spcBef>
                        <a:defRPr/>
                      </a:pPr>
                      <a:r>
                        <a:rPr lang="en-US" sz="2499" u="none">
                          <a:solidFill>
                            <a:srgbClr val="484B4B"/>
                          </a:solidFill>
                          <a:latin typeface="Assistant Regular Bold"/>
                        </a:rPr>
                        <a:t>G.I. bleed, infection, increased protein intake, use of sedatives, Electrolyte imbalance</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solidFill>
                      <a:srgbClr val="91C7E8"/>
                    </a:solidFill>
                  </a:tcPr>
                </a:tc>
              </a:tr>
              <a:tr h="1343621">
                <a:tc>
                  <a:txBody>
                    <a:bodyPr anchor="t" rtlCol="false"/>
                    <a:lstStyle/>
                    <a:p>
                      <a:pPr algn="ctr" marL="0" indent="0" lvl="0">
                        <a:lnSpc>
                          <a:spcPts val="3499"/>
                        </a:lnSpc>
                        <a:spcBef>
                          <a:spcPct val="0"/>
                        </a:spcBef>
                        <a:defRPr/>
                      </a:pPr>
                      <a:r>
                        <a:rPr lang="en-US" sz="2499" u="none">
                          <a:solidFill>
                            <a:srgbClr val="484B4B"/>
                          </a:solidFill>
                          <a:latin typeface="Assistant Regular Bold"/>
                        </a:rPr>
                        <a:t>Investigations</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solidFill>
                      <a:srgbClr val="91C7E8"/>
                    </a:solidFill>
                  </a:tcPr>
                </a:tc>
                <a:tc>
                  <a:txBody>
                    <a:bodyPr anchor="t" rtlCol="false"/>
                    <a:lstStyle/>
                    <a:p>
                      <a:pPr algn="ctr" marL="0" indent="0" lvl="0">
                        <a:lnSpc>
                          <a:spcPts val="3499"/>
                        </a:lnSpc>
                        <a:spcBef>
                          <a:spcPct val="0"/>
                        </a:spcBef>
                        <a:defRPr/>
                      </a:pPr>
                      <a:r>
                        <a:rPr lang="en-US" sz="2499" u="none">
                          <a:solidFill>
                            <a:srgbClr val="484B4B"/>
                          </a:solidFill>
                          <a:latin typeface="Assistant Regular Bold"/>
                        </a:rPr>
                        <a:t>Elevated levels of serum ammonia, abnormal liver function tests, prolonged PT, abnormal EEG</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solidFill>
                      <a:srgbClr val="91C7E8"/>
                    </a:solidFill>
                  </a:tcPr>
                </a:tc>
              </a:tr>
            </a:tbl>
          </a:graphicData>
        </a:graphic>
      </p:graphicFrame>
      <p:sp>
        <p:nvSpPr>
          <p:cNvPr name="TextBox 3" id="3"/>
          <p:cNvSpPr txBox="true"/>
          <p:nvPr/>
        </p:nvSpPr>
        <p:spPr>
          <a:xfrm rot="0">
            <a:off x="1109843" y="584785"/>
            <a:ext cx="16068314" cy="1091565"/>
          </a:xfrm>
          <a:prstGeom prst="rect">
            <a:avLst/>
          </a:prstGeom>
        </p:spPr>
        <p:txBody>
          <a:bodyPr anchor="t" rtlCol="false" tIns="0" lIns="0" bIns="0" rIns="0">
            <a:spAutoFit/>
          </a:bodyPr>
          <a:lstStyle/>
          <a:p>
            <a:pPr algn="ctr">
              <a:lnSpc>
                <a:spcPts val="7920"/>
              </a:lnSpc>
            </a:pPr>
            <a:r>
              <a:rPr lang="en-US" sz="7200">
                <a:solidFill>
                  <a:srgbClr val="484B4B"/>
                </a:solidFill>
                <a:latin typeface="Poppins Medium Bold"/>
              </a:rPr>
              <a:t>HEPATIC ENCEPHALOPATHY</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91C7E8"/>
        </a:solidFill>
      </p:bgPr>
    </p:bg>
    <p:spTree>
      <p:nvGrpSpPr>
        <p:cNvPr id="1" name=""/>
        <p:cNvGrpSpPr/>
        <p:nvPr/>
      </p:nvGrpSpPr>
      <p:grpSpPr>
        <a:xfrm>
          <a:off x="0" y="0"/>
          <a:ext cx="0" cy="0"/>
          <a:chOff x="0" y="0"/>
          <a:chExt cx="0" cy="0"/>
        </a:xfrm>
      </p:grpSpPr>
      <p:sp>
        <p:nvSpPr>
          <p:cNvPr name="TextBox 2" id="2"/>
          <p:cNvSpPr txBox="true"/>
          <p:nvPr/>
        </p:nvSpPr>
        <p:spPr>
          <a:xfrm rot="0">
            <a:off x="1109843" y="584785"/>
            <a:ext cx="16068314" cy="1091565"/>
          </a:xfrm>
          <a:prstGeom prst="rect">
            <a:avLst/>
          </a:prstGeom>
        </p:spPr>
        <p:txBody>
          <a:bodyPr anchor="t" rtlCol="false" tIns="0" lIns="0" bIns="0" rIns="0">
            <a:spAutoFit/>
          </a:bodyPr>
          <a:lstStyle/>
          <a:p>
            <a:pPr algn="ctr">
              <a:lnSpc>
                <a:spcPts val="7920"/>
              </a:lnSpc>
            </a:pPr>
            <a:r>
              <a:rPr lang="en-US" sz="7200">
                <a:solidFill>
                  <a:srgbClr val="484B4B"/>
                </a:solidFill>
                <a:latin typeface="Poppins Medium Bold"/>
              </a:rPr>
              <a:t>WERNICKE'S ENCEPHALOPATHY</a:t>
            </a:r>
          </a:p>
        </p:txBody>
      </p:sp>
      <p:pic>
        <p:nvPicPr>
          <p:cNvPr name="Picture 3" id="3"/>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660129" y="2894322"/>
            <a:ext cx="311906" cy="360395"/>
          </a:xfrm>
          <a:prstGeom prst="rect">
            <a:avLst/>
          </a:prstGeom>
        </p:spPr>
      </p:pic>
      <p:sp>
        <p:nvSpPr>
          <p:cNvPr name="TextBox 4" id="4"/>
          <p:cNvSpPr txBox="true"/>
          <p:nvPr/>
        </p:nvSpPr>
        <p:spPr>
          <a:xfrm rot="0">
            <a:off x="2398887" y="2833312"/>
            <a:ext cx="14038451" cy="976517"/>
          </a:xfrm>
          <a:prstGeom prst="rect">
            <a:avLst/>
          </a:prstGeom>
        </p:spPr>
        <p:txBody>
          <a:bodyPr anchor="t" rtlCol="false" tIns="0" lIns="0" bIns="0" rIns="0">
            <a:spAutoFit/>
          </a:bodyPr>
          <a:lstStyle/>
          <a:p>
            <a:pPr>
              <a:lnSpc>
                <a:spcPts val="3926"/>
              </a:lnSpc>
            </a:pPr>
            <a:r>
              <a:rPr lang="en-US" sz="2804">
                <a:solidFill>
                  <a:srgbClr val="484B4B"/>
                </a:solidFill>
                <a:latin typeface="Assistant Regular Bold"/>
              </a:rPr>
              <a:t>Due to chronic alcohol abuse, there is gradual up regulation of N-methyl D aspartate receptors.</a:t>
            </a:r>
          </a:p>
        </p:txBody>
      </p:sp>
      <p:sp>
        <p:nvSpPr>
          <p:cNvPr name="TextBox 5" id="5"/>
          <p:cNvSpPr txBox="true"/>
          <p:nvPr/>
        </p:nvSpPr>
        <p:spPr>
          <a:xfrm rot="0">
            <a:off x="2398887" y="3838405"/>
            <a:ext cx="14038451" cy="976517"/>
          </a:xfrm>
          <a:prstGeom prst="rect">
            <a:avLst/>
          </a:prstGeom>
        </p:spPr>
        <p:txBody>
          <a:bodyPr anchor="t" rtlCol="false" tIns="0" lIns="0" bIns="0" rIns="0">
            <a:spAutoFit/>
          </a:bodyPr>
          <a:lstStyle/>
          <a:p>
            <a:pPr algn="l" marL="0" indent="0" lvl="0">
              <a:lnSpc>
                <a:spcPts val="3926"/>
              </a:lnSpc>
              <a:spcBef>
                <a:spcPct val="0"/>
              </a:spcBef>
            </a:pPr>
            <a:r>
              <a:rPr lang="en-US" sz="2804" u="none">
                <a:solidFill>
                  <a:srgbClr val="484B4B"/>
                </a:solidFill>
                <a:latin typeface="Assistant Regular Bold"/>
              </a:rPr>
              <a:t>When concentration of alcohol is suddenly lowered the brain is left in a hyperactive and hyper excited state causing withdrawal syndrome.</a:t>
            </a:r>
          </a:p>
        </p:txBody>
      </p:sp>
      <p:sp>
        <p:nvSpPr>
          <p:cNvPr name="TextBox 6" id="6"/>
          <p:cNvSpPr txBox="true"/>
          <p:nvPr/>
        </p:nvSpPr>
        <p:spPr>
          <a:xfrm rot="0">
            <a:off x="2398887" y="5063171"/>
            <a:ext cx="15406547" cy="976517"/>
          </a:xfrm>
          <a:prstGeom prst="rect">
            <a:avLst/>
          </a:prstGeom>
        </p:spPr>
        <p:txBody>
          <a:bodyPr anchor="t" rtlCol="false" tIns="0" lIns="0" bIns="0" rIns="0">
            <a:spAutoFit/>
          </a:bodyPr>
          <a:lstStyle/>
          <a:p>
            <a:pPr algn="l" marL="0" indent="0" lvl="0">
              <a:lnSpc>
                <a:spcPts val="3926"/>
              </a:lnSpc>
              <a:spcBef>
                <a:spcPct val="0"/>
              </a:spcBef>
            </a:pPr>
            <a:r>
              <a:rPr lang="en-US" sz="2804" u="none">
                <a:solidFill>
                  <a:srgbClr val="484B4B"/>
                </a:solidFill>
                <a:latin typeface="Assistant Regular Bold"/>
              </a:rPr>
              <a:t>There is autonomic hyperactivity resulting in hand tremor, sweating, tachycardia, systolic hypertension.</a:t>
            </a:r>
          </a:p>
        </p:txBody>
      </p:sp>
      <p:pic>
        <p:nvPicPr>
          <p:cNvPr name="Picture 7" id="7"/>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660129" y="3929951"/>
            <a:ext cx="311906" cy="360395"/>
          </a:xfrm>
          <a:prstGeom prst="rect">
            <a:avLst/>
          </a:prstGeom>
        </p:spPr>
      </p:pic>
      <p:pic>
        <p:nvPicPr>
          <p:cNvPr name="Picture 8" id="8"/>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660129" y="5219609"/>
            <a:ext cx="311906" cy="360395"/>
          </a:xfrm>
          <a:prstGeom prst="rect">
            <a:avLst/>
          </a:prstGeom>
        </p:spPr>
      </p:pic>
      <p:sp>
        <p:nvSpPr>
          <p:cNvPr name="TextBox 9" id="9"/>
          <p:cNvSpPr txBox="true"/>
          <p:nvPr/>
        </p:nvSpPr>
        <p:spPr>
          <a:xfrm rot="0">
            <a:off x="2398887" y="6343890"/>
            <a:ext cx="6855950" cy="481217"/>
          </a:xfrm>
          <a:prstGeom prst="rect">
            <a:avLst/>
          </a:prstGeom>
        </p:spPr>
        <p:txBody>
          <a:bodyPr anchor="t" rtlCol="false" tIns="0" lIns="0" bIns="0" rIns="0">
            <a:spAutoFit/>
          </a:bodyPr>
          <a:lstStyle/>
          <a:p>
            <a:pPr algn="l" marL="0" indent="0" lvl="0">
              <a:lnSpc>
                <a:spcPts val="3926"/>
              </a:lnSpc>
              <a:spcBef>
                <a:spcPct val="0"/>
              </a:spcBef>
            </a:pPr>
            <a:r>
              <a:rPr lang="en-US" sz="2804" u="none">
                <a:solidFill>
                  <a:srgbClr val="484B4B"/>
                </a:solidFill>
                <a:latin typeface="Assistant Regular Bold"/>
              </a:rPr>
              <a:t>There is insomnia and anxiety.</a:t>
            </a:r>
          </a:p>
        </p:txBody>
      </p:sp>
      <p:pic>
        <p:nvPicPr>
          <p:cNvPr name="Picture 10" id="10"/>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660129" y="6439140"/>
            <a:ext cx="311906" cy="360395"/>
          </a:xfrm>
          <a:prstGeom prst="rect">
            <a:avLst/>
          </a:prstGeom>
        </p:spPr>
      </p:pic>
      <p:sp>
        <p:nvSpPr>
          <p:cNvPr name="TextBox 11" id="11"/>
          <p:cNvSpPr txBox="true"/>
          <p:nvPr/>
        </p:nvSpPr>
        <p:spPr>
          <a:xfrm rot="0">
            <a:off x="2398887" y="7348982"/>
            <a:ext cx="15889113" cy="1967117"/>
          </a:xfrm>
          <a:prstGeom prst="rect">
            <a:avLst/>
          </a:prstGeom>
        </p:spPr>
        <p:txBody>
          <a:bodyPr anchor="t" rtlCol="false" tIns="0" lIns="0" bIns="0" rIns="0">
            <a:spAutoFit/>
          </a:bodyPr>
          <a:lstStyle/>
          <a:p>
            <a:pPr>
              <a:lnSpc>
                <a:spcPts val="3926"/>
              </a:lnSpc>
            </a:pPr>
            <a:r>
              <a:rPr lang="en-US" sz="2804">
                <a:solidFill>
                  <a:srgbClr val="484B4B"/>
                </a:solidFill>
                <a:latin typeface="Assistant Regular Bold"/>
              </a:rPr>
              <a:t>Wernicke's encephalopathy onsets acutely, and usually presents with nystagmus, gaze palsies, ophthalmoplegia (especially of the abducens nerve, CN VI), gait ataxia, confusion, and short-term memory loss.</a:t>
            </a:r>
          </a:p>
          <a:p>
            <a:pPr algn="l" marL="0" indent="0" lvl="0">
              <a:lnSpc>
                <a:spcPts val="3926"/>
              </a:lnSpc>
              <a:spcBef>
                <a:spcPct val="0"/>
              </a:spcBef>
            </a:pPr>
          </a:p>
        </p:txBody>
      </p:sp>
      <p:pic>
        <p:nvPicPr>
          <p:cNvPr name="Picture 12" id="12"/>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660129" y="7475810"/>
            <a:ext cx="311906" cy="360395"/>
          </a:xfrm>
          <a:prstGeom prst="rect">
            <a:avLst/>
          </a:prstGeom>
        </p:spPr>
      </p:pic>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91C7E8"/>
        </a:solidFill>
      </p:bgPr>
    </p:bg>
    <p:spTree>
      <p:nvGrpSpPr>
        <p:cNvPr id="1" name=""/>
        <p:cNvGrpSpPr/>
        <p:nvPr/>
      </p:nvGrpSpPr>
      <p:grpSpPr>
        <a:xfrm>
          <a:off x="0" y="0"/>
          <a:ext cx="0" cy="0"/>
          <a:chOff x="0" y="0"/>
          <a:chExt cx="0" cy="0"/>
        </a:xfrm>
      </p:grpSpPr>
      <p:sp>
        <p:nvSpPr>
          <p:cNvPr name="TextBox 2" id="2"/>
          <p:cNvSpPr txBox="true"/>
          <p:nvPr/>
        </p:nvSpPr>
        <p:spPr>
          <a:xfrm rot="0">
            <a:off x="1109843" y="584785"/>
            <a:ext cx="16068314" cy="1091565"/>
          </a:xfrm>
          <a:prstGeom prst="rect">
            <a:avLst/>
          </a:prstGeom>
        </p:spPr>
        <p:txBody>
          <a:bodyPr anchor="t" rtlCol="false" tIns="0" lIns="0" bIns="0" rIns="0">
            <a:spAutoFit/>
          </a:bodyPr>
          <a:lstStyle/>
          <a:p>
            <a:pPr algn="ctr">
              <a:lnSpc>
                <a:spcPts val="7920"/>
              </a:lnSpc>
            </a:pPr>
            <a:r>
              <a:rPr lang="en-US" sz="7200">
                <a:solidFill>
                  <a:srgbClr val="484B4B"/>
                </a:solidFill>
                <a:latin typeface="Poppins Medium Bold"/>
              </a:rPr>
              <a:t>WERNICKE'S ENCEPHALOPATHY</a:t>
            </a:r>
          </a:p>
        </p:txBody>
      </p:sp>
      <p:pic>
        <p:nvPicPr>
          <p:cNvPr name="Picture 3" id="3"/>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660129" y="2894322"/>
            <a:ext cx="311906" cy="360395"/>
          </a:xfrm>
          <a:prstGeom prst="rect">
            <a:avLst/>
          </a:prstGeom>
        </p:spPr>
      </p:pic>
      <p:sp>
        <p:nvSpPr>
          <p:cNvPr name="TextBox 4" id="4"/>
          <p:cNvSpPr txBox="true"/>
          <p:nvPr/>
        </p:nvSpPr>
        <p:spPr>
          <a:xfrm rot="0">
            <a:off x="2398887" y="2833312"/>
            <a:ext cx="14038451" cy="481217"/>
          </a:xfrm>
          <a:prstGeom prst="rect">
            <a:avLst/>
          </a:prstGeom>
        </p:spPr>
        <p:txBody>
          <a:bodyPr anchor="t" rtlCol="false" tIns="0" lIns="0" bIns="0" rIns="0">
            <a:spAutoFit/>
          </a:bodyPr>
          <a:lstStyle/>
          <a:p>
            <a:pPr>
              <a:lnSpc>
                <a:spcPts val="3926"/>
              </a:lnSpc>
            </a:pPr>
            <a:r>
              <a:rPr lang="en-US" sz="2804">
                <a:solidFill>
                  <a:srgbClr val="484B4B"/>
                </a:solidFill>
                <a:latin typeface="Assistant Regular Bold"/>
              </a:rPr>
              <a:t>The classic triad for this disease is encephalopathy, ophthalmoplegia and ataxia.</a:t>
            </a:r>
          </a:p>
        </p:txBody>
      </p:sp>
      <p:sp>
        <p:nvSpPr>
          <p:cNvPr name="TextBox 5" id="5"/>
          <p:cNvSpPr txBox="true"/>
          <p:nvPr/>
        </p:nvSpPr>
        <p:spPr>
          <a:xfrm rot="0">
            <a:off x="2398887" y="3628931"/>
            <a:ext cx="14038451" cy="481217"/>
          </a:xfrm>
          <a:prstGeom prst="rect">
            <a:avLst/>
          </a:prstGeom>
        </p:spPr>
        <p:txBody>
          <a:bodyPr anchor="t" rtlCol="false" tIns="0" lIns="0" bIns="0" rIns="0">
            <a:spAutoFit/>
          </a:bodyPr>
          <a:lstStyle/>
          <a:p>
            <a:pPr algn="l" marL="0" indent="0" lvl="0">
              <a:lnSpc>
                <a:spcPts val="3926"/>
              </a:lnSpc>
              <a:spcBef>
                <a:spcPct val="0"/>
              </a:spcBef>
            </a:pPr>
            <a:r>
              <a:rPr lang="en-US" sz="2804">
                <a:solidFill>
                  <a:srgbClr val="484B4B"/>
                </a:solidFill>
                <a:latin typeface="Assistant Regular Bold"/>
              </a:rPr>
              <a:t>Untreated, this condition may progress to coma. </a:t>
            </a:r>
          </a:p>
        </p:txBody>
      </p:sp>
      <p:sp>
        <p:nvSpPr>
          <p:cNvPr name="TextBox 6" id="6"/>
          <p:cNvSpPr txBox="true"/>
          <p:nvPr/>
        </p:nvSpPr>
        <p:spPr>
          <a:xfrm rot="0">
            <a:off x="2398887" y="4424474"/>
            <a:ext cx="15406547" cy="1471817"/>
          </a:xfrm>
          <a:prstGeom prst="rect">
            <a:avLst/>
          </a:prstGeom>
        </p:spPr>
        <p:txBody>
          <a:bodyPr anchor="t" rtlCol="false" tIns="0" lIns="0" bIns="0" rIns="0">
            <a:spAutoFit/>
          </a:bodyPr>
          <a:lstStyle/>
          <a:p>
            <a:pPr algn="l" marL="0" indent="0" lvl="0">
              <a:lnSpc>
                <a:spcPts val="3926"/>
              </a:lnSpc>
              <a:spcBef>
                <a:spcPct val="0"/>
              </a:spcBef>
            </a:pPr>
            <a:r>
              <a:rPr lang="en-US" sz="2804">
                <a:solidFill>
                  <a:srgbClr val="484B4B"/>
                </a:solidFill>
                <a:latin typeface="Assistant Regular Bold"/>
              </a:rPr>
              <a:t>The pathological changes in Wernicke's encephalopathy are concentrated in the mammillary bodies cranial nerve nuclei III, IV, VI and VIII, as well as the thalamus, hypothalamus, periaquiductal grey, cerebellar vermis and the dorsal nucleus of the vagus nerve. </a:t>
            </a:r>
          </a:p>
        </p:txBody>
      </p:sp>
      <p:pic>
        <p:nvPicPr>
          <p:cNvPr name="Picture 7" id="7"/>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660129" y="3749753"/>
            <a:ext cx="311906" cy="360395"/>
          </a:xfrm>
          <a:prstGeom prst="rect">
            <a:avLst/>
          </a:prstGeom>
        </p:spPr>
      </p:pic>
      <p:pic>
        <p:nvPicPr>
          <p:cNvPr name="Picture 8" id="8"/>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660129" y="4605449"/>
            <a:ext cx="311906" cy="360395"/>
          </a:xfrm>
          <a:prstGeom prst="rect">
            <a:avLst/>
          </a:prstGeom>
        </p:spPr>
      </p:pic>
      <p:sp>
        <p:nvSpPr>
          <p:cNvPr name="TextBox 9" id="9"/>
          <p:cNvSpPr txBox="true"/>
          <p:nvPr/>
        </p:nvSpPr>
        <p:spPr>
          <a:xfrm rot="0">
            <a:off x="2398887" y="6210616"/>
            <a:ext cx="14860413" cy="976517"/>
          </a:xfrm>
          <a:prstGeom prst="rect">
            <a:avLst/>
          </a:prstGeom>
        </p:spPr>
        <p:txBody>
          <a:bodyPr anchor="t" rtlCol="false" tIns="0" lIns="0" bIns="0" rIns="0">
            <a:spAutoFit/>
          </a:bodyPr>
          <a:lstStyle/>
          <a:p>
            <a:pPr algn="l" marL="0" indent="0" lvl="0">
              <a:lnSpc>
                <a:spcPts val="3926"/>
              </a:lnSpc>
              <a:spcBef>
                <a:spcPct val="0"/>
              </a:spcBef>
            </a:pPr>
            <a:r>
              <a:rPr lang="en-US" sz="2804">
                <a:solidFill>
                  <a:srgbClr val="484B4B"/>
                </a:solidFill>
                <a:latin typeface="Assistant Regular Bold"/>
              </a:rPr>
              <a:t>The ataxia and ophthalmoparesis relate to lesions in the oculomotor (ie IIIrd, IVth, and VIth nerves) and vestibular (ie VIIIth nerve) nuclei.</a:t>
            </a:r>
          </a:p>
        </p:txBody>
      </p:sp>
      <p:pic>
        <p:nvPicPr>
          <p:cNvPr name="Picture 10" id="10"/>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660129" y="6318394"/>
            <a:ext cx="311906" cy="360395"/>
          </a:xfrm>
          <a:prstGeom prst="rect">
            <a:avLst/>
          </a:prstGeom>
        </p:spPr>
      </p:pic>
      <p:sp>
        <p:nvSpPr>
          <p:cNvPr name="TextBox 11" id="11"/>
          <p:cNvSpPr txBox="true"/>
          <p:nvPr/>
        </p:nvSpPr>
        <p:spPr>
          <a:xfrm rot="0">
            <a:off x="2317744" y="7501459"/>
            <a:ext cx="14860413" cy="976517"/>
          </a:xfrm>
          <a:prstGeom prst="rect">
            <a:avLst/>
          </a:prstGeom>
        </p:spPr>
        <p:txBody>
          <a:bodyPr anchor="t" rtlCol="false" tIns="0" lIns="0" bIns="0" rIns="0">
            <a:spAutoFit/>
          </a:bodyPr>
          <a:lstStyle/>
          <a:p>
            <a:pPr algn="l" marL="0" indent="0" lvl="0">
              <a:lnSpc>
                <a:spcPts val="3926"/>
              </a:lnSpc>
              <a:spcBef>
                <a:spcPct val="0"/>
              </a:spcBef>
            </a:pPr>
            <a:r>
              <a:rPr lang="en-US" sz="2804">
                <a:solidFill>
                  <a:srgbClr val="484B4B"/>
                </a:solidFill>
                <a:latin typeface="Assistant Regular Bold"/>
              </a:rPr>
              <a:t>Treatment includes an intravenous (IV) or intramuscular (IM) injection of thiamine, as well as the active exclusion of central nervous system (CNS) diseases or other metabolic disturbances. </a:t>
            </a:r>
          </a:p>
        </p:txBody>
      </p:sp>
      <p:pic>
        <p:nvPicPr>
          <p:cNvPr name="Picture 12" id="12"/>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578986" y="7609237"/>
            <a:ext cx="311906" cy="360395"/>
          </a:xfrm>
          <a:prstGeom prst="rect">
            <a:avLst/>
          </a:prstGeom>
        </p:spPr>
      </p:pic>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91C7E8"/>
        </a:solidFill>
      </p:bgPr>
    </p:bg>
    <p:spTree>
      <p:nvGrpSpPr>
        <p:cNvPr id="1" name=""/>
        <p:cNvGrpSpPr/>
        <p:nvPr/>
      </p:nvGrpSpPr>
      <p:grpSpPr>
        <a:xfrm>
          <a:off x="0" y="0"/>
          <a:ext cx="0" cy="0"/>
          <a:chOff x="0" y="0"/>
          <a:chExt cx="0" cy="0"/>
        </a:xfrm>
      </p:grpSpPr>
      <p:sp>
        <p:nvSpPr>
          <p:cNvPr name="TextBox 2" id="2"/>
          <p:cNvSpPr txBox="true"/>
          <p:nvPr/>
        </p:nvSpPr>
        <p:spPr>
          <a:xfrm rot="0">
            <a:off x="1109843" y="584785"/>
            <a:ext cx="16068314" cy="1091565"/>
          </a:xfrm>
          <a:prstGeom prst="rect">
            <a:avLst/>
          </a:prstGeom>
        </p:spPr>
        <p:txBody>
          <a:bodyPr anchor="t" rtlCol="false" tIns="0" lIns="0" bIns="0" rIns="0">
            <a:spAutoFit/>
          </a:bodyPr>
          <a:lstStyle/>
          <a:p>
            <a:pPr algn="ctr">
              <a:lnSpc>
                <a:spcPts val="7920"/>
              </a:lnSpc>
            </a:pPr>
            <a:r>
              <a:rPr lang="en-US" sz="7200">
                <a:solidFill>
                  <a:srgbClr val="484B4B"/>
                </a:solidFill>
                <a:latin typeface="Poppins Medium Bold"/>
              </a:rPr>
              <a:t>WERNICKE'S ENCEPHALOPATHY</a:t>
            </a:r>
          </a:p>
        </p:txBody>
      </p:sp>
      <p:pic>
        <p:nvPicPr>
          <p:cNvPr name="Picture 3" id="3"/>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660129" y="2894322"/>
            <a:ext cx="311906" cy="360395"/>
          </a:xfrm>
          <a:prstGeom prst="rect">
            <a:avLst/>
          </a:prstGeom>
        </p:spPr>
      </p:pic>
      <p:sp>
        <p:nvSpPr>
          <p:cNvPr name="TextBox 4" id="4"/>
          <p:cNvSpPr txBox="true"/>
          <p:nvPr/>
        </p:nvSpPr>
        <p:spPr>
          <a:xfrm rot="0">
            <a:off x="2398887" y="2833312"/>
            <a:ext cx="14038451" cy="976517"/>
          </a:xfrm>
          <a:prstGeom prst="rect">
            <a:avLst/>
          </a:prstGeom>
        </p:spPr>
        <p:txBody>
          <a:bodyPr anchor="t" rtlCol="false" tIns="0" lIns="0" bIns="0" rIns="0">
            <a:spAutoFit/>
          </a:bodyPr>
          <a:lstStyle/>
          <a:p>
            <a:pPr>
              <a:lnSpc>
                <a:spcPts val="3926"/>
              </a:lnSpc>
            </a:pPr>
            <a:r>
              <a:rPr lang="en-US" sz="2804">
                <a:solidFill>
                  <a:srgbClr val="484B4B"/>
                </a:solidFill>
                <a:latin typeface="Assistant Regular Bold"/>
              </a:rPr>
              <a:t>Patients are usually dehydrated, and so rehydration to restore blood volume should be started. If the condition is treated early, recovery may be rapid and complete.</a:t>
            </a:r>
          </a:p>
        </p:txBody>
      </p:sp>
      <p:sp>
        <p:nvSpPr>
          <p:cNvPr name="TextBox 5" id="5"/>
          <p:cNvSpPr txBox="true"/>
          <p:nvPr/>
        </p:nvSpPr>
        <p:spPr>
          <a:xfrm rot="0">
            <a:off x="2398887" y="4201360"/>
            <a:ext cx="15406547" cy="976517"/>
          </a:xfrm>
          <a:prstGeom prst="rect">
            <a:avLst/>
          </a:prstGeom>
        </p:spPr>
        <p:txBody>
          <a:bodyPr anchor="t" rtlCol="false" tIns="0" lIns="0" bIns="0" rIns="0">
            <a:spAutoFit/>
          </a:bodyPr>
          <a:lstStyle/>
          <a:p>
            <a:pPr algn="l" marL="0" indent="0" lvl="0">
              <a:lnSpc>
                <a:spcPts val="3926"/>
              </a:lnSpc>
              <a:spcBef>
                <a:spcPct val="0"/>
              </a:spcBef>
            </a:pPr>
            <a:r>
              <a:rPr lang="en-US" sz="2804">
                <a:solidFill>
                  <a:srgbClr val="484B4B"/>
                </a:solidFill>
                <a:latin typeface="Assistant Regular Bold"/>
              </a:rPr>
              <a:t>Even if the patient is hypoglycemic (common in alcoholism), a glucose infusion should be avoided. Glucose depletes thiamine stores in the brain, acutely worsening Wernicke's encephalopathy.</a:t>
            </a:r>
          </a:p>
        </p:txBody>
      </p:sp>
      <p:pic>
        <p:nvPicPr>
          <p:cNvPr name="Picture 6" id="6"/>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660129" y="4258510"/>
            <a:ext cx="311906" cy="360395"/>
          </a:xfrm>
          <a:prstGeom prst="rect">
            <a:avLst/>
          </a:prstGeom>
        </p:spPr>
      </p:pic>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91C7E8"/>
        </a:solidFill>
      </p:bgPr>
    </p:bg>
    <p:spTree>
      <p:nvGrpSpPr>
        <p:cNvPr id="1" name=""/>
        <p:cNvGrpSpPr/>
        <p:nvPr/>
      </p:nvGrpSpPr>
      <p:grpSpPr>
        <a:xfrm>
          <a:off x="0" y="0"/>
          <a:ext cx="0" cy="0"/>
          <a:chOff x="0" y="0"/>
          <a:chExt cx="0" cy="0"/>
        </a:xfrm>
      </p:grpSpPr>
      <p:sp>
        <p:nvSpPr>
          <p:cNvPr name="TextBox 2" id="2"/>
          <p:cNvSpPr txBox="true"/>
          <p:nvPr/>
        </p:nvSpPr>
        <p:spPr>
          <a:xfrm rot="0">
            <a:off x="1109843" y="584785"/>
            <a:ext cx="16068314" cy="1091565"/>
          </a:xfrm>
          <a:prstGeom prst="rect">
            <a:avLst/>
          </a:prstGeom>
        </p:spPr>
        <p:txBody>
          <a:bodyPr anchor="t" rtlCol="false" tIns="0" lIns="0" bIns="0" rIns="0">
            <a:spAutoFit/>
          </a:bodyPr>
          <a:lstStyle/>
          <a:p>
            <a:pPr algn="ctr">
              <a:lnSpc>
                <a:spcPts val="7920"/>
              </a:lnSpc>
            </a:pPr>
            <a:r>
              <a:rPr lang="en-US" sz="7200">
                <a:solidFill>
                  <a:srgbClr val="484B4B"/>
                </a:solidFill>
                <a:latin typeface="Poppins Medium Bold"/>
              </a:rPr>
              <a:t>KORSAKOFF'S SYNDROME </a:t>
            </a:r>
          </a:p>
        </p:txBody>
      </p:sp>
      <p:pic>
        <p:nvPicPr>
          <p:cNvPr name="Picture 3" id="3"/>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660129" y="2894322"/>
            <a:ext cx="311906" cy="360395"/>
          </a:xfrm>
          <a:prstGeom prst="rect">
            <a:avLst/>
          </a:prstGeom>
        </p:spPr>
      </p:pic>
      <p:sp>
        <p:nvSpPr>
          <p:cNvPr name="TextBox 4" id="4"/>
          <p:cNvSpPr txBox="true"/>
          <p:nvPr/>
        </p:nvSpPr>
        <p:spPr>
          <a:xfrm rot="0">
            <a:off x="2398887" y="2833312"/>
            <a:ext cx="15406547" cy="976517"/>
          </a:xfrm>
          <a:prstGeom prst="rect">
            <a:avLst/>
          </a:prstGeom>
        </p:spPr>
        <p:txBody>
          <a:bodyPr anchor="t" rtlCol="false" tIns="0" lIns="0" bIns="0" rIns="0">
            <a:spAutoFit/>
          </a:bodyPr>
          <a:lstStyle/>
          <a:p>
            <a:pPr>
              <a:lnSpc>
                <a:spcPts val="3926"/>
              </a:lnSpc>
            </a:pPr>
            <a:r>
              <a:rPr lang="en-US" sz="2804">
                <a:solidFill>
                  <a:srgbClr val="484B4B"/>
                </a:solidFill>
                <a:latin typeface="Assistant Regular Bold"/>
              </a:rPr>
              <a:t>Korsakoff's syndrome (Korsakoff's psychosis, amnesic-confabulatory syndrome), is a degenerative brain disorder caused by the lack of thiamine (vitamin B1) in the brain</a:t>
            </a:r>
          </a:p>
        </p:txBody>
      </p:sp>
      <p:sp>
        <p:nvSpPr>
          <p:cNvPr name="TextBox 5" id="5"/>
          <p:cNvSpPr txBox="true"/>
          <p:nvPr/>
        </p:nvSpPr>
        <p:spPr>
          <a:xfrm rot="0">
            <a:off x="2398887" y="4201360"/>
            <a:ext cx="15406547" cy="1471817"/>
          </a:xfrm>
          <a:prstGeom prst="rect">
            <a:avLst/>
          </a:prstGeom>
        </p:spPr>
        <p:txBody>
          <a:bodyPr anchor="t" rtlCol="false" tIns="0" lIns="0" bIns="0" rIns="0">
            <a:spAutoFit/>
          </a:bodyPr>
          <a:lstStyle/>
          <a:p>
            <a:pPr algn="l" marL="0" indent="0" lvl="0">
              <a:lnSpc>
                <a:spcPts val="3926"/>
              </a:lnSpc>
              <a:spcBef>
                <a:spcPct val="0"/>
              </a:spcBef>
            </a:pPr>
            <a:r>
              <a:rPr lang="en-US" sz="2804">
                <a:solidFill>
                  <a:srgbClr val="484B4B"/>
                </a:solidFill>
                <a:latin typeface="Assistant Regular Bold"/>
              </a:rPr>
              <a:t>Individuals diagnosed with Korsakoff's syndrome usually have symptoms of anterograde and retrograde amnesia, or severe memory loss, as well as confabulation, that is, invented memories which are then taken as true due to gaps in memory sometimes associated with blackouts.</a:t>
            </a:r>
          </a:p>
        </p:txBody>
      </p:sp>
      <p:pic>
        <p:nvPicPr>
          <p:cNvPr name="Picture 6" id="6"/>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660129" y="4258510"/>
            <a:ext cx="311906" cy="360395"/>
          </a:xfrm>
          <a:prstGeom prst="rect">
            <a:avLst/>
          </a:prstGeom>
        </p:spPr>
      </p:pic>
      <p:sp>
        <p:nvSpPr>
          <p:cNvPr name="TextBox 7" id="7"/>
          <p:cNvSpPr txBox="true"/>
          <p:nvPr/>
        </p:nvSpPr>
        <p:spPr>
          <a:xfrm rot="0">
            <a:off x="2398887" y="6063703"/>
            <a:ext cx="15406547" cy="976517"/>
          </a:xfrm>
          <a:prstGeom prst="rect">
            <a:avLst/>
          </a:prstGeom>
        </p:spPr>
        <p:txBody>
          <a:bodyPr anchor="t" rtlCol="false" tIns="0" lIns="0" bIns="0" rIns="0">
            <a:spAutoFit/>
          </a:bodyPr>
          <a:lstStyle/>
          <a:p>
            <a:pPr algn="l" marL="0" indent="0" lvl="0">
              <a:lnSpc>
                <a:spcPts val="3926"/>
              </a:lnSpc>
              <a:spcBef>
                <a:spcPct val="0"/>
              </a:spcBef>
            </a:pPr>
            <a:r>
              <a:rPr lang="en-US" sz="2804">
                <a:solidFill>
                  <a:srgbClr val="484B4B"/>
                </a:solidFill>
                <a:latin typeface="Assistant Regular Bold"/>
              </a:rPr>
              <a:t>These symptoms are caused by damage to mammillary bodies (nodes on the underside of the brain associated with memory) and other brain regions due to deficiency of thiamine (vitamin B1).</a:t>
            </a:r>
          </a:p>
        </p:txBody>
      </p:sp>
      <p:pic>
        <p:nvPicPr>
          <p:cNvPr name="Picture 8" id="8"/>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660129" y="6220141"/>
            <a:ext cx="311906" cy="360395"/>
          </a:xfrm>
          <a:prstGeom prst="rect">
            <a:avLst/>
          </a:prstGeom>
        </p:spPr>
      </p:pic>
      <p:sp>
        <p:nvSpPr>
          <p:cNvPr name="TextBox 9" id="9"/>
          <p:cNvSpPr txBox="true"/>
          <p:nvPr/>
        </p:nvSpPr>
        <p:spPr>
          <a:xfrm rot="0">
            <a:off x="2398887" y="7430745"/>
            <a:ext cx="15406547" cy="976517"/>
          </a:xfrm>
          <a:prstGeom prst="rect">
            <a:avLst/>
          </a:prstGeom>
        </p:spPr>
        <p:txBody>
          <a:bodyPr anchor="t" rtlCol="false" tIns="0" lIns="0" bIns="0" rIns="0">
            <a:spAutoFit/>
          </a:bodyPr>
          <a:lstStyle/>
          <a:p>
            <a:pPr algn="l" marL="0" indent="0" lvl="0">
              <a:lnSpc>
                <a:spcPts val="3926"/>
              </a:lnSpc>
              <a:spcBef>
                <a:spcPct val="0"/>
              </a:spcBef>
            </a:pPr>
            <a:r>
              <a:rPr lang="en-US" sz="2804">
                <a:solidFill>
                  <a:srgbClr val="484B4B"/>
                </a:solidFill>
                <a:latin typeface="Assistant Regular Bold"/>
              </a:rPr>
              <a:t>When Wernicke's encephalopathy accompanies Korsakoff's syndrome, the combination is called the Wernicke-Korsakoff syndrome. </a:t>
            </a:r>
          </a:p>
        </p:txBody>
      </p:sp>
      <p:pic>
        <p:nvPicPr>
          <p:cNvPr name="Picture 10" id="10"/>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660129" y="7487895"/>
            <a:ext cx="311906" cy="360395"/>
          </a:xfrm>
          <a:prstGeom prst="rect">
            <a:avLst/>
          </a:prstGeom>
        </p:spPr>
      </p:pic>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91C7E8"/>
        </a:solidFill>
      </p:bgPr>
    </p:bg>
    <p:spTree>
      <p:nvGrpSpPr>
        <p:cNvPr id="1" name=""/>
        <p:cNvGrpSpPr/>
        <p:nvPr/>
      </p:nvGrpSpPr>
      <p:grpSpPr>
        <a:xfrm>
          <a:off x="0" y="0"/>
          <a:ext cx="0" cy="0"/>
          <a:chOff x="0" y="0"/>
          <a:chExt cx="0" cy="0"/>
        </a:xfrm>
      </p:grpSpPr>
      <p:sp>
        <p:nvSpPr>
          <p:cNvPr name="TextBox 2" id="2"/>
          <p:cNvSpPr txBox="true"/>
          <p:nvPr/>
        </p:nvSpPr>
        <p:spPr>
          <a:xfrm rot="0">
            <a:off x="1109843" y="584785"/>
            <a:ext cx="16068314" cy="1091565"/>
          </a:xfrm>
          <a:prstGeom prst="rect">
            <a:avLst/>
          </a:prstGeom>
        </p:spPr>
        <p:txBody>
          <a:bodyPr anchor="t" rtlCol="false" tIns="0" lIns="0" bIns="0" rIns="0">
            <a:spAutoFit/>
          </a:bodyPr>
          <a:lstStyle/>
          <a:p>
            <a:pPr algn="ctr">
              <a:lnSpc>
                <a:spcPts val="7920"/>
              </a:lnSpc>
            </a:pPr>
            <a:r>
              <a:rPr lang="en-US" sz="7200">
                <a:solidFill>
                  <a:srgbClr val="484B4B"/>
                </a:solidFill>
                <a:latin typeface="Poppins Medium Bold"/>
              </a:rPr>
              <a:t>KORSAKOFF'S SYNDROME </a:t>
            </a:r>
          </a:p>
        </p:txBody>
      </p:sp>
      <p:pic>
        <p:nvPicPr>
          <p:cNvPr name="Picture 3" id="3"/>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660129" y="2894322"/>
            <a:ext cx="311906" cy="360395"/>
          </a:xfrm>
          <a:prstGeom prst="rect">
            <a:avLst/>
          </a:prstGeom>
        </p:spPr>
      </p:pic>
      <p:sp>
        <p:nvSpPr>
          <p:cNvPr name="TextBox 4" id="4"/>
          <p:cNvSpPr txBox="true"/>
          <p:nvPr/>
        </p:nvSpPr>
        <p:spPr>
          <a:xfrm rot="0">
            <a:off x="2398887" y="2833312"/>
            <a:ext cx="15406547" cy="976517"/>
          </a:xfrm>
          <a:prstGeom prst="rect">
            <a:avLst/>
          </a:prstGeom>
        </p:spPr>
        <p:txBody>
          <a:bodyPr anchor="t" rtlCol="false" tIns="0" lIns="0" bIns="0" rIns="0">
            <a:spAutoFit/>
          </a:bodyPr>
          <a:lstStyle/>
          <a:p>
            <a:pPr>
              <a:lnSpc>
                <a:spcPts val="3926"/>
              </a:lnSpc>
            </a:pPr>
            <a:r>
              <a:rPr lang="en-US" sz="2804">
                <a:solidFill>
                  <a:srgbClr val="484B4B"/>
                </a:solidFill>
                <a:latin typeface="Assistant Regular Bold"/>
              </a:rPr>
              <a:t>Korsakoff's syndrome (Korsakoff's psychosis, amnesic-confabulatory syndrome), is a degenerative brain disorder caused by the lack of thiamine (vitamin B1) in the brain</a:t>
            </a:r>
          </a:p>
        </p:txBody>
      </p:sp>
      <p:sp>
        <p:nvSpPr>
          <p:cNvPr name="TextBox 5" id="5"/>
          <p:cNvSpPr txBox="true"/>
          <p:nvPr/>
        </p:nvSpPr>
        <p:spPr>
          <a:xfrm rot="0">
            <a:off x="2398887" y="4201360"/>
            <a:ext cx="15406547" cy="1471817"/>
          </a:xfrm>
          <a:prstGeom prst="rect">
            <a:avLst/>
          </a:prstGeom>
        </p:spPr>
        <p:txBody>
          <a:bodyPr anchor="t" rtlCol="false" tIns="0" lIns="0" bIns="0" rIns="0">
            <a:spAutoFit/>
          </a:bodyPr>
          <a:lstStyle/>
          <a:p>
            <a:pPr algn="l" marL="0" indent="0" lvl="0">
              <a:lnSpc>
                <a:spcPts val="3926"/>
              </a:lnSpc>
              <a:spcBef>
                <a:spcPct val="0"/>
              </a:spcBef>
            </a:pPr>
            <a:r>
              <a:rPr lang="en-US" sz="2804">
                <a:solidFill>
                  <a:srgbClr val="484B4B"/>
                </a:solidFill>
                <a:latin typeface="Assistant Regular Bold"/>
              </a:rPr>
              <a:t>Individuals diagnosed with Korsakoff's syndrome usually have symptoms of anterograde and retrograde amnesia, or severe memory loss, as well as confabulation, that is, invented memories which are then taken as true due to gaps in memory sometimes associated with blackouts.</a:t>
            </a:r>
          </a:p>
        </p:txBody>
      </p:sp>
      <p:pic>
        <p:nvPicPr>
          <p:cNvPr name="Picture 6" id="6"/>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660129" y="4258510"/>
            <a:ext cx="311906" cy="360395"/>
          </a:xfrm>
          <a:prstGeom prst="rect">
            <a:avLst/>
          </a:prstGeom>
        </p:spPr>
      </p:pic>
      <p:sp>
        <p:nvSpPr>
          <p:cNvPr name="TextBox 7" id="7"/>
          <p:cNvSpPr txBox="true"/>
          <p:nvPr/>
        </p:nvSpPr>
        <p:spPr>
          <a:xfrm rot="0">
            <a:off x="2398887" y="6063703"/>
            <a:ext cx="15406547" cy="976517"/>
          </a:xfrm>
          <a:prstGeom prst="rect">
            <a:avLst/>
          </a:prstGeom>
        </p:spPr>
        <p:txBody>
          <a:bodyPr anchor="t" rtlCol="false" tIns="0" lIns="0" bIns="0" rIns="0">
            <a:spAutoFit/>
          </a:bodyPr>
          <a:lstStyle/>
          <a:p>
            <a:pPr algn="l" marL="0" indent="0" lvl="0">
              <a:lnSpc>
                <a:spcPts val="3926"/>
              </a:lnSpc>
              <a:spcBef>
                <a:spcPct val="0"/>
              </a:spcBef>
            </a:pPr>
            <a:r>
              <a:rPr lang="en-US" sz="2804">
                <a:solidFill>
                  <a:srgbClr val="484B4B"/>
                </a:solidFill>
                <a:latin typeface="Assistant Regular Bold"/>
              </a:rPr>
              <a:t>These symptoms are caused by damage to mammillary bodies (nodes on the underside of the brain associated with memory) and other brain regions due to deficiency of thiamine (vitamin B1).</a:t>
            </a:r>
          </a:p>
        </p:txBody>
      </p:sp>
      <p:pic>
        <p:nvPicPr>
          <p:cNvPr name="Picture 8" id="8"/>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660129" y="6220141"/>
            <a:ext cx="311906" cy="360395"/>
          </a:xfrm>
          <a:prstGeom prst="rect">
            <a:avLst/>
          </a:prstGeom>
        </p:spPr>
      </p:pic>
      <p:sp>
        <p:nvSpPr>
          <p:cNvPr name="TextBox 9" id="9"/>
          <p:cNvSpPr txBox="true"/>
          <p:nvPr/>
        </p:nvSpPr>
        <p:spPr>
          <a:xfrm rot="0">
            <a:off x="2398887" y="7430745"/>
            <a:ext cx="15406547" cy="976517"/>
          </a:xfrm>
          <a:prstGeom prst="rect">
            <a:avLst/>
          </a:prstGeom>
        </p:spPr>
        <p:txBody>
          <a:bodyPr anchor="t" rtlCol="false" tIns="0" lIns="0" bIns="0" rIns="0">
            <a:spAutoFit/>
          </a:bodyPr>
          <a:lstStyle/>
          <a:p>
            <a:pPr algn="l" marL="0" indent="0" lvl="0">
              <a:lnSpc>
                <a:spcPts val="3926"/>
              </a:lnSpc>
              <a:spcBef>
                <a:spcPct val="0"/>
              </a:spcBef>
            </a:pPr>
            <a:r>
              <a:rPr lang="en-US" sz="2804">
                <a:solidFill>
                  <a:srgbClr val="484B4B"/>
                </a:solidFill>
                <a:latin typeface="Assistant Regular Bold"/>
              </a:rPr>
              <a:t>When Wernicke's encephalopathy accompanies Korsakoff's syndrome, the combination is called the Wernicke-Korsakoff syndrome. </a:t>
            </a:r>
          </a:p>
        </p:txBody>
      </p:sp>
      <p:pic>
        <p:nvPicPr>
          <p:cNvPr name="Picture 10" id="10"/>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660129" y="7487895"/>
            <a:ext cx="311906" cy="360395"/>
          </a:xfrm>
          <a:prstGeom prst="rect">
            <a:avLst/>
          </a:prstGeom>
        </p:spPr>
      </p:pic>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bg>
      <p:bgPr>
        <a:solidFill>
          <a:srgbClr val="91C7E8"/>
        </a:solidFill>
      </p:bgPr>
    </p:bg>
    <p:spTree>
      <p:nvGrpSpPr>
        <p:cNvPr id="1" name=""/>
        <p:cNvGrpSpPr/>
        <p:nvPr/>
      </p:nvGrpSpPr>
      <p:grpSpPr>
        <a:xfrm>
          <a:off x="0" y="0"/>
          <a:ext cx="0" cy="0"/>
          <a:chOff x="0" y="0"/>
          <a:chExt cx="0" cy="0"/>
        </a:xfrm>
      </p:grpSpPr>
      <p:sp>
        <p:nvSpPr>
          <p:cNvPr name="TextBox 2" id="2"/>
          <p:cNvSpPr txBox="true"/>
          <p:nvPr/>
        </p:nvSpPr>
        <p:spPr>
          <a:xfrm rot="0">
            <a:off x="1109843" y="584785"/>
            <a:ext cx="16068314" cy="1091565"/>
          </a:xfrm>
          <a:prstGeom prst="rect">
            <a:avLst/>
          </a:prstGeom>
        </p:spPr>
        <p:txBody>
          <a:bodyPr anchor="t" rtlCol="false" tIns="0" lIns="0" bIns="0" rIns="0">
            <a:spAutoFit/>
          </a:bodyPr>
          <a:lstStyle/>
          <a:p>
            <a:pPr algn="ctr">
              <a:lnSpc>
                <a:spcPts val="7920"/>
              </a:lnSpc>
            </a:pPr>
            <a:r>
              <a:rPr lang="en-US" sz="7200">
                <a:solidFill>
                  <a:srgbClr val="484B4B"/>
                </a:solidFill>
                <a:latin typeface="Poppins Medium Bold"/>
              </a:rPr>
              <a:t>KORSAKOFF'S SYNDROME </a:t>
            </a:r>
          </a:p>
        </p:txBody>
      </p:sp>
      <p:pic>
        <p:nvPicPr>
          <p:cNvPr name="Picture 3" id="3"/>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660129" y="2894322"/>
            <a:ext cx="311906" cy="360395"/>
          </a:xfrm>
          <a:prstGeom prst="rect">
            <a:avLst/>
          </a:prstGeom>
        </p:spPr>
      </p:pic>
      <p:sp>
        <p:nvSpPr>
          <p:cNvPr name="TextBox 4" id="4"/>
          <p:cNvSpPr txBox="true"/>
          <p:nvPr/>
        </p:nvSpPr>
        <p:spPr>
          <a:xfrm rot="0">
            <a:off x="2398887" y="2833312"/>
            <a:ext cx="15406547" cy="976517"/>
          </a:xfrm>
          <a:prstGeom prst="rect">
            <a:avLst/>
          </a:prstGeom>
        </p:spPr>
        <p:txBody>
          <a:bodyPr anchor="t" rtlCol="false" tIns="0" lIns="0" bIns="0" rIns="0">
            <a:spAutoFit/>
          </a:bodyPr>
          <a:lstStyle/>
          <a:p>
            <a:pPr>
              <a:lnSpc>
                <a:spcPts val="3926"/>
              </a:lnSpc>
            </a:pPr>
            <a:r>
              <a:rPr lang="en-US" sz="2804">
                <a:solidFill>
                  <a:srgbClr val="484B4B"/>
                </a:solidFill>
                <a:latin typeface="Assistant Regular Bold"/>
              </a:rPr>
              <a:t>Korsakoff's is a continuum of Wernicke's encephalopathy, though a recognized episode of Wernicke's is not always obvious.</a:t>
            </a:r>
          </a:p>
        </p:txBody>
      </p:sp>
      <p:sp>
        <p:nvSpPr>
          <p:cNvPr name="TextBox 5" id="5"/>
          <p:cNvSpPr txBox="true"/>
          <p:nvPr/>
        </p:nvSpPr>
        <p:spPr>
          <a:xfrm rot="0">
            <a:off x="2398887" y="4201360"/>
            <a:ext cx="15406547" cy="1471817"/>
          </a:xfrm>
          <a:prstGeom prst="rect">
            <a:avLst/>
          </a:prstGeom>
        </p:spPr>
        <p:txBody>
          <a:bodyPr anchor="t" rtlCol="false" tIns="0" lIns="0" bIns="0" rIns="0">
            <a:spAutoFit/>
          </a:bodyPr>
          <a:lstStyle/>
          <a:p>
            <a:pPr algn="l" marL="0" indent="0" lvl="0">
              <a:lnSpc>
                <a:spcPts val="3926"/>
              </a:lnSpc>
              <a:spcBef>
                <a:spcPct val="0"/>
              </a:spcBef>
            </a:pPr>
            <a:r>
              <a:rPr lang="en-US" sz="2804">
                <a:solidFill>
                  <a:srgbClr val="484B4B"/>
                </a:solidFill>
                <a:latin typeface="Assistant Regular Bold"/>
              </a:rPr>
              <a:t>The disease involves neuronal loss that is, damage to nerve cell transmitters; gliosis which is damage to cells in the Central Nervous System; and hemorrhage or bleeding in mammillary bodies. Damage to the dorsomedial nucleus of the thalamus is also associated with this disorder.</a:t>
            </a:r>
          </a:p>
        </p:txBody>
      </p:sp>
      <p:pic>
        <p:nvPicPr>
          <p:cNvPr name="Picture 6" id="6"/>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660129" y="4258510"/>
            <a:ext cx="311906" cy="360395"/>
          </a:xfrm>
          <a:prstGeom prst="rect">
            <a:avLst/>
          </a:prstGeom>
        </p:spPr>
      </p:pic>
      <p:sp>
        <p:nvSpPr>
          <p:cNvPr name="TextBox 7" id="7"/>
          <p:cNvSpPr txBox="true"/>
          <p:nvPr/>
        </p:nvSpPr>
        <p:spPr>
          <a:xfrm rot="0">
            <a:off x="2398887" y="6063703"/>
            <a:ext cx="15406547" cy="976517"/>
          </a:xfrm>
          <a:prstGeom prst="rect">
            <a:avLst/>
          </a:prstGeom>
        </p:spPr>
        <p:txBody>
          <a:bodyPr anchor="t" rtlCol="false" tIns="0" lIns="0" bIns="0" rIns="0">
            <a:spAutoFit/>
          </a:bodyPr>
          <a:lstStyle/>
          <a:p>
            <a:pPr algn="l" marL="0" indent="0" lvl="0">
              <a:lnSpc>
                <a:spcPts val="3926"/>
              </a:lnSpc>
              <a:spcBef>
                <a:spcPct val="0"/>
              </a:spcBef>
            </a:pPr>
            <a:r>
              <a:rPr lang="en-US" sz="2804">
                <a:solidFill>
                  <a:srgbClr val="484B4B"/>
                </a:solidFill>
                <a:latin typeface="Assistant Regular Bold"/>
              </a:rPr>
              <a:t>Treatment involves replacing the thiamine by Intravenous (IV) or intramuscular (IM) injection, and providing proper nutrition and hydration</a:t>
            </a:r>
          </a:p>
        </p:txBody>
      </p:sp>
      <p:pic>
        <p:nvPicPr>
          <p:cNvPr name="Picture 8" id="8"/>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660129" y="6220141"/>
            <a:ext cx="311906" cy="360395"/>
          </a:xfrm>
          <a:prstGeom prst="rect">
            <a:avLst/>
          </a:prstGeom>
        </p:spPr>
      </p:pic>
      <p:sp>
        <p:nvSpPr>
          <p:cNvPr name="TextBox 9" id="9"/>
          <p:cNvSpPr txBox="true"/>
          <p:nvPr/>
        </p:nvSpPr>
        <p:spPr>
          <a:xfrm rot="0">
            <a:off x="2398887" y="7430745"/>
            <a:ext cx="15406547" cy="481217"/>
          </a:xfrm>
          <a:prstGeom prst="rect">
            <a:avLst/>
          </a:prstGeom>
        </p:spPr>
        <p:txBody>
          <a:bodyPr anchor="t" rtlCol="false" tIns="0" lIns="0" bIns="0" rIns="0">
            <a:spAutoFit/>
          </a:bodyPr>
          <a:lstStyle/>
          <a:p>
            <a:pPr algn="l" marL="0" indent="0" lvl="0">
              <a:lnSpc>
                <a:spcPts val="3926"/>
              </a:lnSpc>
              <a:spcBef>
                <a:spcPct val="0"/>
              </a:spcBef>
            </a:pPr>
            <a:r>
              <a:rPr lang="en-US" sz="2804">
                <a:solidFill>
                  <a:srgbClr val="484B4B"/>
                </a:solidFill>
                <a:latin typeface="Assistant Regular Bold"/>
              </a:rPr>
              <a:t>Amnesia and brain damage caused by the disease does not respond to thiamine replacement therapy.</a:t>
            </a:r>
          </a:p>
        </p:txBody>
      </p:sp>
      <p:pic>
        <p:nvPicPr>
          <p:cNvPr name="Picture 10" id="10"/>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660129" y="7487895"/>
            <a:ext cx="311906" cy="360395"/>
          </a:xfrm>
          <a:prstGeom prst="rect">
            <a:avLst/>
          </a:prstGeom>
        </p:spPr>
      </p:pic>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836" t="0" r="836" b="0"/>
          <a:stretch>
            <a:fillRect/>
          </a:stretch>
        </p:blipFill>
        <p:spPr>
          <a:xfrm flipH="false" flipV="false" rot="0">
            <a:off x="1951105" y="2423108"/>
            <a:ext cx="3901533" cy="3967878"/>
          </a:xfrm>
          <a:prstGeom prst="rect">
            <a:avLst/>
          </a:prstGeom>
        </p:spPr>
      </p:pic>
      <p:grpSp>
        <p:nvGrpSpPr>
          <p:cNvPr name="Group 3" id="3"/>
          <p:cNvGrpSpPr/>
          <p:nvPr/>
        </p:nvGrpSpPr>
        <p:grpSpPr>
          <a:xfrm rot="0">
            <a:off x="1122355" y="6501875"/>
            <a:ext cx="5272626" cy="2756425"/>
            <a:chOff x="0" y="0"/>
            <a:chExt cx="1489577" cy="778721"/>
          </a:xfrm>
        </p:grpSpPr>
        <p:sp>
          <p:nvSpPr>
            <p:cNvPr name="Freeform 4" id="4"/>
            <p:cNvSpPr/>
            <p:nvPr/>
          </p:nvSpPr>
          <p:spPr>
            <a:xfrm>
              <a:off x="0" y="0"/>
              <a:ext cx="1489577" cy="778721"/>
            </a:xfrm>
            <a:custGeom>
              <a:avLst/>
              <a:gdLst/>
              <a:ahLst/>
              <a:cxnLst/>
              <a:rect r="r" b="b" t="t" l="l"/>
              <a:pathLst>
                <a:path h="778721" w="1489577">
                  <a:moveTo>
                    <a:pt x="0" y="0"/>
                  </a:moveTo>
                  <a:lnTo>
                    <a:pt x="1489577" y="0"/>
                  </a:lnTo>
                  <a:lnTo>
                    <a:pt x="1489577" y="778721"/>
                  </a:lnTo>
                  <a:lnTo>
                    <a:pt x="0" y="778721"/>
                  </a:lnTo>
                  <a:close/>
                </a:path>
              </a:pathLst>
            </a:custGeom>
            <a:solidFill>
              <a:srgbClr val="91C7E8"/>
            </a:solidFill>
          </p:spPr>
        </p:sp>
        <p:sp>
          <p:nvSpPr>
            <p:cNvPr name="TextBox 5" id="5"/>
            <p:cNvSpPr txBox="true"/>
            <p:nvPr/>
          </p:nvSpPr>
          <p:spPr>
            <a:xfrm>
              <a:off x="0" y="-66675"/>
              <a:ext cx="812800" cy="879475"/>
            </a:xfrm>
            <a:prstGeom prst="rect">
              <a:avLst/>
            </a:prstGeom>
          </p:spPr>
          <p:txBody>
            <a:bodyPr anchor="ctr" rtlCol="false" tIns="50800" lIns="50800" bIns="50800" rIns="50800"/>
            <a:lstStyle/>
            <a:p>
              <a:pPr algn="ctr">
                <a:lnSpc>
                  <a:spcPts val="3359"/>
                </a:lnSpc>
              </a:pPr>
            </a:p>
          </p:txBody>
        </p:sp>
      </p:grpSp>
      <p:grpSp>
        <p:nvGrpSpPr>
          <p:cNvPr name="Group 6" id="6"/>
          <p:cNvGrpSpPr/>
          <p:nvPr/>
        </p:nvGrpSpPr>
        <p:grpSpPr>
          <a:xfrm rot="0">
            <a:off x="11893018" y="6501875"/>
            <a:ext cx="5272626" cy="2756425"/>
            <a:chOff x="0" y="0"/>
            <a:chExt cx="1489577" cy="778721"/>
          </a:xfrm>
        </p:grpSpPr>
        <p:sp>
          <p:nvSpPr>
            <p:cNvPr name="Freeform 7" id="7"/>
            <p:cNvSpPr/>
            <p:nvPr/>
          </p:nvSpPr>
          <p:spPr>
            <a:xfrm>
              <a:off x="0" y="0"/>
              <a:ext cx="1489577" cy="778721"/>
            </a:xfrm>
            <a:custGeom>
              <a:avLst/>
              <a:gdLst/>
              <a:ahLst/>
              <a:cxnLst/>
              <a:rect r="r" b="b" t="t" l="l"/>
              <a:pathLst>
                <a:path h="778721" w="1489577">
                  <a:moveTo>
                    <a:pt x="0" y="0"/>
                  </a:moveTo>
                  <a:lnTo>
                    <a:pt x="1489577" y="0"/>
                  </a:lnTo>
                  <a:lnTo>
                    <a:pt x="1489577" y="778721"/>
                  </a:lnTo>
                  <a:lnTo>
                    <a:pt x="0" y="778721"/>
                  </a:lnTo>
                  <a:close/>
                </a:path>
              </a:pathLst>
            </a:custGeom>
            <a:solidFill>
              <a:srgbClr val="91C7E8"/>
            </a:solidFill>
          </p:spPr>
        </p:sp>
        <p:sp>
          <p:nvSpPr>
            <p:cNvPr name="TextBox 8" id="8"/>
            <p:cNvSpPr txBox="true"/>
            <p:nvPr/>
          </p:nvSpPr>
          <p:spPr>
            <a:xfrm>
              <a:off x="0" y="-66675"/>
              <a:ext cx="812800" cy="879475"/>
            </a:xfrm>
            <a:prstGeom prst="rect">
              <a:avLst/>
            </a:prstGeom>
          </p:spPr>
          <p:txBody>
            <a:bodyPr anchor="ctr" rtlCol="false" tIns="50800" lIns="50800" bIns="50800" rIns="50800"/>
            <a:lstStyle/>
            <a:p>
              <a:pPr algn="ctr">
                <a:lnSpc>
                  <a:spcPts val="3359"/>
                </a:lnSpc>
              </a:pPr>
            </a:p>
          </p:txBody>
        </p:sp>
      </p:grpSp>
      <p:grpSp>
        <p:nvGrpSpPr>
          <p:cNvPr name="Group 9" id="9"/>
          <p:cNvGrpSpPr/>
          <p:nvPr/>
        </p:nvGrpSpPr>
        <p:grpSpPr>
          <a:xfrm rot="0">
            <a:off x="6506092" y="3634561"/>
            <a:ext cx="5272626" cy="2756425"/>
            <a:chOff x="0" y="0"/>
            <a:chExt cx="1489577" cy="778721"/>
          </a:xfrm>
        </p:grpSpPr>
        <p:sp>
          <p:nvSpPr>
            <p:cNvPr name="Freeform 10" id="10"/>
            <p:cNvSpPr/>
            <p:nvPr/>
          </p:nvSpPr>
          <p:spPr>
            <a:xfrm>
              <a:off x="0" y="0"/>
              <a:ext cx="1489577" cy="778721"/>
            </a:xfrm>
            <a:custGeom>
              <a:avLst/>
              <a:gdLst/>
              <a:ahLst/>
              <a:cxnLst/>
              <a:rect r="r" b="b" t="t" l="l"/>
              <a:pathLst>
                <a:path h="778721" w="1489577">
                  <a:moveTo>
                    <a:pt x="0" y="0"/>
                  </a:moveTo>
                  <a:lnTo>
                    <a:pt x="1489577" y="0"/>
                  </a:lnTo>
                  <a:lnTo>
                    <a:pt x="1489577" y="778721"/>
                  </a:lnTo>
                  <a:lnTo>
                    <a:pt x="0" y="778721"/>
                  </a:lnTo>
                  <a:close/>
                </a:path>
              </a:pathLst>
            </a:custGeom>
            <a:solidFill>
              <a:srgbClr val="91C7E8"/>
            </a:solidFill>
          </p:spPr>
        </p:sp>
        <p:sp>
          <p:nvSpPr>
            <p:cNvPr name="TextBox 11" id="11"/>
            <p:cNvSpPr txBox="true"/>
            <p:nvPr/>
          </p:nvSpPr>
          <p:spPr>
            <a:xfrm>
              <a:off x="0" y="-66675"/>
              <a:ext cx="812800" cy="879475"/>
            </a:xfrm>
            <a:prstGeom prst="rect">
              <a:avLst/>
            </a:prstGeom>
          </p:spPr>
          <p:txBody>
            <a:bodyPr anchor="ctr" rtlCol="false" tIns="50800" lIns="50800" bIns="50800" rIns="50800"/>
            <a:lstStyle/>
            <a:p>
              <a:pPr algn="ctr">
                <a:lnSpc>
                  <a:spcPts val="3359"/>
                </a:lnSpc>
              </a:pPr>
            </a:p>
          </p:txBody>
        </p:sp>
      </p:grpSp>
      <p:grpSp>
        <p:nvGrpSpPr>
          <p:cNvPr name="Group 12" id="12"/>
          <p:cNvGrpSpPr/>
          <p:nvPr/>
        </p:nvGrpSpPr>
        <p:grpSpPr>
          <a:xfrm rot="0">
            <a:off x="6507687" y="6495761"/>
            <a:ext cx="5272626" cy="2756425"/>
            <a:chOff x="0" y="0"/>
            <a:chExt cx="1489577" cy="778721"/>
          </a:xfrm>
        </p:grpSpPr>
        <p:sp>
          <p:nvSpPr>
            <p:cNvPr name="Freeform 13" id="13"/>
            <p:cNvSpPr/>
            <p:nvPr/>
          </p:nvSpPr>
          <p:spPr>
            <a:xfrm>
              <a:off x="0" y="0"/>
              <a:ext cx="1489577" cy="778721"/>
            </a:xfrm>
            <a:custGeom>
              <a:avLst/>
              <a:gdLst/>
              <a:ahLst/>
              <a:cxnLst/>
              <a:rect r="r" b="b" t="t" l="l"/>
              <a:pathLst>
                <a:path h="778721" w="1489577">
                  <a:moveTo>
                    <a:pt x="0" y="0"/>
                  </a:moveTo>
                  <a:lnTo>
                    <a:pt x="1489577" y="0"/>
                  </a:lnTo>
                  <a:lnTo>
                    <a:pt x="1489577" y="778721"/>
                  </a:lnTo>
                  <a:lnTo>
                    <a:pt x="0" y="778721"/>
                  </a:lnTo>
                  <a:close/>
                </a:path>
              </a:pathLst>
            </a:custGeom>
            <a:solidFill>
              <a:srgbClr val="91C7E8"/>
            </a:solidFill>
          </p:spPr>
        </p:sp>
        <p:sp>
          <p:nvSpPr>
            <p:cNvPr name="TextBox 14" id="14"/>
            <p:cNvSpPr txBox="true"/>
            <p:nvPr/>
          </p:nvSpPr>
          <p:spPr>
            <a:xfrm>
              <a:off x="0" y="-66675"/>
              <a:ext cx="812800" cy="879475"/>
            </a:xfrm>
            <a:prstGeom prst="rect">
              <a:avLst/>
            </a:prstGeom>
          </p:spPr>
          <p:txBody>
            <a:bodyPr anchor="ctr" rtlCol="false" tIns="50800" lIns="50800" bIns="50800" rIns="50800"/>
            <a:lstStyle/>
            <a:p>
              <a:pPr algn="ctr">
                <a:lnSpc>
                  <a:spcPts val="3359"/>
                </a:lnSpc>
              </a:pPr>
            </a:p>
          </p:txBody>
        </p:sp>
      </p:grpSp>
      <p:pic>
        <p:nvPicPr>
          <p:cNvPr name="Picture 15" id="15"/>
          <p:cNvPicPr>
            <a:picLocks noChangeAspect="true"/>
          </p:cNvPicPr>
          <p:nvPr/>
        </p:nvPicPr>
        <p:blipFill>
          <a:blip r:embed="rId3"/>
          <a:srcRect l="0" t="0" r="0" b="0"/>
          <a:stretch>
            <a:fillRect/>
          </a:stretch>
        </p:blipFill>
        <p:spPr>
          <a:xfrm flipH="false" flipV="false" rot="0">
            <a:off x="12237045" y="2372642"/>
            <a:ext cx="4024458" cy="4024458"/>
          </a:xfrm>
          <a:prstGeom prst="rect">
            <a:avLst/>
          </a:prstGeom>
        </p:spPr>
      </p:pic>
      <p:sp>
        <p:nvSpPr>
          <p:cNvPr name="TextBox 16" id="16"/>
          <p:cNvSpPr txBox="true"/>
          <p:nvPr/>
        </p:nvSpPr>
        <p:spPr>
          <a:xfrm rot="0">
            <a:off x="7334842" y="4359317"/>
            <a:ext cx="2191420" cy="541020"/>
          </a:xfrm>
          <a:prstGeom prst="rect">
            <a:avLst/>
          </a:prstGeom>
        </p:spPr>
        <p:txBody>
          <a:bodyPr anchor="t" rtlCol="false" tIns="0" lIns="0" bIns="0" rIns="0">
            <a:spAutoFit/>
          </a:bodyPr>
          <a:lstStyle/>
          <a:p>
            <a:pPr>
              <a:lnSpc>
                <a:spcPts val="3960"/>
              </a:lnSpc>
            </a:pPr>
            <a:r>
              <a:rPr lang="en-US" sz="3600">
                <a:solidFill>
                  <a:srgbClr val="484B4B"/>
                </a:solidFill>
                <a:latin typeface="Poppins Medium Bold"/>
              </a:rPr>
              <a:t>Pancreas</a:t>
            </a:r>
          </a:p>
        </p:txBody>
      </p:sp>
      <p:sp>
        <p:nvSpPr>
          <p:cNvPr name="TextBox 17" id="17"/>
          <p:cNvSpPr txBox="true"/>
          <p:nvPr/>
        </p:nvSpPr>
        <p:spPr>
          <a:xfrm rot="0">
            <a:off x="1122355" y="437971"/>
            <a:ext cx="13919969" cy="1091565"/>
          </a:xfrm>
          <a:prstGeom prst="rect">
            <a:avLst/>
          </a:prstGeom>
        </p:spPr>
        <p:txBody>
          <a:bodyPr anchor="t" rtlCol="false" tIns="0" lIns="0" bIns="0" rIns="0">
            <a:spAutoFit/>
          </a:bodyPr>
          <a:lstStyle/>
          <a:p>
            <a:pPr>
              <a:lnSpc>
                <a:spcPts val="7920"/>
              </a:lnSpc>
            </a:pPr>
            <a:r>
              <a:rPr lang="en-US" sz="7200">
                <a:solidFill>
                  <a:srgbClr val="484B4B"/>
                </a:solidFill>
                <a:latin typeface="Poppins Medium"/>
              </a:rPr>
              <a:t>REMEMBER THE OTHER ORGANS</a:t>
            </a:r>
          </a:p>
        </p:txBody>
      </p:sp>
      <p:sp>
        <p:nvSpPr>
          <p:cNvPr name="TextBox 18" id="18"/>
          <p:cNvSpPr txBox="true"/>
          <p:nvPr/>
        </p:nvSpPr>
        <p:spPr>
          <a:xfrm rot="0">
            <a:off x="7045438" y="4951053"/>
            <a:ext cx="4193936" cy="976630"/>
          </a:xfrm>
          <a:prstGeom prst="rect">
            <a:avLst/>
          </a:prstGeom>
        </p:spPr>
        <p:txBody>
          <a:bodyPr anchor="t" rtlCol="false" tIns="0" lIns="0" bIns="0" rIns="0">
            <a:spAutoFit/>
          </a:bodyPr>
          <a:lstStyle/>
          <a:p>
            <a:pPr marL="604519" indent="-302260" lvl="1">
              <a:lnSpc>
                <a:spcPts val="3919"/>
              </a:lnSpc>
              <a:buFont typeface="Arial"/>
              <a:buChar char="•"/>
            </a:pPr>
            <a:r>
              <a:rPr lang="en-US" sz="2799">
                <a:solidFill>
                  <a:srgbClr val="484B4B"/>
                </a:solidFill>
                <a:latin typeface="Assistant Regular Bold"/>
              </a:rPr>
              <a:t>Acute pancreatitis</a:t>
            </a:r>
          </a:p>
          <a:p>
            <a:pPr marL="604519" indent="-302260" lvl="1">
              <a:lnSpc>
                <a:spcPts val="3919"/>
              </a:lnSpc>
              <a:buFont typeface="Arial"/>
              <a:buChar char="•"/>
            </a:pPr>
            <a:r>
              <a:rPr lang="en-US" sz="2799">
                <a:solidFill>
                  <a:srgbClr val="484B4B"/>
                </a:solidFill>
                <a:latin typeface="Assistant Regular Bold"/>
              </a:rPr>
              <a:t>Chronic pancreatitis</a:t>
            </a:r>
          </a:p>
        </p:txBody>
      </p:sp>
      <p:sp>
        <p:nvSpPr>
          <p:cNvPr name="TextBox 19" id="19"/>
          <p:cNvSpPr txBox="true"/>
          <p:nvPr/>
        </p:nvSpPr>
        <p:spPr>
          <a:xfrm rot="0">
            <a:off x="1951105" y="7095904"/>
            <a:ext cx="1282005" cy="541020"/>
          </a:xfrm>
          <a:prstGeom prst="rect">
            <a:avLst/>
          </a:prstGeom>
        </p:spPr>
        <p:txBody>
          <a:bodyPr anchor="t" rtlCol="false" tIns="0" lIns="0" bIns="0" rIns="0">
            <a:spAutoFit/>
          </a:bodyPr>
          <a:lstStyle/>
          <a:p>
            <a:pPr>
              <a:lnSpc>
                <a:spcPts val="3960"/>
              </a:lnSpc>
            </a:pPr>
            <a:r>
              <a:rPr lang="en-US" sz="3600">
                <a:solidFill>
                  <a:srgbClr val="484B4B"/>
                </a:solidFill>
                <a:latin typeface="Poppins Medium Bold"/>
              </a:rPr>
              <a:t>Heart</a:t>
            </a:r>
          </a:p>
        </p:txBody>
      </p:sp>
      <p:sp>
        <p:nvSpPr>
          <p:cNvPr name="TextBox 20" id="20"/>
          <p:cNvSpPr txBox="true"/>
          <p:nvPr/>
        </p:nvSpPr>
        <p:spPr>
          <a:xfrm rot="0">
            <a:off x="1661701" y="7687641"/>
            <a:ext cx="4430721" cy="976630"/>
          </a:xfrm>
          <a:prstGeom prst="rect">
            <a:avLst/>
          </a:prstGeom>
        </p:spPr>
        <p:txBody>
          <a:bodyPr anchor="t" rtlCol="false" tIns="0" lIns="0" bIns="0" rIns="0">
            <a:spAutoFit/>
          </a:bodyPr>
          <a:lstStyle/>
          <a:p>
            <a:pPr marL="604519" indent="-302260" lvl="1">
              <a:lnSpc>
                <a:spcPts val="3919"/>
              </a:lnSpc>
              <a:buFont typeface="Arial"/>
              <a:buChar char="•"/>
            </a:pPr>
            <a:r>
              <a:rPr lang="en-US" sz="2799">
                <a:solidFill>
                  <a:srgbClr val="484B4B"/>
                </a:solidFill>
                <a:latin typeface="Assistant Regular Bold"/>
              </a:rPr>
              <a:t>AF</a:t>
            </a:r>
          </a:p>
          <a:p>
            <a:pPr marL="604519" indent="-302260" lvl="1">
              <a:lnSpc>
                <a:spcPts val="3919"/>
              </a:lnSpc>
              <a:buFont typeface="Arial"/>
              <a:buChar char="•"/>
            </a:pPr>
            <a:r>
              <a:rPr lang="en-US" sz="2799">
                <a:solidFill>
                  <a:srgbClr val="484B4B"/>
                </a:solidFill>
                <a:latin typeface="Assistant Regular Bold"/>
              </a:rPr>
              <a:t>Dilated cardiomyopathy</a:t>
            </a:r>
          </a:p>
        </p:txBody>
      </p:sp>
      <p:sp>
        <p:nvSpPr>
          <p:cNvPr name="TextBox 21" id="21"/>
          <p:cNvSpPr txBox="true"/>
          <p:nvPr/>
        </p:nvSpPr>
        <p:spPr>
          <a:xfrm rot="0">
            <a:off x="7336437" y="6848254"/>
            <a:ext cx="3105069" cy="541020"/>
          </a:xfrm>
          <a:prstGeom prst="rect">
            <a:avLst/>
          </a:prstGeom>
        </p:spPr>
        <p:txBody>
          <a:bodyPr anchor="t" rtlCol="false" tIns="0" lIns="0" bIns="0" rIns="0">
            <a:spAutoFit/>
          </a:bodyPr>
          <a:lstStyle/>
          <a:p>
            <a:pPr>
              <a:lnSpc>
                <a:spcPts val="3960"/>
              </a:lnSpc>
            </a:pPr>
            <a:r>
              <a:rPr lang="en-US" sz="3600">
                <a:solidFill>
                  <a:srgbClr val="484B4B"/>
                </a:solidFill>
                <a:latin typeface="Poppins Medium Bold"/>
              </a:rPr>
              <a:t>Nerves</a:t>
            </a:r>
          </a:p>
        </p:txBody>
      </p:sp>
      <p:sp>
        <p:nvSpPr>
          <p:cNvPr name="TextBox 22" id="22"/>
          <p:cNvSpPr txBox="true"/>
          <p:nvPr/>
        </p:nvSpPr>
        <p:spPr>
          <a:xfrm rot="0">
            <a:off x="7047032" y="7439991"/>
            <a:ext cx="4845986" cy="1471930"/>
          </a:xfrm>
          <a:prstGeom prst="rect">
            <a:avLst/>
          </a:prstGeom>
        </p:spPr>
        <p:txBody>
          <a:bodyPr anchor="t" rtlCol="false" tIns="0" lIns="0" bIns="0" rIns="0">
            <a:spAutoFit/>
          </a:bodyPr>
          <a:lstStyle/>
          <a:p>
            <a:pPr marL="604519" indent="-302260" lvl="1">
              <a:lnSpc>
                <a:spcPts val="3919"/>
              </a:lnSpc>
              <a:buFont typeface="Arial"/>
              <a:buChar char="•"/>
            </a:pPr>
            <a:r>
              <a:rPr lang="en-US" sz="2799">
                <a:solidFill>
                  <a:srgbClr val="484B4B"/>
                </a:solidFill>
                <a:latin typeface="Assistant Regular Bold"/>
              </a:rPr>
              <a:t>Peripheral sensory neuropathy</a:t>
            </a:r>
          </a:p>
          <a:p>
            <a:pPr marL="604519" indent="-302260" lvl="1">
              <a:lnSpc>
                <a:spcPts val="3919"/>
              </a:lnSpc>
              <a:buFont typeface="Arial"/>
              <a:buChar char="•"/>
            </a:pPr>
            <a:r>
              <a:rPr lang="en-US" sz="2799">
                <a:solidFill>
                  <a:srgbClr val="484B4B"/>
                </a:solidFill>
                <a:latin typeface="Assistant Regular Bold"/>
              </a:rPr>
              <a:t>Cerebellar atrophy</a:t>
            </a:r>
          </a:p>
        </p:txBody>
      </p:sp>
      <p:sp>
        <p:nvSpPr>
          <p:cNvPr name="TextBox 23" id="23"/>
          <p:cNvSpPr txBox="true"/>
          <p:nvPr/>
        </p:nvSpPr>
        <p:spPr>
          <a:xfrm rot="0">
            <a:off x="12830123" y="7089790"/>
            <a:ext cx="1419151" cy="541020"/>
          </a:xfrm>
          <a:prstGeom prst="rect">
            <a:avLst/>
          </a:prstGeom>
        </p:spPr>
        <p:txBody>
          <a:bodyPr anchor="t" rtlCol="false" tIns="0" lIns="0" bIns="0" rIns="0">
            <a:spAutoFit/>
          </a:bodyPr>
          <a:lstStyle/>
          <a:p>
            <a:pPr>
              <a:lnSpc>
                <a:spcPts val="3960"/>
              </a:lnSpc>
            </a:pPr>
            <a:r>
              <a:rPr lang="en-US" sz="3600">
                <a:solidFill>
                  <a:srgbClr val="484B4B"/>
                </a:solidFill>
                <a:latin typeface="Poppins Medium Bold"/>
              </a:rPr>
              <a:t>Bones</a:t>
            </a:r>
          </a:p>
        </p:txBody>
      </p:sp>
      <p:sp>
        <p:nvSpPr>
          <p:cNvPr name="TextBox 24" id="24"/>
          <p:cNvSpPr txBox="true"/>
          <p:nvPr/>
        </p:nvSpPr>
        <p:spPr>
          <a:xfrm rot="0">
            <a:off x="12540718" y="7681527"/>
            <a:ext cx="4193936" cy="481330"/>
          </a:xfrm>
          <a:prstGeom prst="rect">
            <a:avLst/>
          </a:prstGeom>
        </p:spPr>
        <p:txBody>
          <a:bodyPr anchor="t" rtlCol="false" tIns="0" lIns="0" bIns="0" rIns="0">
            <a:spAutoFit/>
          </a:bodyPr>
          <a:lstStyle/>
          <a:p>
            <a:pPr marL="604519" indent="-302260" lvl="1">
              <a:lnSpc>
                <a:spcPts val="3919"/>
              </a:lnSpc>
              <a:buFont typeface="Arial"/>
              <a:buChar char="•"/>
            </a:pPr>
            <a:r>
              <a:rPr lang="en-US" sz="2799">
                <a:solidFill>
                  <a:srgbClr val="484B4B"/>
                </a:solidFill>
                <a:latin typeface="Assistant Regular Bold"/>
              </a:rPr>
              <a:t>Fractures</a:t>
            </a:r>
          </a:p>
        </p:txBody>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2964184" y="616962"/>
            <a:ext cx="13265830" cy="2091690"/>
          </a:xfrm>
          <a:prstGeom prst="rect">
            <a:avLst/>
          </a:prstGeom>
        </p:spPr>
        <p:txBody>
          <a:bodyPr anchor="t" rtlCol="false" tIns="0" lIns="0" bIns="0" rIns="0">
            <a:spAutoFit/>
          </a:bodyPr>
          <a:lstStyle/>
          <a:p>
            <a:pPr>
              <a:lnSpc>
                <a:spcPts val="7920"/>
              </a:lnSpc>
            </a:pPr>
            <a:r>
              <a:rPr lang="en-US" sz="7200">
                <a:solidFill>
                  <a:srgbClr val="484B4B"/>
                </a:solidFill>
                <a:latin typeface="Poppins Medium Bold"/>
              </a:rPr>
              <a:t>POPULATION SCREENING INSTRUMENTS</a:t>
            </a:r>
          </a:p>
        </p:txBody>
      </p:sp>
      <p:pic>
        <p:nvPicPr>
          <p:cNvPr name="Picture 3" id="3"/>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104911" y="3101177"/>
            <a:ext cx="363218" cy="419685"/>
          </a:xfrm>
          <a:prstGeom prst="rect">
            <a:avLst/>
          </a:prstGeom>
        </p:spPr>
      </p:pic>
      <p:sp>
        <p:nvSpPr>
          <p:cNvPr name="TextBox 4" id="4"/>
          <p:cNvSpPr txBox="true"/>
          <p:nvPr/>
        </p:nvSpPr>
        <p:spPr>
          <a:xfrm rot="0">
            <a:off x="1689465" y="2982453"/>
            <a:ext cx="7983844" cy="4813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CAGE - Cut Down Annoyed Guilt Eye Opener</a:t>
            </a:r>
          </a:p>
        </p:txBody>
      </p:sp>
      <p:sp>
        <p:nvSpPr>
          <p:cNvPr name="TextBox 5" id="5"/>
          <p:cNvSpPr txBox="true"/>
          <p:nvPr/>
        </p:nvSpPr>
        <p:spPr>
          <a:xfrm rot="0">
            <a:off x="1476457" y="3586069"/>
            <a:ext cx="13704339" cy="1967230"/>
          </a:xfrm>
          <a:prstGeom prst="rect">
            <a:avLst/>
          </a:prstGeom>
        </p:spPr>
        <p:txBody>
          <a:bodyPr anchor="t" rtlCol="false" tIns="0" lIns="0" bIns="0" rIns="0">
            <a:spAutoFit/>
          </a:bodyPr>
          <a:lstStyle/>
          <a:p>
            <a:pPr marL="604519" indent="-302260" lvl="1">
              <a:lnSpc>
                <a:spcPts val="3919"/>
              </a:lnSpc>
              <a:buFont typeface="Arial"/>
              <a:buChar char="•"/>
            </a:pPr>
            <a:r>
              <a:rPr lang="en-US" sz="2799">
                <a:solidFill>
                  <a:srgbClr val="484B4B"/>
                </a:solidFill>
                <a:latin typeface="Assistant Regular"/>
              </a:rPr>
              <a:t>Have you ever felt you should Cut down on your drink?</a:t>
            </a:r>
          </a:p>
          <a:p>
            <a:pPr marL="604519" indent="-302260" lvl="1">
              <a:lnSpc>
                <a:spcPts val="3919"/>
              </a:lnSpc>
              <a:buFont typeface="Arial"/>
              <a:buChar char="•"/>
            </a:pPr>
            <a:r>
              <a:rPr lang="en-US" sz="2799">
                <a:solidFill>
                  <a:srgbClr val="484B4B"/>
                </a:solidFill>
                <a:latin typeface="Assistant Regular"/>
              </a:rPr>
              <a:t>Have people Annoyed you by criticizing your drinking?</a:t>
            </a:r>
          </a:p>
          <a:p>
            <a:pPr marL="604519" indent="-302260" lvl="1">
              <a:lnSpc>
                <a:spcPts val="3919"/>
              </a:lnSpc>
              <a:buFont typeface="Arial"/>
              <a:buChar char="•"/>
            </a:pPr>
            <a:r>
              <a:rPr lang="en-US" sz="2799">
                <a:solidFill>
                  <a:srgbClr val="484B4B"/>
                </a:solidFill>
                <a:latin typeface="Assistant Regular"/>
              </a:rPr>
              <a:t>Have you ever felt Guilt about your drinking?</a:t>
            </a:r>
          </a:p>
          <a:p>
            <a:pPr algn="l" marL="604519" indent="-302260" lvl="1">
              <a:lnSpc>
                <a:spcPts val="3919"/>
              </a:lnSpc>
              <a:buFont typeface="Arial"/>
              <a:buChar char="•"/>
            </a:pPr>
            <a:r>
              <a:rPr lang="en-US" sz="2799">
                <a:solidFill>
                  <a:srgbClr val="484B4B"/>
                </a:solidFill>
                <a:latin typeface="Assistant Regular"/>
              </a:rPr>
              <a:t>Have you ever needed Eye opener drink?</a:t>
            </a:r>
          </a:p>
        </p:txBody>
      </p:sp>
      <p:pic>
        <p:nvPicPr>
          <p:cNvPr name="Picture 6" id="6"/>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104911" y="5795848"/>
            <a:ext cx="363218" cy="419685"/>
          </a:xfrm>
          <a:prstGeom prst="rect">
            <a:avLst/>
          </a:prstGeom>
        </p:spPr>
      </p:pic>
      <p:sp>
        <p:nvSpPr>
          <p:cNvPr name="TextBox 7" id="7"/>
          <p:cNvSpPr txBox="true"/>
          <p:nvPr/>
        </p:nvSpPr>
        <p:spPr>
          <a:xfrm rot="0">
            <a:off x="1689465" y="5677124"/>
            <a:ext cx="7983844" cy="4813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MAST - Michigan Alcohol Screening Test</a:t>
            </a:r>
          </a:p>
        </p:txBody>
      </p:sp>
      <p:sp>
        <p:nvSpPr>
          <p:cNvPr name="TextBox 8" id="8"/>
          <p:cNvSpPr txBox="true"/>
          <p:nvPr/>
        </p:nvSpPr>
        <p:spPr>
          <a:xfrm rot="0">
            <a:off x="1476457" y="6280741"/>
            <a:ext cx="13704339" cy="1471930"/>
          </a:xfrm>
          <a:prstGeom prst="rect">
            <a:avLst/>
          </a:prstGeom>
        </p:spPr>
        <p:txBody>
          <a:bodyPr anchor="t" rtlCol="false" tIns="0" lIns="0" bIns="0" rIns="0">
            <a:spAutoFit/>
          </a:bodyPr>
          <a:lstStyle/>
          <a:p>
            <a:pPr marL="604519" indent="-302260" lvl="1">
              <a:lnSpc>
                <a:spcPts val="3919"/>
              </a:lnSpc>
              <a:buFont typeface="Arial"/>
              <a:buChar char="•"/>
            </a:pPr>
            <a:r>
              <a:rPr lang="en-US" sz="2799">
                <a:solidFill>
                  <a:srgbClr val="484B4B"/>
                </a:solidFill>
                <a:latin typeface="Assistant Regular"/>
              </a:rPr>
              <a:t>Widely used screening test</a:t>
            </a:r>
          </a:p>
          <a:p>
            <a:pPr marL="604519" indent="-302260" lvl="1">
              <a:lnSpc>
                <a:spcPts val="3919"/>
              </a:lnSpc>
              <a:buFont typeface="Arial"/>
              <a:buChar char="•"/>
            </a:pPr>
            <a:r>
              <a:rPr lang="en-US" sz="2799">
                <a:solidFill>
                  <a:srgbClr val="484B4B"/>
                </a:solidFill>
                <a:latin typeface="Assistant Regular"/>
              </a:rPr>
              <a:t>It is a 25 items list of common signs and symptoms of alcoholism</a:t>
            </a:r>
          </a:p>
          <a:p>
            <a:pPr algn="l" marL="604519" indent="-302260" lvl="1">
              <a:lnSpc>
                <a:spcPts val="3919"/>
              </a:lnSpc>
              <a:buFont typeface="Arial"/>
              <a:buChar char="•"/>
            </a:pPr>
            <a:r>
              <a:rPr lang="en-US" sz="2799">
                <a:solidFill>
                  <a:srgbClr val="484B4B"/>
                </a:solidFill>
                <a:latin typeface="Assistant Regular"/>
              </a:rPr>
              <a:t>Score of 5 or more represents the cut off point</a:t>
            </a:r>
          </a:p>
        </p:txBody>
      </p:sp>
      <p:pic>
        <p:nvPicPr>
          <p:cNvPr name="Picture 9" id="9"/>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104911" y="8052369"/>
            <a:ext cx="363218" cy="419685"/>
          </a:xfrm>
          <a:prstGeom prst="rect">
            <a:avLst/>
          </a:prstGeom>
        </p:spPr>
      </p:pic>
      <p:sp>
        <p:nvSpPr>
          <p:cNvPr name="TextBox 10" id="10"/>
          <p:cNvSpPr txBox="true"/>
          <p:nvPr/>
        </p:nvSpPr>
        <p:spPr>
          <a:xfrm rot="0">
            <a:off x="1689465" y="7933646"/>
            <a:ext cx="7983844" cy="4813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AUDIT - Alcohol Use Disorders Identification Test</a:t>
            </a:r>
          </a:p>
        </p:txBody>
      </p:sp>
      <p:sp>
        <p:nvSpPr>
          <p:cNvPr name="TextBox 11" id="11"/>
          <p:cNvSpPr txBox="true"/>
          <p:nvPr/>
        </p:nvSpPr>
        <p:spPr>
          <a:xfrm rot="0">
            <a:off x="1476457" y="8537262"/>
            <a:ext cx="16203744" cy="1471930"/>
          </a:xfrm>
          <a:prstGeom prst="rect">
            <a:avLst/>
          </a:prstGeom>
        </p:spPr>
        <p:txBody>
          <a:bodyPr anchor="t" rtlCol="false" tIns="0" lIns="0" bIns="0" rIns="0">
            <a:spAutoFit/>
          </a:bodyPr>
          <a:lstStyle/>
          <a:p>
            <a:pPr marL="604519" indent="-302260" lvl="1">
              <a:lnSpc>
                <a:spcPts val="3919"/>
              </a:lnSpc>
              <a:buFont typeface="Arial"/>
              <a:buChar char="•"/>
            </a:pPr>
            <a:r>
              <a:rPr lang="en-US" sz="2799">
                <a:solidFill>
                  <a:srgbClr val="484B4B"/>
                </a:solidFill>
                <a:latin typeface="Assistant Regular"/>
              </a:rPr>
              <a:t>Developed by WHO in 1992</a:t>
            </a:r>
          </a:p>
          <a:p>
            <a:pPr marL="604519" indent="-302260" lvl="1">
              <a:lnSpc>
                <a:spcPts val="3919"/>
              </a:lnSpc>
              <a:buFont typeface="Arial"/>
              <a:buChar char="•"/>
            </a:pPr>
            <a:r>
              <a:rPr lang="en-US" sz="2799">
                <a:solidFill>
                  <a:srgbClr val="484B4B"/>
                </a:solidFill>
                <a:latin typeface="Assistant Regular"/>
              </a:rPr>
              <a:t>It is a 10 item questionnaire</a:t>
            </a:r>
          </a:p>
          <a:p>
            <a:pPr algn="l" marL="604519" indent="-302260" lvl="1">
              <a:lnSpc>
                <a:spcPts val="3919"/>
              </a:lnSpc>
              <a:buFont typeface="Arial"/>
              <a:buChar char="•"/>
            </a:pPr>
            <a:r>
              <a:rPr lang="en-US" sz="2799">
                <a:solidFill>
                  <a:srgbClr val="484B4B"/>
                </a:solidFill>
                <a:latin typeface="Assistant Regular"/>
              </a:rPr>
              <a:t>Has clinical questions and laboratory parameters to suggest harmful use and alcohol dependence</a:t>
            </a:r>
          </a:p>
        </p:txBody>
      </p:sp>
      <p:grpSp>
        <p:nvGrpSpPr>
          <p:cNvPr name="Group 12" id="12"/>
          <p:cNvGrpSpPr/>
          <p:nvPr/>
        </p:nvGrpSpPr>
        <p:grpSpPr>
          <a:xfrm rot="0">
            <a:off x="0" y="616962"/>
            <a:ext cx="2571750" cy="2091690"/>
            <a:chOff x="0" y="0"/>
            <a:chExt cx="3429000" cy="2788920"/>
          </a:xfrm>
        </p:grpSpPr>
        <p:grpSp>
          <p:nvGrpSpPr>
            <p:cNvPr name="Group 13" id="13"/>
            <p:cNvGrpSpPr/>
            <p:nvPr/>
          </p:nvGrpSpPr>
          <p:grpSpPr>
            <a:xfrm rot="0">
              <a:off x="0" y="0"/>
              <a:ext cx="3429000" cy="2788920"/>
              <a:chOff x="0" y="0"/>
              <a:chExt cx="677333" cy="550898"/>
            </a:xfrm>
          </p:grpSpPr>
          <p:sp>
            <p:nvSpPr>
              <p:cNvPr name="Freeform 14" id="14"/>
              <p:cNvSpPr/>
              <p:nvPr/>
            </p:nvSpPr>
            <p:spPr>
              <a:xfrm>
                <a:off x="0" y="0"/>
                <a:ext cx="677333" cy="550898"/>
              </a:xfrm>
              <a:custGeom>
                <a:avLst/>
                <a:gdLst/>
                <a:ahLst/>
                <a:cxnLst/>
                <a:rect r="r" b="b" t="t" l="l"/>
                <a:pathLst>
                  <a:path h="550898" w="677333">
                    <a:moveTo>
                      <a:pt x="0" y="0"/>
                    </a:moveTo>
                    <a:lnTo>
                      <a:pt x="677333" y="0"/>
                    </a:lnTo>
                    <a:lnTo>
                      <a:pt x="677333" y="550898"/>
                    </a:lnTo>
                    <a:lnTo>
                      <a:pt x="0" y="550898"/>
                    </a:lnTo>
                    <a:close/>
                  </a:path>
                </a:pathLst>
              </a:custGeom>
              <a:solidFill>
                <a:srgbClr val="91C7E8"/>
              </a:solidFill>
            </p:spPr>
          </p:sp>
          <p:sp>
            <p:nvSpPr>
              <p:cNvPr name="TextBox 15" id="15"/>
              <p:cNvSpPr txBox="true"/>
              <p:nvPr/>
            </p:nvSpPr>
            <p:spPr>
              <a:xfrm>
                <a:off x="0" y="-66675"/>
                <a:ext cx="812800" cy="879475"/>
              </a:xfrm>
              <a:prstGeom prst="rect">
                <a:avLst/>
              </a:prstGeom>
            </p:spPr>
            <p:txBody>
              <a:bodyPr anchor="ctr" rtlCol="false" tIns="50800" lIns="50800" bIns="50800" rIns="50800"/>
              <a:lstStyle/>
              <a:p>
                <a:pPr algn="ctr">
                  <a:lnSpc>
                    <a:spcPts val="3359"/>
                  </a:lnSpc>
                </a:pPr>
              </a:p>
            </p:txBody>
          </p:sp>
        </p:grpSp>
        <p:pic>
          <p:nvPicPr>
            <p:cNvPr name="Picture 16" id="16"/>
            <p:cNvPicPr>
              <a:picLocks noChangeAspect="true"/>
            </p:cNvPicPr>
            <p:nvPr/>
          </p:nvPicPr>
          <p:blipFill>
            <a:blip r:embed="rId4"/>
            <a:srcRect l="9061" t="9931" r="25307" b="9931"/>
            <a:stretch>
              <a:fillRect/>
            </a:stretch>
          </p:blipFill>
          <p:spPr>
            <a:xfrm flipH="false" flipV="false" rot="0">
              <a:off x="320198" y="0"/>
              <a:ext cx="2587095" cy="2788920"/>
            </a:xfrm>
            <a:prstGeom prst="rect">
              <a:avLst/>
            </a:prstGeom>
          </p:spPr>
        </p:pic>
      </p:gr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619236" y="805586"/>
            <a:ext cx="1714443" cy="1714443"/>
          </a:xfrm>
          <a:prstGeom prst="rect">
            <a:avLst/>
          </a:prstGeom>
        </p:spPr>
      </p:pic>
      <p:sp>
        <p:nvSpPr>
          <p:cNvPr name="TextBox 3" id="3"/>
          <p:cNvSpPr txBox="true"/>
          <p:nvPr/>
        </p:nvSpPr>
        <p:spPr>
          <a:xfrm rot="0">
            <a:off x="2964184" y="616962"/>
            <a:ext cx="13265830" cy="2091690"/>
          </a:xfrm>
          <a:prstGeom prst="rect">
            <a:avLst/>
          </a:prstGeom>
        </p:spPr>
        <p:txBody>
          <a:bodyPr anchor="t" rtlCol="false" tIns="0" lIns="0" bIns="0" rIns="0">
            <a:spAutoFit/>
          </a:bodyPr>
          <a:lstStyle/>
          <a:p>
            <a:pPr>
              <a:lnSpc>
                <a:spcPts val="7920"/>
              </a:lnSpc>
            </a:pPr>
            <a:r>
              <a:rPr lang="en-US" sz="7200">
                <a:solidFill>
                  <a:srgbClr val="484B4B"/>
                </a:solidFill>
                <a:latin typeface="Poppins Medium Bold"/>
              </a:rPr>
              <a:t>ASSESSMENT OF SEVERITY OF WITHDRAWAL</a:t>
            </a:r>
          </a:p>
        </p:txBody>
      </p:sp>
      <p:pic>
        <p:nvPicPr>
          <p:cNvPr name="Picture 4" id="4"/>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1104911" y="3101177"/>
            <a:ext cx="363218" cy="419685"/>
          </a:xfrm>
          <a:prstGeom prst="rect">
            <a:avLst/>
          </a:prstGeom>
        </p:spPr>
      </p:pic>
      <p:sp>
        <p:nvSpPr>
          <p:cNvPr name="TextBox 5" id="5"/>
          <p:cNvSpPr txBox="true"/>
          <p:nvPr/>
        </p:nvSpPr>
        <p:spPr>
          <a:xfrm rot="0">
            <a:off x="1689465" y="2982453"/>
            <a:ext cx="15990736" cy="4813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Clinical institute withdrawal assessment for alcohol-revised version (CIWA-Ar)</a:t>
            </a:r>
          </a:p>
        </p:txBody>
      </p:sp>
      <p:sp>
        <p:nvSpPr>
          <p:cNvPr name="TextBox 6" id="6"/>
          <p:cNvSpPr txBox="true"/>
          <p:nvPr/>
        </p:nvSpPr>
        <p:spPr>
          <a:xfrm rot="0">
            <a:off x="1476457" y="3586069"/>
            <a:ext cx="13704339" cy="481330"/>
          </a:xfrm>
          <a:prstGeom prst="rect">
            <a:avLst/>
          </a:prstGeom>
        </p:spPr>
        <p:txBody>
          <a:bodyPr anchor="t" rtlCol="false" tIns="0" lIns="0" bIns="0" rIns="0">
            <a:spAutoFit/>
          </a:bodyPr>
          <a:lstStyle/>
          <a:p>
            <a:pPr algn="l" marL="604519" indent="-302260" lvl="1">
              <a:lnSpc>
                <a:spcPts val="3919"/>
              </a:lnSpc>
              <a:buFont typeface="Arial"/>
              <a:buChar char="•"/>
            </a:pPr>
            <a:r>
              <a:rPr lang="en-US" sz="2799">
                <a:solidFill>
                  <a:srgbClr val="484B4B"/>
                </a:solidFill>
                <a:latin typeface="Assistant Regular"/>
              </a:rPr>
              <a:t>It is a 10 item scale that can monitor the clinical course of alcohol withdrawal</a:t>
            </a:r>
          </a:p>
        </p:txBody>
      </p:sp>
      <p:sp>
        <p:nvSpPr>
          <p:cNvPr name="TextBox 7" id="7"/>
          <p:cNvSpPr txBox="true"/>
          <p:nvPr/>
        </p:nvSpPr>
        <p:spPr>
          <a:xfrm rot="0">
            <a:off x="1891953" y="4191224"/>
            <a:ext cx="13704339" cy="4939030"/>
          </a:xfrm>
          <a:prstGeom prst="rect">
            <a:avLst/>
          </a:prstGeom>
        </p:spPr>
        <p:txBody>
          <a:bodyPr anchor="t" rtlCol="false" tIns="0" lIns="0" bIns="0" rIns="0">
            <a:spAutoFit/>
          </a:bodyPr>
          <a:lstStyle/>
          <a:p>
            <a:pPr marL="604519" indent="-302260" lvl="1">
              <a:lnSpc>
                <a:spcPts val="3919"/>
              </a:lnSpc>
              <a:buFont typeface="Arial"/>
              <a:buChar char="•"/>
            </a:pPr>
            <a:r>
              <a:rPr lang="en-US" sz="2799">
                <a:solidFill>
                  <a:srgbClr val="484B4B"/>
                </a:solidFill>
                <a:latin typeface="Assistant Regular"/>
              </a:rPr>
              <a:t>Nausea and vomiting</a:t>
            </a:r>
          </a:p>
          <a:p>
            <a:pPr marL="604519" indent="-302260" lvl="1">
              <a:lnSpc>
                <a:spcPts val="3919"/>
              </a:lnSpc>
              <a:buFont typeface="Arial"/>
              <a:buChar char="•"/>
            </a:pPr>
            <a:r>
              <a:rPr lang="en-US" sz="2799">
                <a:solidFill>
                  <a:srgbClr val="484B4B"/>
                </a:solidFill>
                <a:latin typeface="Assistant Regular"/>
              </a:rPr>
              <a:t>Tremor</a:t>
            </a:r>
          </a:p>
          <a:p>
            <a:pPr marL="604519" indent="-302260" lvl="1">
              <a:lnSpc>
                <a:spcPts val="3919"/>
              </a:lnSpc>
              <a:buFont typeface="Arial"/>
              <a:buChar char="•"/>
            </a:pPr>
            <a:r>
              <a:rPr lang="en-US" sz="2799">
                <a:solidFill>
                  <a:srgbClr val="484B4B"/>
                </a:solidFill>
                <a:latin typeface="Assistant Regular"/>
              </a:rPr>
              <a:t>Paroxysmal sweat</a:t>
            </a:r>
          </a:p>
          <a:p>
            <a:pPr marL="604519" indent="-302260" lvl="1">
              <a:lnSpc>
                <a:spcPts val="3919"/>
              </a:lnSpc>
              <a:buFont typeface="Arial"/>
              <a:buChar char="•"/>
            </a:pPr>
            <a:r>
              <a:rPr lang="en-US" sz="2799">
                <a:solidFill>
                  <a:srgbClr val="484B4B"/>
                </a:solidFill>
                <a:latin typeface="Assistant Regular"/>
              </a:rPr>
              <a:t>Anxiety</a:t>
            </a:r>
          </a:p>
          <a:p>
            <a:pPr marL="604519" indent="-302260" lvl="1">
              <a:lnSpc>
                <a:spcPts val="3919"/>
              </a:lnSpc>
              <a:buFont typeface="Arial"/>
              <a:buChar char="•"/>
            </a:pPr>
            <a:r>
              <a:rPr lang="en-US" sz="2799">
                <a:solidFill>
                  <a:srgbClr val="484B4B"/>
                </a:solidFill>
                <a:latin typeface="Assistant Regular"/>
              </a:rPr>
              <a:t>Agitation</a:t>
            </a:r>
          </a:p>
          <a:p>
            <a:pPr marL="604519" indent="-302260" lvl="1">
              <a:lnSpc>
                <a:spcPts val="3919"/>
              </a:lnSpc>
              <a:buFont typeface="Arial"/>
              <a:buChar char="•"/>
            </a:pPr>
            <a:r>
              <a:rPr lang="en-US" sz="2799">
                <a:solidFill>
                  <a:srgbClr val="484B4B"/>
                </a:solidFill>
                <a:latin typeface="Assistant Regular"/>
              </a:rPr>
              <a:t>Tactile disturbances</a:t>
            </a:r>
          </a:p>
          <a:p>
            <a:pPr marL="604519" indent="-302260" lvl="1">
              <a:lnSpc>
                <a:spcPts val="3919"/>
              </a:lnSpc>
              <a:buFont typeface="Arial"/>
              <a:buChar char="•"/>
            </a:pPr>
            <a:r>
              <a:rPr lang="en-US" sz="2799">
                <a:solidFill>
                  <a:srgbClr val="484B4B"/>
                </a:solidFill>
                <a:latin typeface="Assistant Regular"/>
              </a:rPr>
              <a:t>Auditory disturbances</a:t>
            </a:r>
          </a:p>
          <a:p>
            <a:pPr marL="604519" indent="-302260" lvl="1">
              <a:lnSpc>
                <a:spcPts val="3919"/>
              </a:lnSpc>
              <a:buFont typeface="Arial"/>
              <a:buChar char="•"/>
            </a:pPr>
            <a:r>
              <a:rPr lang="en-US" sz="2799">
                <a:solidFill>
                  <a:srgbClr val="484B4B"/>
                </a:solidFill>
                <a:latin typeface="Assistant Regular"/>
              </a:rPr>
              <a:t>Visual disturbances</a:t>
            </a:r>
          </a:p>
          <a:p>
            <a:pPr marL="604519" indent="-302260" lvl="1">
              <a:lnSpc>
                <a:spcPts val="3919"/>
              </a:lnSpc>
              <a:buFont typeface="Arial"/>
              <a:buChar char="•"/>
            </a:pPr>
            <a:r>
              <a:rPr lang="en-US" sz="2799">
                <a:solidFill>
                  <a:srgbClr val="484B4B"/>
                </a:solidFill>
                <a:latin typeface="Assistant Regular"/>
              </a:rPr>
              <a:t>Headache and fullness in head</a:t>
            </a:r>
          </a:p>
          <a:p>
            <a:pPr algn="l" marL="604519" indent="-302260" lvl="1">
              <a:lnSpc>
                <a:spcPts val="3919"/>
              </a:lnSpc>
              <a:buFont typeface="Arial"/>
              <a:buChar char="•"/>
            </a:pPr>
            <a:r>
              <a:rPr lang="en-US" sz="2799">
                <a:solidFill>
                  <a:srgbClr val="484B4B"/>
                </a:solidFill>
                <a:latin typeface="Assistant Regular"/>
              </a:rPr>
              <a:t>Orientation and clouding of sensorium</a:t>
            </a:r>
          </a:p>
        </p:txBody>
      </p:sp>
      <p:grpSp>
        <p:nvGrpSpPr>
          <p:cNvPr name="Group 8" id="8"/>
          <p:cNvGrpSpPr/>
          <p:nvPr/>
        </p:nvGrpSpPr>
        <p:grpSpPr>
          <a:xfrm rot="0">
            <a:off x="0" y="616962"/>
            <a:ext cx="2571750" cy="2091690"/>
            <a:chOff x="0" y="0"/>
            <a:chExt cx="3429000" cy="2788920"/>
          </a:xfrm>
        </p:grpSpPr>
        <p:grpSp>
          <p:nvGrpSpPr>
            <p:cNvPr name="Group 9" id="9"/>
            <p:cNvGrpSpPr/>
            <p:nvPr/>
          </p:nvGrpSpPr>
          <p:grpSpPr>
            <a:xfrm rot="0">
              <a:off x="0" y="0"/>
              <a:ext cx="3429000" cy="2788920"/>
              <a:chOff x="0" y="0"/>
              <a:chExt cx="677333" cy="550898"/>
            </a:xfrm>
          </p:grpSpPr>
          <p:sp>
            <p:nvSpPr>
              <p:cNvPr name="Freeform 10" id="10"/>
              <p:cNvSpPr/>
              <p:nvPr/>
            </p:nvSpPr>
            <p:spPr>
              <a:xfrm>
                <a:off x="0" y="0"/>
                <a:ext cx="677333" cy="550898"/>
              </a:xfrm>
              <a:custGeom>
                <a:avLst/>
                <a:gdLst/>
                <a:ahLst/>
                <a:cxnLst/>
                <a:rect r="r" b="b" t="t" l="l"/>
                <a:pathLst>
                  <a:path h="550898" w="677333">
                    <a:moveTo>
                      <a:pt x="0" y="0"/>
                    </a:moveTo>
                    <a:lnTo>
                      <a:pt x="677333" y="0"/>
                    </a:lnTo>
                    <a:lnTo>
                      <a:pt x="677333" y="550898"/>
                    </a:lnTo>
                    <a:lnTo>
                      <a:pt x="0" y="550898"/>
                    </a:lnTo>
                    <a:close/>
                  </a:path>
                </a:pathLst>
              </a:custGeom>
              <a:solidFill>
                <a:srgbClr val="91C7E8"/>
              </a:solidFill>
            </p:spPr>
          </p:sp>
          <p:sp>
            <p:nvSpPr>
              <p:cNvPr name="TextBox 11" id="11"/>
              <p:cNvSpPr txBox="true"/>
              <p:nvPr/>
            </p:nvSpPr>
            <p:spPr>
              <a:xfrm>
                <a:off x="0" y="-66675"/>
                <a:ext cx="812800" cy="879475"/>
              </a:xfrm>
              <a:prstGeom prst="rect">
                <a:avLst/>
              </a:prstGeom>
            </p:spPr>
            <p:txBody>
              <a:bodyPr anchor="ctr" rtlCol="false" tIns="50800" lIns="50800" bIns="50800" rIns="50800"/>
              <a:lstStyle/>
              <a:p>
                <a:pPr algn="ctr">
                  <a:lnSpc>
                    <a:spcPts val="3359"/>
                  </a:lnSpc>
                </a:pPr>
              </a:p>
            </p:txBody>
          </p:sp>
        </p:grpSp>
        <p:pic>
          <p:nvPicPr>
            <p:cNvPr name="Picture 12" id="12"/>
            <p:cNvPicPr>
              <a:picLocks noChangeAspect="true"/>
            </p:cNvPicPr>
            <p:nvPr/>
          </p:nvPicPr>
          <p:blipFill>
            <a:blip r:embed="rId6"/>
            <a:srcRect l="9061" t="9931" r="25307" b="9931"/>
            <a:stretch>
              <a:fillRect/>
            </a:stretch>
          </p:blipFill>
          <p:spPr>
            <a:xfrm flipH="false" flipV="false" rot="0">
              <a:off x="320198" y="0"/>
              <a:ext cx="2587095" cy="2788920"/>
            </a:xfrm>
            <a:prstGeom prst="rect">
              <a:avLst/>
            </a:prstGeom>
          </p:spPr>
        </p:pic>
      </p:gr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2964184" y="616962"/>
            <a:ext cx="13265830" cy="2091690"/>
          </a:xfrm>
          <a:prstGeom prst="rect">
            <a:avLst/>
          </a:prstGeom>
        </p:spPr>
        <p:txBody>
          <a:bodyPr anchor="t" rtlCol="false" tIns="0" lIns="0" bIns="0" rIns="0">
            <a:spAutoFit/>
          </a:bodyPr>
          <a:lstStyle/>
          <a:p>
            <a:pPr>
              <a:lnSpc>
                <a:spcPts val="7920"/>
              </a:lnSpc>
            </a:pPr>
            <a:r>
              <a:rPr lang="en-US" sz="7200">
                <a:solidFill>
                  <a:srgbClr val="484B4B"/>
                </a:solidFill>
                <a:latin typeface="Poppins Medium Bold"/>
              </a:rPr>
              <a:t>ASSESSMENT OF SEVERITY OF WITHDRAWAL</a:t>
            </a:r>
          </a:p>
        </p:txBody>
      </p:sp>
      <p:pic>
        <p:nvPicPr>
          <p:cNvPr name="Picture 3" id="3"/>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104911" y="3548439"/>
            <a:ext cx="363218" cy="419685"/>
          </a:xfrm>
          <a:prstGeom prst="rect">
            <a:avLst/>
          </a:prstGeom>
        </p:spPr>
      </p:pic>
      <p:sp>
        <p:nvSpPr>
          <p:cNvPr name="TextBox 4" id="4"/>
          <p:cNvSpPr txBox="true"/>
          <p:nvPr/>
        </p:nvSpPr>
        <p:spPr>
          <a:xfrm rot="0">
            <a:off x="1689465" y="3429715"/>
            <a:ext cx="15990736" cy="4813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Short alcohol withdrawal scale (SAWS)</a:t>
            </a:r>
          </a:p>
        </p:txBody>
      </p:sp>
      <p:sp>
        <p:nvSpPr>
          <p:cNvPr name="TextBox 5" id="5"/>
          <p:cNvSpPr txBox="true"/>
          <p:nvPr/>
        </p:nvSpPr>
        <p:spPr>
          <a:xfrm rot="0">
            <a:off x="1689465" y="4377770"/>
            <a:ext cx="15990736" cy="4813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It is a self completion questionnaire</a:t>
            </a:r>
          </a:p>
        </p:txBody>
      </p:sp>
      <p:pic>
        <p:nvPicPr>
          <p:cNvPr name="Picture 6" id="6"/>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104911" y="4439415"/>
            <a:ext cx="363218" cy="419685"/>
          </a:xfrm>
          <a:prstGeom prst="rect">
            <a:avLst/>
          </a:prstGeom>
        </p:spPr>
      </p:pic>
      <p:sp>
        <p:nvSpPr>
          <p:cNvPr name="TextBox 7" id="7"/>
          <p:cNvSpPr txBox="true"/>
          <p:nvPr/>
        </p:nvSpPr>
        <p:spPr>
          <a:xfrm rot="0">
            <a:off x="1689465" y="5325825"/>
            <a:ext cx="15990736" cy="4813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It covers symptoms of previous 24 hours</a:t>
            </a:r>
          </a:p>
        </p:txBody>
      </p:sp>
      <p:pic>
        <p:nvPicPr>
          <p:cNvPr name="Picture 8" id="8"/>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104911" y="5387470"/>
            <a:ext cx="363218" cy="419685"/>
          </a:xfrm>
          <a:prstGeom prst="rect">
            <a:avLst/>
          </a:prstGeom>
        </p:spPr>
      </p:pic>
      <p:grpSp>
        <p:nvGrpSpPr>
          <p:cNvPr name="Group 9" id="9"/>
          <p:cNvGrpSpPr/>
          <p:nvPr/>
        </p:nvGrpSpPr>
        <p:grpSpPr>
          <a:xfrm rot="0">
            <a:off x="0" y="616962"/>
            <a:ext cx="2571750" cy="2091690"/>
            <a:chOff x="0" y="0"/>
            <a:chExt cx="3429000" cy="2788920"/>
          </a:xfrm>
        </p:grpSpPr>
        <p:grpSp>
          <p:nvGrpSpPr>
            <p:cNvPr name="Group 10" id="10"/>
            <p:cNvGrpSpPr/>
            <p:nvPr/>
          </p:nvGrpSpPr>
          <p:grpSpPr>
            <a:xfrm rot="0">
              <a:off x="0" y="0"/>
              <a:ext cx="3429000" cy="2788920"/>
              <a:chOff x="0" y="0"/>
              <a:chExt cx="677333" cy="550898"/>
            </a:xfrm>
          </p:grpSpPr>
          <p:sp>
            <p:nvSpPr>
              <p:cNvPr name="Freeform 11" id="11"/>
              <p:cNvSpPr/>
              <p:nvPr/>
            </p:nvSpPr>
            <p:spPr>
              <a:xfrm>
                <a:off x="0" y="0"/>
                <a:ext cx="677333" cy="550898"/>
              </a:xfrm>
              <a:custGeom>
                <a:avLst/>
                <a:gdLst/>
                <a:ahLst/>
                <a:cxnLst/>
                <a:rect r="r" b="b" t="t" l="l"/>
                <a:pathLst>
                  <a:path h="550898" w="677333">
                    <a:moveTo>
                      <a:pt x="0" y="0"/>
                    </a:moveTo>
                    <a:lnTo>
                      <a:pt x="677333" y="0"/>
                    </a:lnTo>
                    <a:lnTo>
                      <a:pt x="677333" y="550898"/>
                    </a:lnTo>
                    <a:lnTo>
                      <a:pt x="0" y="550898"/>
                    </a:lnTo>
                    <a:close/>
                  </a:path>
                </a:pathLst>
              </a:custGeom>
              <a:solidFill>
                <a:srgbClr val="91C7E8"/>
              </a:solidFill>
            </p:spPr>
          </p:sp>
          <p:sp>
            <p:nvSpPr>
              <p:cNvPr name="TextBox 12" id="12"/>
              <p:cNvSpPr txBox="true"/>
              <p:nvPr/>
            </p:nvSpPr>
            <p:spPr>
              <a:xfrm>
                <a:off x="0" y="-66675"/>
                <a:ext cx="812800" cy="879475"/>
              </a:xfrm>
              <a:prstGeom prst="rect">
                <a:avLst/>
              </a:prstGeom>
            </p:spPr>
            <p:txBody>
              <a:bodyPr anchor="ctr" rtlCol="false" tIns="50800" lIns="50800" bIns="50800" rIns="50800"/>
              <a:lstStyle/>
              <a:p>
                <a:pPr algn="ctr">
                  <a:lnSpc>
                    <a:spcPts val="3359"/>
                  </a:lnSpc>
                </a:pPr>
              </a:p>
            </p:txBody>
          </p:sp>
        </p:grpSp>
        <p:pic>
          <p:nvPicPr>
            <p:cNvPr name="Picture 13" id="13"/>
            <p:cNvPicPr>
              <a:picLocks noChangeAspect="true"/>
            </p:cNvPicPr>
            <p:nvPr/>
          </p:nvPicPr>
          <p:blipFill>
            <a:blip r:embed="rId4"/>
            <a:srcRect l="9061" t="9931" r="25307" b="9931"/>
            <a:stretch>
              <a:fillRect/>
            </a:stretch>
          </p:blipFill>
          <p:spPr>
            <a:xfrm flipH="false" flipV="false" rot="0">
              <a:off x="320198" y="0"/>
              <a:ext cx="2587095" cy="2788920"/>
            </a:xfrm>
            <a:prstGeom prst="rect">
              <a:avLst/>
            </a:prstGeom>
          </p:spPr>
        </p:pic>
      </p:grpSp>
    </p:spTree>
  </p:cSld>
  <p:clrMapOvr>
    <a:masterClrMapping/>
  </p:clrMapOvr>
</p:sld>
</file>

<file path=ppt/slides/slide34.xml><?xml version="1.0" encoding="utf-8"?>
<p:sld xmlns:p="http://schemas.openxmlformats.org/presentationml/2006/main" xmlns:a="http://schemas.openxmlformats.org/drawingml/2006/main">
  <p:cSld>
    <p:bg>
      <p:bgPr>
        <a:solidFill>
          <a:srgbClr val="91C7E8"/>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1230609" y="2860642"/>
          <a:ext cx="15664496" cy="6934200"/>
        </p:xfrm>
        <a:graphic>
          <a:graphicData uri="http://schemas.openxmlformats.org/drawingml/2006/table">
            <a:tbl>
              <a:tblPr/>
              <a:tblGrid>
                <a:gridCol w="4107537"/>
                <a:gridCol w="2553385"/>
                <a:gridCol w="3027533"/>
                <a:gridCol w="3001191"/>
                <a:gridCol w="2974850"/>
              </a:tblGrid>
              <a:tr h="630382">
                <a:tc>
                  <a:txBody>
                    <a:bodyPr anchor="t" rtlCol="false"/>
                    <a:lstStyle/>
                    <a:p>
                      <a:pPr algn="ctr">
                        <a:lnSpc>
                          <a:spcPts val="3499"/>
                        </a:lnSpc>
                        <a:defRPr/>
                      </a:pP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ctr">
                        <a:lnSpc>
                          <a:spcPts val="3499"/>
                        </a:lnSpc>
                        <a:defRPr/>
                      </a:pPr>
                      <a:r>
                        <a:rPr lang="en-US" sz="2499">
                          <a:solidFill>
                            <a:srgbClr val="484B4B"/>
                          </a:solidFill>
                          <a:latin typeface="Assistant Regular Bold"/>
                        </a:rPr>
                        <a:t>NONE 0</a:t>
                      </a: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ctr">
                        <a:lnSpc>
                          <a:spcPts val="3499"/>
                        </a:lnSpc>
                        <a:defRPr/>
                      </a:pPr>
                      <a:r>
                        <a:rPr lang="en-US" sz="2499">
                          <a:solidFill>
                            <a:srgbClr val="484B4B"/>
                          </a:solidFill>
                          <a:latin typeface="Assistant Regular Bold"/>
                        </a:rPr>
                        <a:t>MILD 1</a:t>
                      </a: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ctr">
                        <a:lnSpc>
                          <a:spcPts val="3499"/>
                        </a:lnSpc>
                        <a:defRPr/>
                      </a:pPr>
                      <a:r>
                        <a:rPr lang="en-US" sz="2499">
                          <a:solidFill>
                            <a:srgbClr val="484B4B"/>
                          </a:solidFill>
                          <a:latin typeface="Assistant Regular Bold"/>
                        </a:rPr>
                        <a:t>MODERATE 2</a:t>
                      </a: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ctr">
                        <a:lnSpc>
                          <a:spcPts val="3499"/>
                        </a:lnSpc>
                        <a:defRPr/>
                      </a:pPr>
                      <a:r>
                        <a:rPr lang="en-US" sz="2499">
                          <a:solidFill>
                            <a:srgbClr val="484B4B"/>
                          </a:solidFill>
                          <a:latin typeface="Assistant Regular Bold"/>
                        </a:rPr>
                        <a:t>SEVERE 3</a:t>
                      </a: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r>
              <a:tr h="630382">
                <a:tc>
                  <a:txBody>
                    <a:bodyPr anchor="t" rtlCol="false"/>
                    <a:lstStyle/>
                    <a:p>
                      <a:pPr algn="ctr">
                        <a:lnSpc>
                          <a:spcPts val="3499"/>
                        </a:lnSpc>
                        <a:defRPr/>
                      </a:pPr>
                      <a:r>
                        <a:rPr lang="en-US" sz="2499">
                          <a:solidFill>
                            <a:srgbClr val="484B4B"/>
                          </a:solidFill>
                          <a:latin typeface="Assistant Regular Bold"/>
                        </a:rPr>
                        <a:t>Anxious</a:t>
                      </a: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ctr">
                        <a:lnSpc>
                          <a:spcPts val="3499"/>
                        </a:lnSpc>
                        <a:defRPr/>
                      </a:pP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ctr">
                        <a:lnSpc>
                          <a:spcPts val="3499"/>
                        </a:lnSpc>
                        <a:defRPr/>
                      </a:pP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ctr">
                        <a:lnSpc>
                          <a:spcPts val="3499"/>
                        </a:lnSpc>
                        <a:defRPr/>
                      </a:pP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ctr">
                        <a:lnSpc>
                          <a:spcPts val="3499"/>
                        </a:lnSpc>
                        <a:defRPr/>
                      </a:pP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r>
              <a:tr h="630382">
                <a:tc>
                  <a:txBody>
                    <a:bodyPr anchor="t" rtlCol="false"/>
                    <a:lstStyle/>
                    <a:p>
                      <a:pPr algn="ctr">
                        <a:lnSpc>
                          <a:spcPts val="3499"/>
                        </a:lnSpc>
                        <a:defRPr/>
                      </a:pPr>
                      <a:r>
                        <a:rPr lang="en-US" sz="2499">
                          <a:solidFill>
                            <a:srgbClr val="484B4B"/>
                          </a:solidFill>
                          <a:latin typeface="Assistant Regular Bold"/>
                        </a:rPr>
                        <a:t>Sleep disturbance</a:t>
                      </a: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ctr">
                        <a:lnSpc>
                          <a:spcPts val="3499"/>
                        </a:lnSpc>
                        <a:defRPr/>
                      </a:pP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ctr">
                        <a:lnSpc>
                          <a:spcPts val="3499"/>
                        </a:lnSpc>
                        <a:defRPr/>
                      </a:pP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ctr">
                        <a:lnSpc>
                          <a:spcPts val="3499"/>
                        </a:lnSpc>
                        <a:defRPr/>
                      </a:pP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ctr">
                        <a:lnSpc>
                          <a:spcPts val="3499"/>
                        </a:lnSpc>
                        <a:defRPr/>
                      </a:pP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r>
              <a:tr h="630382">
                <a:tc>
                  <a:txBody>
                    <a:bodyPr anchor="t" rtlCol="false"/>
                    <a:lstStyle/>
                    <a:p>
                      <a:pPr algn="ctr">
                        <a:lnSpc>
                          <a:spcPts val="3499"/>
                        </a:lnSpc>
                        <a:defRPr/>
                      </a:pPr>
                      <a:r>
                        <a:rPr lang="en-US" sz="2499">
                          <a:solidFill>
                            <a:srgbClr val="484B4B"/>
                          </a:solidFill>
                          <a:latin typeface="Assistant Regular Bold"/>
                        </a:rPr>
                        <a:t>Problem with memory</a:t>
                      </a: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ctr">
                        <a:lnSpc>
                          <a:spcPts val="3499"/>
                        </a:lnSpc>
                        <a:defRPr/>
                      </a:pP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ctr">
                        <a:lnSpc>
                          <a:spcPts val="3499"/>
                        </a:lnSpc>
                        <a:defRPr/>
                      </a:pP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ctr">
                        <a:lnSpc>
                          <a:spcPts val="3499"/>
                        </a:lnSpc>
                        <a:defRPr/>
                      </a:pP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ctr">
                        <a:lnSpc>
                          <a:spcPts val="3499"/>
                        </a:lnSpc>
                        <a:defRPr/>
                      </a:pP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r>
              <a:tr h="630382">
                <a:tc>
                  <a:txBody>
                    <a:bodyPr anchor="t" rtlCol="false"/>
                    <a:lstStyle/>
                    <a:p>
                      <a:pPr algn="ctr">
                        <a:lnSpc>
                          <a:spcPts val="3499"/>
                        </a:lnSpc>
                        <a:defRPr/>
                      </a:pPr>
                      <a:r>
                        <a:rPr lang="en-US" sz="2499">
                          <a:solidFill>
                            <a:srgbClr val="484B4B"/>
                          </a:solidFill>
                          <a:latin typeface="Assistant Regular Bold"/>
                        </a:rPr>
                        <a:t>Nausea</a:t>
                      </a: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ctr">
                        <a:lnSpc>
                          <a:spcPts val="3499"/>
                        </a:lnSpc>
                        <a:defRPr/>
                      </a:pP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ctr">
                        <a:lnSpc>
                          <a:spcPts val="3499"/>
                        </a:lnSpc>
                        <a:defRPr/>
                      </a:pP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ctr">
                        <a:lnSpc>
                          <a:spcPts val="3499"/>
                        </a:lnSpc>
                        <a:defRPr/>
                      </a:pP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ctr">
                        <a:lnSpc>
                          <a:spcPts val="3499"/>
                        </a:lnSpc>
                        <a:defRPr/>
                      </a:pP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r>
              <a:tr h="630382">
                <a:tc>
                  <a:txBody>
                    <a:bodyPr anchor="t" rtlCol="false"/>
                    <a:lstStyle/>
                    <a:p>
                      <a:pPr algn="ctr">
                        <a:lnSpc>
                          <a:spcPts val="3499"/>
                        </a:lnSpc>
                        <a:defRPr/>
                      </a:pPr>
                      <a:r>
                        <a:rPr lang="en-US" sz="2499">
                          <a:solidFill>
                            <a:srgbClr val="484B4B"/>
                          </a:solidFill>
                          <a:latin typeface="Assistant Regular Bold"/>
                        </a:rPr>
                        <a:t>Restless</a:t>
                      </a: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ctr">
                        <a:lnSpc>
                          <a:spcPts val="3499"/>
                        </a:lnSpc>
                        <a:defRPr/>
                      </a:pP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ctr">
                        <a:lnSpc>
                          <a:spcPts val="3499"/>
                        </a:lnSpc>
                        <a:defRPr/>
                      </a:pP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ctr">
                        <a:lnSpc>
                          <a:spcPts val="3499"/>
                        </a:lnSpc>
                        <a:defRPr/>
                      </a:pP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ctr">
                        <a:lnSpc>
                          <a:spcPts val="3499"/>
                        </a:lnSpc>
                        <a:defRPr/>
                      </a:pP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r>
              <a:tr h="630382">
                <a:tc>
                  <a:txBody>
                    <a:bodyPr anchor="t" rtlCol="false"/>
                    <a:lstStyle/>
                    <a:p>
                      <a:pPr algn="ctr">
                        <a:lnSpc>
                          <a:spcPts val="3499"/>
                        </a:lnSpc>
                        <a:defRPr/>
                      </a:pPr>
                      <a:r>
                        <a:rPr lang="en-US" sz="2499">
                          <a:solidFill>
                            <a:srgbClr val="484B4B"/>
                          </a:solidFill>
                          <a:latin typeface="Assistant Regular Bold"/>
                        </a:rPr>
                        <a:t>Tremor</a:t>
                      </a: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ctr">
                        <a:lnSpc>
                          <a:spcPts val="3499"/>
                        </a:lnSpc>
                        <a:defRPr/>
                      </a:pP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ctr">
                        <a:lnSpc>
                          <a:spcPts val="3499"/>
                        </a:lnSpc>
                        <a:defRPr/>
                      </a:pP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ctr">
                        <a:lnSpc>
                          <a:spcPts val="3499"/>
                        </a:lnSpc>
                        <a:defRPr/>
                      </a:pP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ctr">
                        <a:lnSpc>
                          <a:spcPts val="3499"/>
                        </a:lnSpc>
                        <a:defRPr/>
                      </a:pP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r>
              <a:tr h="630382">
                <a:tc>
                  <a:txBody>
                    <a:bodyPr anchor="t" rtlCol="false"/>
                    <a:lstStyle/>
                    <a:p>
                      <a:pPr algn="ctr">
                        <a:lnSpc>
                          <a:spcPts val="3499"/>
                        </a:lnSpc>
                        <a:defRPr/>
                      </a:pPr>
                      <a:r>
                        <a:rPr lang="en-US" sz="2499">
                          <a:solidFill>
                            <a:srgbClr val="484B4B"/>
                          </a:solidFill>
                          <a:latin typeface="Assistant Regular Bold"/>
                        </a:rPr>
                        <a:t>Feeling confused</a:t>
                      </a: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ctr">
                        <a:lnSpc>
                          <a:spcPts val="3499"/>
                        </a:lnSpc>
                        <a:defRPr/>
                      </a:pP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ctr">
                        <a:lnSpc>
                          <a:spcPts val="3499"/>
                        </a:lnSpc>
                        <a:defRPr/>
                      </a:pP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ctr">
                        <a:lnSpc>
                          <a:spcPts val="3499"/>
                        </a:lnSpc>
                        <a:defRPr/>
                      </a:pP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ctr">
                        <a:lnSpc>
                          <a:spcPts val="3499"/>
                        </a:lnSpc>
                        <a:defRPr/>
                      </a:pP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r>
              <a:tr h="630382">
                <a:tc>
                  <a:txBody>
                    <a:bodyPr anchor="t" rtlCol="false"/>
                    <a:lstStyle/>
                    <a:p>
                      <a:pPr algn="ctr">
                        <a:lnSpc>
                          <a:spcPts val="3499"/>
                        </a:lnSpc>
                        <a:defRPr/>
                      </a:pPr>
                      <a:r>
                        <a:rPr lang="en-US" sz="2499">
                          <a:solidFill>
                            <a:srgbClr val="484B4B"/>
                          </a:solidFill>
                          <a:latin typeface="Assistant Regular Bold"/>
                        </a:rPr>
                        <a:t>Sweating</a:t>
                      </a: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ctr">
                        <a:lnSpc>
                          <a:spcPts val="3499"/>
                        </a:lnSpc>
                        <a:defRPr/>
                      </a:pP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ctr">
                        <a:lnSpc>
                          <a:spcPts val="3499"/>
                        </a:lnSpc>
                        <a:defRPr/>
                      </a:pP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ctr">
                        <a:lnSpc>
                          <a:spcPts val="3499"/>
                        </a:lnSpc>
                        <a:defRPr/>
                      </a:pP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ctr">
                        <a:lnSpc>
                          <a:spcPts val="3499"/>
                        </a:lnSpc>
                        <a:defRPr/>
                      </a:pP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r>
              <a:tr h="630382">
                <a:tc>
                  <a:txBody>
                    <a:bodyPr anchor="t" rtlCol="false"/>
                    <a:lstStyle/>
                    <a:p>
                      <a:pPr algn="ctr">
                        <a:lnSpc>
                          <a:spcPts val="3499"/>
                        </a:lnSpc>
                        <a:defRPr/>
                      </a:pPr>
                      <a:r>
                        <a:rPr lang="en-US" sz="2499">
                          <a:solidFill>
                            <a:srgbClr val="484B4B"/>
                          </a:solidFill>
                          <a:latin typeface="Assistant Regular Bold"/>
                        </a:rPr>
                        <a:t>Miserable</a:t>
                      </a: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ctr">
                        <a:lnSpc>
                          <a:spcPts val="3499"/>
                        </a:lnSpc>
                        <a:defRPr/>
                      </a:pP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ctr">
                        <a:lnSpc>
                          <a:spcPts val="3499"/>
                        </a:lnSpc>
                        <a:defRPr/>
                      </a:pP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ctr">
                        <a:lnSpc>
                          <a:spcPts val="3499"/>
                        </a:lnSpc>
                        <a:defRPr/>
                      </a:pP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ctr">
                        <a:lnSpc>
                          <a:spcPts val="3499"/>
                        </a:lnSpc>
                        <a:defRPr/>
                      </a:pP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r>
              <a:tr h="630382">
                <a:tc>
                  <a:txBody>
                    <a:bodyPr anchor="t" rtlCol="false"/>
                    <a:lstStyle/>
                    <a:p>
                      <a:pPr algn="ctr">
                        <a:lnSpc>
                          <a:spcPts val="3499"/>
                        </a:lnSpc>
                        <a:defRPr/>
                      </a:pPr>
                      <a:r>
                        <a:rPr lang="en-US" sz="2499">
                          <a:solidFill>
                            <a:srgbClr val="484B4B"/>
                          </a:solidFill>
                          <a:latin typeface="Assistant Regular Bold"/>
                        </a:rPr>
                        <a:t>Heart pounding</a:t>
                      </a: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ctr">
                        <a:lnSpc>
                          <a:spcPts val="3499"/>
                        </a:lnSpc>
                        <a:defRPr/>
                      </a:pP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ctr">
                        <a:lnSpc>
                          <a:spcPts val="3499"/>
                        </a:lnSpc>
                        <a:defRPr/>
                      </a:pP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ctr">
                        <a:lnSpc>
                          <a:spcPts val="3499"/>
                        </a:lnSpc>
                        <a:defRPr/>
                      </a:pP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c>
                  <a:txBody>
                    <a:bodyPr anchor="t" rtlCol="false"/>
                    <a:lstStyle/>
                    <a:p>
                      <a:pPr algn="ctr">
                        <a:lnSpc>
                          <a:spcPts val="3499"/>
                        </a:lnSpc>
                        <a:defRPr/>
                      </a:pPr>
                      <a:endParaRPr lang="en-US" sz="1100"/>
                    </a:p>
                  </a:txBody>
                  <a:tcPr marL="66675" marR="66675" marT="66675" marB="66675" anchor="ctr">
                    <a:lnL cmpd="sng" algn="ctr" cap="flat" w="19050">
                      <a:solidFill>
                        <a:srgbClr val="00000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00000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r>
            </a:tbl>
          </a:graphicData>
        </a:graphic>
      </p:graphicFrame>
      <p:sp>
        <p:nvSpPr>
          <p:cNvPr name="TextBox 3" id="3"/>
          <p:cNvSpPr txBox="true"/>
          <p:nvPr/>
        </p:nvSpPr>
        <p:spPr>
          <a:xfrm rot="0">
            <a:off x="826791" y="426928"/>
            <a:ext cx="16068314" cy="2091690"/>
          </a:xfrm>
          <a:prstGeom prst="rect">
            <a:avLst/>
          </a:prstGeom>
        </p:spPr>
        <p:txBody>
          <a:bodyPr anchor="t" rtlCol="false" tIns="0" lIns="0" bIns="0" rIns="0">
            <a:spAutoFit/>
          </a:bodyPr>
          <a:lstStyle/>
          <a:p>
            <a:pPr algn="ctr">
              <a:lnSpc>
                <a:spcPts val="7920"/>
              </a:lnSpc>
            </a:pPr>
            <a:r>
              <a:rPr lang="en-US" sz="7200">
                <a:solidFill>
                  <a:srgbClr val="484B4B"/>
                </a:solidFill>
                <a:latin typeface="Poppins Medium Bold"/>
              </a:rPr>
              <a:t>SHORT ALCOHOL WITHDRAWAL SCALE (SAWS)</a:t>
            </a:r>
          </a:p>
        </p:txBody>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739612" cy="10287000"/>
            <a:chOff x="0" y="0"/>
            <a:chExt cx="458169" cy="2709333"/>
          </a:xfrm>
        </p:grpSpPr>
        <p:sp>
          <p:nvSpPr>
            <p:cNvPr name="Freeform 3" id="3"/>
            <p:cNvSpPr/>
            <p:nvPr/>
          </p:nvSpPr>
          <p:spPr>
            <a:xfrm>
              <a:off x="0" y="0"/>
              <a:ext cx="458169" cy="2709333"/>
            </a:xfrm>
            <a:custGeom>
              <a:avLst/>
              <a:gdLst/>
              <a:ahLst/>
              <a:cxnLst/>
              <a:rect r="r" b="b" t="t" l="l"/>
              <a:pathLst>
                <a:path h="2709333" w="458169">
                  <a:moveTo>
                    <a:pt x="0" y="0"/>
                  </a:moveTo>
                  <a:lnTo>
                    <a:pt x="458169" y="0"/>
                  </a:lnTo>
                  <a:lnTo>
                    <a:pt x="458169" y="2709333"/>
                  </a:lnTo>
                  <a:lnTo>
                    <a:pt x="0" y="2709333"/>
                  </a:lnTo>
                  <a:close/>
                </a:path>
              </a:pathLst>
            </a:custGeom>
            <a:solidFill>
              <a:srgbClr val="91C7E8"/>
            </a:solidFill>
          </p:spPr>
        </p:sp>
        <p:sp>
          <p:nvSpPr>
            <p:cNvPr name="TextBox 4" id="4"/>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pic>
        <p:nvPicPr>
          <p:cNvPr name="Picture 5" id="5"/>
          <p:cNvPicPr>
            <a:picLocks noChangeAspect="true"/>
          </p:cNvPicPr>
          <p:nvPr/>
        </p:nvPicPr>
        <p:blipFill>
          <a:blip r:embed="rId2"/>
          <a:srcRect l="5899" t="0" r="10362" b="0"/>
          <a:stretch>
            <a:fillRect/>
          </a:stretch>
        </p:blipFill>
        <p:spPr>
          <a:xfrm flipH="false" flipV="false" rot="0">
            <a:off x="8481697" y="1028700"/>
            <a:ext cx="9806303" cy="7800918"/>
          </a:xfrm>
          <a:prstGeom prst="rect">
            <a:avLst/>
          </a:prstGeom>
        </p:spPr>
      </p:pic>
      <p:sp>
        <p:nvSpPr>
          <p:cNvPr name="TextBox 6" id="6"/>
          <p:cNvSpPr txBox="true"/>
          <p:nvPr/>
        </p:nvSpPr>
        <p:spPr>
          <a:xfrm rot="0">
            <a:off x="2099246" y="3097507"/>
            <a:ext cx="6685119" cy="4091986"/>
          </a:xfrm>
          <a:prstGeom prst="rect">
            <a:avLst/>
          </a:prstGeom>
        </p:spPr>
        <p:txBody>
          <a:bodyPr anchor="t" rtlCol="false" tIns="0" lIns="0" bIns="0" rIns="0">
            <a:spAutoFit/>
          </a:bodyPr>
          <a:lstStyle/>
          <a:p>
            <a:pPr>
              <a:lnSpc>
                <a:spcPts val="7923"/>
              </a:lnSpc>
            </a:pPr>
            <a:r>
              <a:rPr lang="en-US" sz="7203">
                <a:solidFill>
                  <a:srgbClr val="484B4B"/>
                </a:solidFill>
                <a:latin typeface="Poppins Medium Bold"/>
              </a:rPr>
              <a:t>MANAGEMENT OF ALCOHOL RELATED PROBLEMS</a:t>
            </a:r>
          </a:p>
        </p:txBody>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2964184" y="616962"/>
            <a:ext cx="13265830" cy="2091690"/>
          </a:xfrm>
          <a:prstGeom prst="rect">
            <a:avLst/>
          </a:prstGeom>
        </p:spPr>
        <p:txBody>
          <a:bodyPr anchor="t" rtlCol="false" tIns="0" lIns="0" bIns="0" rIns="0">
            <a:spAutoFit/>
          </a:bodyPr>
          <a:lstStyle/>
          <a:p>
            <a:pPr>
              <a:lnSpc>
                <a:spcPts val="7920"/>
              </a:lnSpc>
            </a:pPr>
            <a:r>
              <a:rPr lang="en-US" sz="7200">
                <a:solidFill>
                  <a:srgbClr val="484B4B"/>
                </a:solidFill>
                <a:latin typeface="Poppins Medium Bold"/>
              </a:rPr>
              <a:t>LAB TESTS FOR ALCOHOL DEPENDENCE</a:t>
            </a:r>
          </a:p>
        </p:txBody>
      </p:sp>
      <p:pic>
        <p:nvPicPr>
          <p:cNvPr name="Picture 3" id="3"/>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104911" y="3101177"/>
            <a:ext cx="363218" cy="419685"/>
          </a:xfrm>
          <a:prstGeom prst="rect">
            <a:avLst/>
          </a:prstGeom>
        </p:spPr>
      </p:pic>
      <p:sp>
        <p:nvSpPr>
          <p:cNvPr name="TextBox 4" id="4"/>
          <p:cNvSpPr txBox="true"/>
          <p:nvPr/>
        </p:nvSpPr>
        <p:spPr>
          <a:xfrm rot="0">
            <a:off x="1689465" y="2982453"/>
            <a:ext cx="7983844" cy="4813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Gamma glutamyl transpeptidase</a:t>
            </a:r>
          </a:p>
        </p:txBody>
      </p:sp>
      <p:sp>
        <p:nvSpPr>
          <p:cNvPr name="TextBox 5" id="5"/>
          <p:cNvSpPr txBox="true"/>
          <p:nvPr/>
        </p:nvSpPr>
        <p:spPr>
          <a:xfrm rot="0">
            <a:off x="1476457" y="3586069"/>
            <a:ext cx="13704339" cy="976630"/>
          </a:xfrm>
          <a:prstGeom prst="rect">
            <a:avLst/>
          </a:prstGeom>
        </p:spPr>
        <p:txBody>
          <a:bodyPr anchor="t" rtlCol="false" tIns="0" lIns="0" bIns="0" rIns="0">
            <a:spAutoFit/>
          </a:bodyPr>
          <a:lstStyle/>
          <a:p>
            <a:pPr marL="604519" indent="-302260" lvl="1">
              <a:lnSpc>
                <a:spcPts val="3919"/>
              </a:lnSpc>
              <a:buFont typeface="Arial"/>
              <a:buChar char="•"/>
            </a:pPr>
            <a:r>
              <a:rPr lang="en-US" sz="2799">
                <a:solidFill>
                  <a:srgbClr val="484B4B"/>
                </a:solidFill>
                <a:latin typeface="Assistant Regular"/>
              </a:rPr>
              <a:t>It is raised in 80% of alcohol-dependent individuals </a:t>
            </a:r>
          </a:p>
          <a:p>
            <a:pPr algn="l" marL="604519" indent="-302260" lvl="1">
              <a:lnSpc>
                <a:spcPts val="3919"/>
              </a:lnSpc>
              <a:buFont typeface="Arial"/>
              <a:buChar char="•"/>
            </a:pPr>
            <a:r>
              <a:rPr lang="en-US" sz="2799">
                <a:solidFill>
                  <a:srgbClr val="484B4B"/>
                </a:solidFill>
                <a:latin typeface="Assistant Regular"/>
              </a:rPr>
              <a:t>Returns to normal within 48 hours of abstinence</a:t>
            </a:r>
          </a:p>
        </p:txBody>
      </p:sp>
      <p:pic>
        <p:nvPicPr>
          <p:cNvPr name="Picture 6" id="6"/>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104911" y="5014798"/>
            <a:ext cx="363218" cy="419685"/>
          </a:xfrm>
          <a:prstGeom prst="rect">
            <a:avLst/>
          </a:prstGeom>
        </p:spPr>
      </p:pic>
      <p:sp>
        <p:nvSpPr>
          <p:cNvPr name="TextBox 7" id="7"/>
          <p:cNvSpPr txBox="true"/>
          <p:nvPr/>
        </p:nvSpPr>
        <p:spPr>
          <a:xfrm rot="0">
            <a:off x="1689465" y="4896074"/>
            <a:ext cx="7983844" cy="4813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Mean corpuscular volume</a:t>
            </a:r>
          </a:p>
        </p:txBody>
      </p:sp>
      <p:sp>
        <p:nvSpPr>
          <p:cNvPr name="TextBox 8" id="8"/>
          <p:cNvSpPr txBox="true"/>
          <p:nvPr/>
        </p:nvSpPr>
        <p:spPr>
          <a:xfrm rot="0">
            <a:off x="1476457" y="5499691"/>
            <a:ext cx="13704339" cy="976630"/>
          </a:xfrm>
          <a:prstGeom prst="rect">
            <a:avLst/>
          </a:prstGeom>
        </p:spPr>
        <p:txBody>
          <a:bodyPr anchor="t" rtlCol="false" tIns="0" lIns="0" bIns="0" rIns="0">
            <a:spAutoFit/>
          </a:bodyPr>
          <a:lstStyle/>
          <a:p>
            <a:pPr marL="604519" indent="-302260" lvl="1">
              <a:lnSpc>
                <a:spcPts val="3919"/>
              </a:lnSpc>
              <a:buFont typeface="Arial"/>
              <a:buChar char="•"/>
            </a:pPr>
            <a:r>
              <a:rPr lang="en-US" sz="2799">
                <a:solidFill>
                  <a:srgbClr val="484B4B"/>
                </a:solidFill>
                <a:latin typeface="Assistant Regular"/>
              </a:rPr>
              <a:t>Raised in 60% of alcoholics</a:t>
            </a:r>
          </a:p>
          <a:p>
            <a:pPr algn="l" marL="604519" indent="-302260" lvl="1">
              <a:lnSpc>
                <a:spcPts val="3919"/>
              </a:lnSpc>
              <a:buFont typeface="Arial"/>
              <a:buChar char="•"/>
            </a:pPr>
            <a:r>
              <a:rPr lang="en-US" sz="2799">
                <a:solidFill>
                  <a:srgbClr val="484B4B"/>
                </a:solidFill>
                <a:latin typeface="Assistant Regular"/>
              </a:rPr>
              <a:t>Strongly suggestive of drinking (rule out other causes)</a:t>
            </a:r>
          </a:p>
        </p:txBody>
      </p:sp>
      <p:pic>
        <p:nvPicPr>
          <p:cNvPr name="Picture 9" id="9"/>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104911" y="6928419"/>
            <a:ext cx="363218" cy="419685"/>
          </a:xfrm>
          <a:prstGeom prst="rect">
            <a:avLst/>
          </a:prstGeom>
        </p:spPr>
      </p:pic>
      <p:sp>
        <p:nvSpPr>
          <p:cNvPr name="TextBox 10" id="10"/>
          <p:cNvSpPr txBox="true"/>
          <p:nvPr/>
        </p:nvSpPr>
        <p:spPr>
          <a:xfrm rot="0">
            <a:off x="1689465" y="6809696"/>
            <a:ext cx="7983844" cy="4813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Carbohydrate deficient transferrin</a:t>
            </a:r>
          </a:p>
        </p:txBody>
      </p:sp>
      <p:sp>
        <p:nvSpPr>
          <p:cNvPr name="TextBox 11" id="11"/>
          <p:cNvSpPr txBox="true"/>
          <p:nvPr/>
        </p:nvSpPr>
        <p:spPr>
          <a:xfrm rot="0">
            <a:off x="1476457" y="7413312"/>
            <a:ext cx="13704339" cy="976630"/>
          </a:xfrm>
          <a:prstGeom prst="rect">
            <a:avLst/>
          </a:prstGeom>
        </p:spPr>
        <p:txBody>
          <a:bodyPr anchor="t" rtlCol="false" tIns="0" lIns="0" bIns="0" rIns="0">
            <a:spAutoFit/>
          </a:bodyPr>
          <a:lstStyle/>
          <a:p>
            <a:pPr marL="604519" indent="-302260" lvl="1">
              <a:lnSpc>
                <a:spcPts val="3919"/>
              </a:lnSpc>
              <a:buFont typeface="Arial"/>
              <a:buChar char="•"/>
            </a:pPr>
            <a:r>
              <a:rPr lang="en-US" sz="2799">
                <a:solidFill>
                  <a:srgbClr val="484B4B"/>
                </a:solidFill>
                <a:latin typeface="Assistant Regular"/>
              </a:rPr>
              <a:t>Levels increased in heavy drinking</a:t>
            </a:r>
          </a:p>
          <a:p>
            <a:pPr algn="l" marL="604519" indent="-302260" lvl="1">
              <a:lnSpc>
                <a:spcPts val="3919"/>
              </a:lnSpc>
              <a:buFont typeface="Arial"/>
              <a:buChar char="•"/>
            </a:pPr>
            <a:r>
              <a:rPr lang="en-US" sz="2799">
                <a:solidFill>
                  <a:srgbClr val="484B4B"/>
                </a:solidFill>
                <a:latin typeface="Assistant Regular"/>
              </a:rPr>
              <a:t>More specific then GGT</a:t>
            </a:r>
          </a:p>
        </p:txBody>
      </p:sp>
      <p:pic>
        <p:nvPicPr>
          <p:cNvPr name="Picture 12" id="12"/>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104911" y="8765840"/>
            <a:ext cx="363218" cy="419685"/>
          </a:xfrm>
          <a:prstGeom prst="rect">
            <a:avLst/>
          </a:prstGeom>
        </p:spPr>
      </p:pic>
      <p:sp>
        <p:nvSpPr>
          <p:cNvPr name="TextBox 13" id="13"/>
          <p:cNvSpPr txBox="true"/>
          <p:nvPr/>
        </p:nvSpPr>
        <p:spPr>
          <a:xfrm rot="0">
            <a:off x="1689465" y="8647117"/>
            <a:ext cx="7983844" cy="4813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Blood alcohol conc. and breath analyser</a:t>
            </a:r>
          </a:p>
        </p:txBody>
      </p:sp>
      <p:grpSp>
        <p:nvGrpSpPr>
          <p:cNvPr name="Group 14" id="14"/>
          <p:cNvGrpSpPr/>
          <p:nvPr/>
        </p:nvGrpSpPr>
        <p:grpSpPr>
          <a:xfrm rot="0">
            <a:off x="0" y="616962"/>
            <a:ext cx="2571750" cy="2091690"/>
            <a:chOff x="0" y="0"/>
            <a:chExt cx="3429000" cy="2788920"/>
          </a:xfrm>
        </p:grpSpPr>
        <p:grpSp>
          <p:nvGrpSpPr>
            <p:cNvPr name="Group 15" id="15"/>
            <p:cNvGrpSpPr/>
            <p:nvPr/>
          </p:nvGrpSpPr>
          <p:grpSpPr>
            <a:xfrm rot="0">
              <a:off x="0" y="0"/>
              <a:ext cx="3429000" cy="2788920"/>
              <a:chOff x="0" y="0"/>
              <a:chExt cx="677333" cy="550898"/>
            </a:xfrm>
          </p:grpSpPr>
          <p:sp>
            <p:nvSpPr>
              <p:cNvPr name="Freeform 16" id="16"/>
              <p:cNvSpPr/>
              <p:nvPr/>
            </p:nvSpPr>
            <p:spPr>
              <a:xfrm>
                <a:off x="0" y="0"/>
                <a:ext cx="677333" cy="550898"/>
              </a:xfrm>
              <a:custGeom>
                <a:avLst/>
                <a:gdLst/>
                <a:ahLst/>
                <a:cxnLst/>
                <a:rect r="r" b="b" t="t" l="l"/>
                <a:pathLst>
                  <a:path h="550898" w="677333">
                    <a:moveTo>
                      <a:pt x="0" y="0"/>
                    </a:moveTo>
                    <a:lnTo>
                      <a:pt x="677333" y="0"/>
                    </a:lnTo>
                    <a:lnTo>
                      <a:pt x="677333" y="550898"/>
                    </a:lnTo>
                    <a:lnTo>
                      <a:pt x="0" y="550898"/>
                    </a:lnTo>
                    <a:close/>
                  </a:path>
                </a:pathLst>
              </a:custGeom>
              <a:solidFill>
                <a:srgbClr val="91C7E8"/>
              </a:solidFill>
            </p:spPr>
          </p:sp>
          <p:sp>
            <p:nvSpPr>
              <p:cNvPr name="TextBox 17" id="17"/>
              <p:cNvSpPr txBox="true"/>
              <p:nvPr/>
            </p:nvSpPr>
            <p:spPr>
              <a:xfrm>
                <a:off x="0" y="-66675"/>
                <a:ext cx="812800" cy="879475"/>
              </a:xfrm>
              <a:prstGeom prst="rect">
                <a:avLst/>
              </a:prstGeom>
            </p:spPr>
            <p:txBody>
              <a:bodyPr anchor="ctr" rtlCol="false" tIns="50800" lIns="50800" bIns="50800" rIns="50800"/>
              <a:lstStyle/>
              <a:p>
                <a:pPr algn="ctr">
                  <a:lnSpc>
                    <a:spcPts val="3359"/>
                  </a:lnSpc>
                </a:pPr>
              </a:p>
            </p:txBody>
          </p:sp>
        </p:grpSp>
        <p:pic>
          <p:nvPicPr>
            <p:cNvPr name="Picture 18" id="18"/>
            <p:cNvPicPr>
              <a:picLocks noChangeAspect="true"/>
            </p:cNvPicPr>
            <p:nvPr/>
          </p:nvPicPr>
          <p:blipFill>
            <a:blip r:embed="rId4"/>
            <a:srcRect l="9061" t="9931" r="25307" b="9931"/>
            <a:stretch>
              <a:fillRect/>
            </a:stretch>
          </p:blipFill>
          <p:spPr>
            <a:xfrm flipH="false" flipV="false" rot="0">
              <a:off x="320198" y="0"/>
              <a:ext cx="2587095" cy="2788920"/>
            </a:xfrm>
            <a:prstGeom prst="rect">
              <a:avLst/>
            </a:prstGeom>
          </p:spPr>
        </p:pic>
      </p:gr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2964184" y="1117025"/>
            <a:ext cx="15323816" cy="1091565"/>
          </a:xfrm>
          <a:prstGeom prst="rect">
            <a:avLst/>
          </a:prstGeom>
        </p:spPr>
        <p:txBody>
          <a:bodyPr anchor="t" rtlCol="false" tIns="0" lIns="0" bIns="0" rIns="0">
            <a:spAutoFit/>
          </a:bodyPr>
          <a:lstStyle/>
          <a:p>
            <a:pPr>
              <a:lnSpc>
                <a:spcPts val="7920"/>
              </a:lnSpc>
            </a:pPr>
            <a:r>
              <a:rPr lang="en-US" sz="7200">
                <a:solidFill>
                  <a:srgbClr val="484B4B"/>
                </a:solidFill>
                <a:latin typeface="Poppins Medium Bold"/>
              </a:rPr>
              <a:t>TREATMENT AND REHABILITATION </a:t>
            </a:r>
          </a:p>
        </p:txBody>
      </p:sp>
      <p:pic>
        <p:nvPicPr>
          <p:cNvPr name="Picture 3" id="3"/>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104911" y="3101177"/>
            <a:ext cx="363218" cy="419685"/>
          </a:xfrm>
          <a:prstGeom prst="rect">
            <a:avLst/>
          </a:prstGeom>
        </p:spPr>
      </p:pic>
      <p:sp>
        <p:nvSpPr>
          <p:cNvPr name="TextBox 4" id="4"/>
          <p:cNvSpPr txBox="true"/>
          <p:nvPr/>
        </p:nvSpPr>
        <p:spPr>
          <a:xfrm rot="0">
            <a:off x="1689465" y="2982453"/>
            <a:ext cx="7983844" cy="4813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INTERVENTION</a:t>
            </a:r>
          </a:p>
        </p:txBody>
      </p:sp>
      <p:sp>
        <p:nvSpPr>
          <p:cNvPr name="TextBox 5" id="5"/>
          <p:cNvSpPr txBox="true"/>
          <p:nvPr/>
        </p:nvSpPr>
        <p:spPr>
          <a:xfrm rot="0">
            <a:off x="1476457" y="3586069"/>
            <a:ext cx="13704339" cy="1967230"/>
          </a:xfrm>
          <a:prstGeom prst="rect">
            <a:avLst/>
          </a:prstGeom>
        </p:spPr>
        <p:txBody>
          <a:bodyPr anchor="t" rtlCol="false" tIns="0" lIns="0" bIns="0" rIns="0">
            <a:spAutoFit/>
          </a:bodyPr>
          <a:lstStyle/>
          <a:p>
            <a:pPr marL="604519" indent="-302260" lvl="1">
              <a:lnSpc>
                <a:spcPts val="3919"/>
              </a:lnSpc>
              <a:buFont typeface="Arial"/>
              <a:buChar char="•"/>
            </a:pPr>
            <a:r>
              <a:rPr lang="en-US" sz="2799">
                <a:solidFill>
                  <a:srgbClr val="484B4B"/>
                </a:solidFill>
                <a:latin typeface="Assistant Regular"/>
              </a:rPr>
              <a:t>Break through feelings of denial</a:t>
            </a:r>
          </a:p>
          <a:p>
            <a:pPr marL="604519" indent="-302260" lvl="1">
              <a:lnSpc>
                <a:spcPts val="3919"/>
              </a:lnSpc>
              <a:buFont typeface="Arial"/>
              <a:buChar char="•"/>
            </a:pPr>
            <a:r>
              <a:rPr lang="en-US" sz="2799">
                <a:solidFill>
                  <a:srgbClr val="484B4B"/>
                </a:solidFill>
                <a:latin typeface="Assistant Regular"/>
              </a:rPr>
              <a:t>Help patient recognize adverse consequences</a:t>
            </a:r>
          </a:p>
          <a:p>
            <a:pPr marL="604519" indent="-302260" lvl="1">
              <a:lnSpc>
                <a:spcPts val="3919"/>
              </a:lnSpc>
              <a:buFont typeface="Arial"/>
              <a:buChar char="•"/>
            </a:pPr>
            <a:r>
              <a:rPr lang="en-US" sz="2799">
                <a:solidFill>
                  <a:srgbClr val="484B4B"/>
                </a:solidFill>
                <a:latin typeface="Assistant Regular"/>
              </a:rPr>
              <a:t>Maximize motivation for t/t and continued abstinence</a:t>
            </a:r>
          </a:p>
          <a:p>
            <a:pPr algn="l" marL="604519" indent="-302260" lvl="1">
              <a:lnSpc>
                <a:spcPts val="3919"/>
              </a:lnSpc>
              <a:buFont typeface="Arial"/>
              <a:buChar char="•"/>
            </a:pPr>
            <a:r>
              <a:rPr lang="en-US" sz="2799">
                <a:solidFill>
                  <a:srgbClr val="484B4B"/>
                </a:solidFill>
                <a:latin typeface="Assistant Regular"/>
              </a:rPr>
              <a:t>Counselling of the family (not to protect patient from problems caused by alcohol)</a:t>
            </a:r>
          </a:p>
        </p:txBody>
      </p:sp>
      <p:pic>
        <p:nvPicPr>
          <p:cNvPr name="Picture 6" id="6"/>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104911" y="6548980"/>
            <a:ext cx="363218" cy="419685"/>
          </a:xfrm>
          <a:prstGeom prst="rect">
            <a:avLst/>
          </a:prstGeom>
        </p:spPr>
      </p:pic>
      <p:sp>
        <p:nvSpPr>
          <p:cNvPr name="TextBox 7" id="7"/>
          <p:cNvSpPr txBox="true"/>
          <p:nvPr/>
        </p:nvSpPr>
        <p:spPr>
          <a:xfrm rot="0">
            <a:off x="1689465" y="6434680"/>
            <a:ext cx="7983844" cy="4813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REHABILITATION</a:t>
            </a:r>
          </a:p>
        </p:txBody>
      </p:sp>
      <p:sp>
        <p:nvSpPr>
          <p:cNvPr name="TextBox 8" id="8"/>
          <p:cNvSpPr txBox="true"/>
          <p:nvPr/>
        </p:nvSpPr>
        <p:spPr>
          <a:xfrm rot="0">
            <a:off x="1468130" y="7035340"/>
            <a:ext cx="13704339" cy="1471930"/>
          </a:xfrm>
          <a:prstGeom prst="rect">
            <a:avLst/>
          </a:prstGeom>
        </p:spPr>
        <p:txBody>
          <a:bodyPr anchor="t" rtlCol="false" tIns="0" lIns="0" bIns="0" rIns="0">
            <a:spAutoFit/>
          </a:bodyPr>
          <a:lstStyle/>
          <a:p>
            <a:pPr marL="604519" indent="-302260" lvl="1">
              <a:lnSpc>
                <a:spcPts val="3919"/>
              </a:lnSpc>
              <a:buFont typeface="Arial"/>
              <a:buChar char="•"/>
            </a:pPr>
            <a:r>
              <a:rPr lang="en-US" sz="2799">
                <a:solidFill>
                  <a:srgbClr val="484B4B"/>
                </a:solidFill>
                <a:latin typeface="Assistant Regular"/>
              </a:rPr>
              <a:t>Continued motivation</a:t>
            </a:r>
          </a:p>
          <a:p>
            <a:pPr marL="604519" indent="-302260" lvl="1">
              <a:lnSpc>
                <a:spcPts val="3919"/>
              </a:lnSpc>
              <a:buFont typeface="Arial"/>
              <a:buChar char="•"/>
            </a:pPr>
            <a:r>
              <a:rPr lang="en-US" sz="2799">
                <a:solidFill>
                  <a:srgbClr val="484B4B"/>
                </a:solidFill>
                <a:latin typeface="Assistant Regular"/>
              </a:rPr>
              <a:t>Readjustment of life style</a:t>
            </a:r>
          </a:p>
          <a:p>
            <a:pPr algn="l" marL="604519" indent="-302260" lvl="1">
              <a:lnSpc>
                <a:spcPts val="3919"/>
              </a:lnSpc>
              <a:buFont typeface="Arial"/>
              <a:buChar char="•"/>
            </a:pPr>
            <a:r>
              <a:rPr lang="en-US" sz="2799">
                <a:solidFill>
                  <a:srgbClr val="484B4B"/>
                </a:solidFill>
                <a:latin typeface="Assistant Regular"/>
              </a:rPr>
              <a:t>Relapse prevention</a:t>
            </a:r>
          </a:p>
        </p:txBody>
      </p:sp>
      <p:sp>
        <p:nvSpPr>
          <p:cNvPr name="TextBox 9" id="9"/>
          <p:cNvSpPr txBox="true"/>
          <p:nvPr/>
        </p:nvSpPr>
        <p:spPr>
          <a:xfrm rot="0">
            <a:off x="1689465" y="5677124"/>
            <a:ext cx="7983844" cy="4813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DETOXIFICATION</a:t>
            </a:r>
          </a:p>
        </p:txBody>
      </p:sp>
      <p:pic>
        <p:nvPicPr>
          <p:cNvPr name="Picture 10" id="10"/>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104911" y="5738769"/>
            <a:ext cx="363218" cy="419685"/>
          </a:xfrm>
          <a:prstGeom prst="rect">
            <a:avLst/>
          </a:prstGeom>
        </p:spPr>
      </p:pic>
      <p:grpSp>
        <p:nvGrpSpPr>
          <p:cNvPr name="Group 11" id="11"/>
          <p:cNvGrpSpPr/>
          <p:nvPr/>
        </p:nvGrpSpPr>
        <p:grpSpPr>
          <a:xfrm rot="0">
            <a:off x="0" y="616962"/>
            <a:ext cx="2571750" cy="2091690"/>
            <a:chOff x="0" y="0"/>
            <a:chExt cx="3429000" cy="2788920"/>
          </a:xfrm>
        </p:grpSpPr>
        <p:grpSp>
          <p:nvGrpSpPr>
            <p:cNvPr name="Group 12" id="12"/>
            <p:cNvGrpSpPr/>
            <p:nvPr/>
          </p:nvGrpSpPr>
          <p:grpSpPr>
            <a:xfrm rot="0">
              <a:off x="0" y="0"/>
              <a:ext cx="3429000" cy="2788920"/>
              <a:chOff x="0" y="0"/>
              <a:chExt cx="677333" cy="550898"/>
            </a:xfrm>
          </p:grpSpPr>
          <p:sp>
            <p:nvSpPr>
              <p:cNvPr name="Freeform 13" id="13"/>
              <p:cNvSpPr/>
              <p:nvPr/>
            </p:nvSpPr>
            <p:spPr>
              <a:xfrm>
                <a:off x="0" y="0"/>
                <a:ext cx="677333" cy="550898"/>
              </a:xfrm>
              <a:custGeom>
                <a:avLst/>
                <a:gdLst/>
                <a:ahLst/>
                <a:cxnLst/>
                <a:rect r="r" b="b" t="t" l="l"/>
                <a:pathLst>
                  <a:path h="550898" w="677333">
                    <a:moveTo>
                      <a:pt x="0" y="0"/>
                    </a:moveTo>
                    <a:lnTo>
                      <a:pt x="677333" y="0"/>
                    </a:lnTo>
                    <a:lnTo>
                      <a:pt x="677333" y="550898"/>
                    </a:lnTo>
                    <a:lnTo>
                      <a:pt x="0" y="550898"/>
                    </a:lnTo>
                    <a:close/>
                  </a:path>
                </a:pathLst>
              </a:custGeom>
              <a:solidFill>
                <a:srgbClr val="91C7E8"/>
              </a:solidFill>
            </p:spPr>
          </p:sp>
          <p:sp>
            <p:nvSpPr>
              <p:cNvPr name="TextBox 14" id="14"/>
              <p:cNvSpPr txBox="true"/>
              <p:nvPr/>
            </p:nvSpPr>
            <p:spPr>
              <a:xfrm>
                <a:off x="0" y="-66675"/>
                <a:ext cx="812800" cy="879475"/>
              </a:xfrm>
              <a:prstGeom prst="rect">
                <a:avLst/>
              </a:prstGeom>
            </p:spPr>
            <p:txBody>
              <a:bodyPr anchor="ctr" rtlCol="false" tIns="50800" lIns="50800" bIns="50800" rIns="50800"/>
              <a:lstStyle/>
              <a:p>
                <a:pPr algn="ctr">
                  <a:lnSpc>
                    <a:spcPts val="3359"/>
                  </a:lnSpc>
                </a:pPr>
              </a:p>
            </p:txBody>
          </p:sp>
        </p:grpSp>
        <p:pic>
          <p:nvPicPr>
            <p:cNvPr name="Picture 15" id="15"/>
            <p:cNvPicPr>
              <a:picLocks noChangeAspect="true"/>
            </p:cNvPicPr>
            <p:nvPr/>
          </p:nvPicPr>
          <p:blipFill>
            <a:blip r:embed="rId4"/>
            <a:srcRect l="9061" t="9931" r="25307" b="9931"/>
            <a:stretch>
              <a:fillRect/>
            </a:stretch>
          </p:blipFill>
          <p:spPr>
            <a:xfrm flipH="false" flipV="false" rot="0">
              <a:off x="320198" y="0"/>
              <a:ext cx="2587095" cy="2788920"/>
            </a:xfrm>
            <a:prstGeom prst="rect">
              <a:avLst/>
            </a:prstGeom>
          </p:spPr>
        </p:pic>
      </p:gr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2883098" y="1528762"/>
            <a:ext cx="15124146" cy="1091565"/>
          </a:xfrm>
          <a:prstGeom prst="rect">
            <a:avLst/>
          </a:prstGeom>
        </p:spPr>
        <p:txBody>
          <a:bodyPr anchor="t" rtlCol="false" tIns="0" lIns="0" bIns="0" rIns="0">
            <a:spAutoFit/>
          </a:bodyPr>
          <a:lstStyle/>
          <a:p>
            <a:pPr>
              <a:lnSpc>
                <a:spcPts val="7920"/>
              </a:lnSpc>
            </a:pPr>
            <a:r>
              <a:rPr lang="en-US" sz="7200">
                <a:solidFill>
                  <a:srgbClr val="484B4B"/>
                </a:solidFill>
                <a:latin typeface="Poppins Medium Bold"/>
              </a:rPr>
              <a:t>TREATMENT OF INTOXICATION</a:t>
            </a:r>
          </a:p>
        </p:txBody>
      </p:sp>
      <p:sp>
        <p:nvSpPr>
          <p:cNvPr name="TextBox 3" id="3"/>
          <p:cNvSpPr txBox="true"/>
          <p:nvPr/>
        </p:nvSpPr>
        <p:spPr>
          <a:xfrm rot="0">
            <a:off x="1028700" y="3588877"/>
            <a:ext cx="16474546" cy="4868544"/>
          </a:xfrm>
          <a:prstGeom prst="rect">
            <a:avLst/>
          </a:prstGeom>
        </p:spPr>
        <p:txBody>
          <a:bodyPr anchor="t" rtlCol="false" tIns="0" lIns="0" bIns="0" rIns="0">
            <a:spAutoFit/>
          </a:bodyPr>
          <a:lstStyle/>
          <a:p>
            <a:pPr marL="604523" indent="-302261" lvl="1">
              <a:lnSpc>
                <a:spcPts val="5600"/>
              </a:lnSpc>
              <a:buFont typeface="Arial"/>
              <a:buChar char="•"/>
            </a:pPr>
            <a:r>
              <a:rPr lang="en-US" sz="2800">
                <a:solidFill>
                  <a:srgbClr val="484B4B"/>
                </a:solidFill>
                <a:latin typeface="Canva Sans"/>
              </a:rPr>
              <a:t>Take vitals</a:t>
            </a:r>
          </a:p>
          <a:p>
            <a:pPr marL="604523" indent="-302261" lvl="1">
              <a:lnSpc>
                <a:spcPts val="5600"/>
              </a:lnSpc>
              <a:buFont typeface="Arial"/>
              <a:buChar char="•"/>
            </a:pPr>
            <a:r>
              <a:rPr lang="en-US" sz="2800">
                <a:solidFill>
                  <a:srgbClr val="484B4B"/>
                </a:solidFill>
                <a:latin typeface="Canva Sans"/>
              </a:rPr>
              <a:t>Assess and maintain airway, respiration &amp; circulation</a:t>
            </a:r>
          </a:p>
          <a:p>
            <a:pPr marL="604523" indent="-302261" lvl="1">
              <a:lnSpc>
                <a:spcPts val="5600"/>
              </a:lnSpc>
              <a:buFont typeface="Arial"/>
              <a:buChar char="•"/>
            </a:pPr>
            <a:r>
              <a:rPr lang="en-US" sz="2800">
                <a:solidFill>
                  <a:srgbClr val="484B4B"/>
                </a:solidFill>
                <a:latin typeface="Canva Sans"/>
              </a:rPr>
              <a:t>Physical examination regarding consciousness, trauma, sequelae of drug use ( pupil size, alcohol on breath) </a:t>
            </a:r>
          </a:p>
          <a:p>
            <a:pPr marL="604523" indent="-302261" lvl="1">
              <a:lnSpc>
                <a:spcPts val="5600"/>
              </a:lnSpc>
              <a:buFont typeface="Arial"/>
              <a:buChar char="•"/>
            </a:pPr>
            <a:r>
              <a:rPr lang="en-US" sz="2800">
                <a:solidFill>
                  <a:srgbClr val="484B4B"/>
                </a:solidFill>
                <a:latin typeface="Canva Sans"/>
              </a:rPr>
              <a:t>Monitor intake and output</a:t>
            </a:r>
          </a:p>
          <a:p>
            <a:pPr marL="604523" indent="-302261" lvl="1">
              <a:lnSpc>
                <a:spcPts val="5600"/>
              </a:lnSpc>
              <a:buFont typeface="Arial"/>
              <a:buChar char="•"/>
            </a:pPr>
            <a:r>
              <a:rPr lang="en-US" sz="2800">
                <a:solidFill>
                  <a:srgbClr val="484B4B"/>
                </a:solidFill>
                <a:latin typeface="Canva Sans"/>
              </a:rPr>
              <a:t>Lab investigations</a:t>
            </a:r>
          </a:p>
          <a:p>
            <a:pPr marL="604523" indent="-302261" lvl="1">
              <a:lnSpc>
                <a:spcPts val="5600"/>
              </a:lnSpc>
              <a:buFont typeface="Arial"/>
              <a:buChar char="•"/>
            </a:pPr>
            <a:r>
              <a:rPr lang="en-US" sz="2800">
                <a:solidFill>
                  <a:srgbClr val="484B4B"/>
                </a:solidFill>
                <a:latin typeface="Canva Sans"/>
              </a:rPr>
              <a:t>Objective signs of intoxication</a:t>
            </a:r>
          </a:p>
        </p:txBody>
      </p:sp>
      <p:sp>
        <p:nvSpPr>
          <p:cNvPr name="TextBox 4" id="4"/>
          <p:cNvSpPr txBox="true"/>
          <p:nvPr/>
        </p:nvSpPr>
        <p:spPr>
          <a:xfrm rot="0">
            <a:off x="1532699" y="8776970"/>
            <a:ext cx="16474546" cy="976630"/>
          </a:xfrm>
          <a:prstGeom prst="rect">
            <a:avLst/>
          </a:prstGeom>
        </p:spPr>
        <p:txBody>
          <a:bodyPr anchor="t" rtlCol="false" tIns="0" lIns="0" bIns="0" rIns="0">
            <a:spAutoFit/>
          </a:bodyPr>
          <a:lstStyle/>
          <a:p>
            <a:pPr marL="604519" indent="-302260" lvl="1">
              <a:lnSpc>
                <a:spcPts val="3919"/>
              </a:lnSpc>
              <a:buFont typeface="Arial"/>
              <a:buChar char="•"/>
            </a:pPr>
            <a:r>
              <a:rPr lang="en-US" sz="2799">
                <a:solidFill>
                  <a:srgbClr val="484B4B"/>
                </a:solidFill>
                <a:latin typeface="Assistant Regular"/>
              </a:rPr>
              <a:t>loss of inhibition</a:t>
            </a:r>
          </a:p>
          <a:p>
            <a:pPr marL="604519" indent="-302260" lvl="1">
              <a:lnSpc>
                <a:spcPts val="3919"/>
              </a:lnSpc>
              <a:buFont typeface="Arial"/>
              <a:buChar char="•"/>
            </a:pPr>
            <a:r>
              <a:rPr lang="en-US" sz="2799">
                <a:solidFill>
                  <a:srgbClr val="484B4B"/>
                </a:solidFill>
                <a:latin typeface="Assistant Regular"/>
              </a:rPr>
              <a:t>stupor or coma</a:t>
            </a:r>
          </a:p>
        </p:txBody>
      </p:sp>
      <p:grpSp>
        <p:nvGrpSpPr>
          <p:cNvPr name="Group 5" id="5"/>
          <p:cNvGrpSpPr/>
          <p:nvPr/>
        </p:nvGrpSpPr>
        <p:grpSpPr>
          <a:xfrm rot="0">
            <a:off x="0" y="1028700"/>
            <a:ext cx="2571750" cy="2091690"/>
            <a:chOff x="0" y="0"/>
            <a:chExt cx="3429000" cy="2788920"/>
          </a:xfrm>
        </p:grpSpPr>
        <p:grpSp>
          <p:nvGrpSpPr>
            <p:cNvPr name="Group 6" id="6"/>
            <p:cNvGrpSpPr/>
            <p:nvPr/>
          </p:nvGrpSpPr>
          <p:grpSpPr>
            <a:xfrm rot="0">
              <a:off x="0" y="0"/>
              <a:ext cx="3429000" cy="2788920"/>
              <a:chOff x="0" y="0"/>
              <a:chExt cx="677333" cy="550898"/>
            </a:xfrm>
          </p:grpSpPr>
          <p:sp>
            <p:nvSpPr>
              <p:cNvPr name="Freeform 7" id="7"/>
              <p:cNvSpPr/>
              <p:nvPr/>
            </p:nvSpPr>
            <p:spPr>
              <a:xfrm>
                <a:off x="0" y="0"/>
                <a:ext cx="677333" cy="550898"/>
              </a:xfrm>
              <a:custGeom>
                <a:avLst/>
                <a:gdLst/>
                <a:ahLst/>
                <a:cxnLst/>
                <a:rect r="r" b="b" t="t" l="l"/>
                <a:pathLst>
                  <a:path h="550898" w="677333">
                    <a:moveTo>
                      <a:pt x="0" y="0"/>
                    </a:moveTo>
                    <a:lnTo>
                      <a:pt x="677333" y="0"/>
                    </a:lnTo>
                    <a:lnTo>
                      <a:pt x="677333" y="550898"/>
                    </a:lnTo>
                    <a:lnTo>
                      <a:pt x="0" y="550898"/>
                    </a:lnTo>
                    <a:close/>
                  </a:path>
                </a:pathLst>
              </a:custGeom>
              <a:solidFill>
                <a:srgbClr val="91C7E8"/>
              </a:solidFill>
            </p:spPr>
          </p:sp>
          <p:sp>
            <p:nvSpPr>
              <p:cNvPr name="TextBox 8" id="8"/>
              <p:cNvSpPr txBox="true"/>
              <p:nvPr/>
            </p:nvSpPr>
            <p:spPr>
              <a:xfrm>
                <a:off x="0" y="-66675"/>
                <a:ext cx="812800" cy="879475"/>
              </a:xfrm>
              <a:prstGeom prst="rect">
                <a:avLst/>
              </a:prstGeom>
            </p:spPr>
            <p:txBody>
              <a:bodyPr anchor="ctr" rtlCol="false" tIns="50800" lIns="50800" bIns="50800" rIns="50800"/>
              <a:lstStyle/>
              <a:p>
                <a:pPr algn="ctr">
                  <a:lnSpc>
                    <a:spcPts val="3359"/>
                  </a:lnSpc>
                </a:pPr>
              </a:p>
            </p:txBody>
          </p:sp>
        </p:grpSp>
        <p:pic>
          <p:nvPicPr>
            <p:cNvPr name="Picture 9" id="9"/>
            <p:cNvPicPr>
              <a:picLocks noChangeAspect="true"/>
            </p:cNvPicPr>
            <p:nvPr/>
          </p:nvPicPr>
          <p:blipFill>
            <a:blip r:embed="rId2"/>
            <a:srcRect l="9061" t="9931" r="25307" b="9931"/>
            <a:stretch>
              <a:fillRect/>
            </a:stretch>
          </p:blipFill>
          <p:spPr>
            <a:xfrm flipH="false" flipV="false" rot="0">
              <a:off x="320198" y="0"/>
              <a:ext cx="2587095" cy="2788920"/>
            </a:xfrm>
            <a:prstGeom prst="rect">
              <a:avLst/>
            </a:prstGeom>
          </p:spPr>
        </p:pic>
      </p:gr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2883098" y="1528762"/>
            <a:ext cx="15124146" cy="1091565"/>
          </a:xfrm>
          <a:prstGeom prst="rect">
            <a:avLst/>
          </a:prstGeom>
        </p:spPr>
        <p:txBody>
          <a:bodyPr anchor="t" rtlCol="false" tIns="0" lIns="0" bIns="0" rIns="0">
            <a:spAutoFit/>
          </a:bodyPr>
          <a:lstStyle/>
          <a:p>
            <a:pPr>
              <a:lnSpc>
                <a:spcPts val="7920"/>
              </a:lnSpc>
            </a:pPr>
            <a:r>
              <a:rPr lang="en-US" sz="7200">
                <a:solidFill>
                  <a:srgbClr val="484B4B"/>
                </a:solidFill>
                <a:latin typeface="Poppins Medium Bold"/>
              </a:rPr>
              <a:t>TREATMENT OF INTOXICATION</a:t>
            </a:r>
          </a:p>
        </p:txBody>
      </p:sp>
      <p:sp>
        <p:nvSpPr>
          <p:cNvPr name="TextBox 3" id="3"/>
          <p:cNvSpPr txBox="true"/>
          <p:nvPr/>
        </p:nvSpPr>
        <p:spPr>
          <a:xfrm rot="0">
            <a:off x="1028700" y="3588877"/>
            <a:ext cx="16474546" cy="2049144"/>
          </a:xfrm>
          <a:prstGeom prst="rect">
            <a:avLst/>
          </a:prstGeom>
        </p:spPr>
        <p:txBody>
          <a:bodyPr anchor="t" rtlCol="false" tIns="0" lIns="0" bIns="0" rIns="0">
            <a:spAutoFit/>
          </a:bodyPr>
          <a:lstStyle/>
          <a:p>
            <a:pPr marL="604523" indent="-302261" lvl="1">
              <a:lnSpc>
                <a:spcPts val="5600"/>
              </a:lnSpc>
              <a:buFont typeface="Arial"/>
              <a:buChar char="•"/>
            </a:pPr>
            <a:r>
              <a:rPr lang="en-US" sz="2800">
                <a:solidFill>
                  <a:srgbClr val="484B4B"/>
                </a:solidFill>
                <a:latin typeface="Canva Sans"/>
              </a:rPr>
              <a:t>Gastric lavage if recently ingested</a:t>
            </a:r>
          </a:p>
          <a:p>
            <a:pPr marL="604523" indent="-302261" lvl="1">
              <a:lnSpc>
                <a:spcPts val="5600"/>
              </a:lnSpc>
              <a:buFont typeface="Arial"/>
              <a:buChar char="•"/>
            </a:pPr>
            <a:r>
              <a:rPr lang="en-US" sz="2800">
                <a:solidFill>
                  <a:srgbClr val="484B4B"/>
                </a:solidFill>
                <a:latin typeface="Canva Sans"/>
              </a:rPr>
              <a:t>In chronic alcoholics predisposed to hypoglycaemia and thiamine deficiency give 50% dextrose with thiamine 100mg i.v</a:t>
            </a:r>
          </a:p>
        </p:txBody>
      </p:sp>
      <p:grpSp>
        <p:nvGrpSpPr>
          <p:cNvPr name="Group 4" id="4"/>
          <p:cNvGrpSpPr/>
          <p:nvPr/>
        </p:nvGrpSpPr>
        <p:grpSpPr>
          <a:xfrm rot="0">
            <a:off x="0" y="1028700"/>
            <a:ext cx="2571750" cy="2091690"/>
            <a:chOff x="0" y="0"/>
            <a:chExt cx="3429000" cy="2788920"/>
          </a:xfrm>
        </p:grpSpPr>
        <p:grpSp>
          <p:nvGrpSpPr>
            <p:cNvPr name="Group 5" id="5"/>
            <p:cNvGrpSpPr/>
            <p:nvPr/>
          </p:nvGrpSpPr>
          <p:grpSpPr>
            <a:xfrm rot="0">
              <a:off x="0" y="0"/>
              <a:ext cx="3429000" cy="2788920"/>
              <a:chOff x="0" y="0"/>
              <a:chExt cx="677333" cy="550898"/>
            </a:xfrm>
          </p:grpSpPr>
          <p:sp>
            <p:nvSpPr>
              <p:cNvPr name="Freeform 6" id="6"/>
              <p:cNvSpPr/>
              <p:nvPr/>
            </p:nvSpPr>
            <p:spPr>
              <a:xfrm>
                <a:off x="0" y="0"/>
                <a:ext cx="677333" cy="550898"/>
              </a:xfrm>
              <a:custGeom>
                <a:avLst/>
                <a:gdLst/>
                <a:ahLst/>
                <a:cxnLst/>
                <a:rect r="r" b="b" t="t" l="l"/>
                <a:pathLst>
                  <a:path h="550898" w="677333">
                    <a:moveTo>
                      <a:pt x="0" y="0"/>
                    </a:moveTo>
                    <a:lnTo>
                      <a:pt x="677333" y="0"/>
                    </a:lnTo>
                    <a:lnTo>
                      <a:pt x="677333" y="550898"/>
                    </a:lnTo>
                    <a:lnTo>
                      <a:pt x="0" y="550898"/>
                    </a:lnTo>
                    <a:close/>
                  </a:path>
                </a:pathLst>
              </a:custGeom>
              <a:solidFill>
                <a:srgbClr val="91C7E8"/>
              </a:solidFill>
            </p:spPr>
          </p:sp>
          <p:sp>
            <p:nvSpPr>
              <p:cNvPr name="TextBox 7" id="7"/>
              <p:cNvSpPr txBox="true"/>
              <p:nvPr/>
            </p:nvSpPr>
            <p:spPr>
              <a:xfrm>
                <a:off x="0" y="-66675"/>
                <a:ext cx="812800" cy="879475"/>
              </a:xfrm>
              <a:prstGeom prst="rect">
                <a:avLst/>
              </a:prstGeom>
            </p:spPr>
            <p:txBody>
              <a:bodyPr anchor="ctr" rtlCol="false" tIns="50800" lIns="50800" bIns="50800" rIns="50800"/>
              <a:lstStyle/>
              <a:p>
                <a:pPr algn="ctr">
                  <a:lnSpc>
                    <a:spcPts val="3359"/>
                  </a:lnSpc>
                </a:pPr>
              </a:p>
            </p:txBody>
          </p:sp>
        </p:grpSp>
        <p:pic>
          <p:nvPicPr>
            <p:cNvPr name="Picture 8" id="8"/>
            <p:cNvPicPr>
              <a:picLocks noChangeAspect="true"/>
            </p:cNvPicPr>
            <p:nvPr/>
          </p:nvPicPr>
          <p:blipFill>
            <a:blip r:embed="rId2"/>
            <a:srcRect l="9061" t="9931" r="25307" b="9931"/>
            <a:stretch>
              <a:fillRect/>
            </a:stretch>
          </p:blipFill>
          <p:spPr>
            <a:xfrm flipH="false" flipV="false" rot="0">
              <a:off x="320198" y="0"/>
              <a:ext cx="2587095" cy="2788920"/>
            </a:xfrm>
            <a:prstGeom prst="rect">
              <a:avLst/>
            </a:prstGeom>
          </p:spPr>
        </p:pic>
      </p:gr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2883098" y="1528762"/>
            <a:ext cx="15124146" cy="1091565"/>
          </a:xfrm>
          <a:prstGeom prst="rect">
            <a:avLst/>
          </a:prstGeom>
        </p:spPr>
        <p:txBody>
          <a:bodyPr anchor="t" rtlCol="false" tIns="0" lIns="0" bIns="0" rIns="0">
            <a:spAutoFit/>
          </a:bodyPr>
          <a:lstStyle/>
          <a:p>
            <a:pPr>
              <a:lnSpc>
                <a:spcPts val="7920"/>
              </a:lnSpc>
            </a:pPr>
            <a:r>
              <a:rPr lang="en-US" sz="7200">
                <a:solidFill>
                  <a:srgbClr val="484B4B"/>
                </a:solidFill>
                <a:latin typeface="Poppins Medium Bold"/>
              </a:rPr>
              <a:t>DETOXIFICATION </a:t>
            </a:r>
          </a:p>
        </p:txBody>
      </p:sp>
      <p:pic>
        <p:nvPicPr>
          <p:cNvPr name="Picture 3" id="3"/>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028700" y="3633809"/>
            <a:ext cx="363218" cy="419685"/>
          </a:xfrm>
          <a:prstGeom prst="rect">
            <a:avLst/>
          </a:prstGeom>
        </p:spPr>
      </p:pic>
      <p:sp>
        <p:nvSpPr>
          <p:cNvPr name="TextBox 4" id="4"/>
          <p:cNvSpPr txBox="true"/>
          <p:nvPr/>
        </p:nvSpPr>
        <p:spPr>
          <a:xfrm rot="0">
            <a:off x="1613254" y="3515086"/>
            <a:ext cx="7983844" cy="4813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Benzodiazepines</a:t>
            </a:r>
          </a:p>
        </p:txBody>
      </p:sp>
      <p:sp>
        <p:nvSpPr>
          <p:cNvPr name="TextBox 5" id="5"/>
          <p:cNvSpPr txBox="true"/>
          <p:nvPr/>
        </p:nvSpPr>
        <p:spPr>
          <a:xfrm rot="0">
            <a:off x="1400246" y="3996344"/>
            <a:ext cx="14414696" cy="1471930"/>
          </a:xfrm>
          <a:prstGeom prst="rect">
            <a:avLst/>
          </a:prstGeom>
        </p:spPr>
        <p:txBody>
          <a:bodyPr anchor="t" rtlCol="false" tIns="0" lIns="0" bIns="0" rIns="0">
            <a:spAutoFit/>
          </a:bodyPr>
          <a:lstStyle/>
          <a:p>
            <a:pPr marL="604519" indent="-302260" lvl="1">
              <a:lnSpc>
                <a:spcPts val="3919"/>
              </a:lnSpc>
              <a:buFont typeface="Arial"/>
              <a:buChar char="•"/>
            </a:pPr>
            <a:r>
              <a:rPr lang="en-US" sz="2799">
                <a:solidFill>
                  <a:srgbClr val="484B4B"/>
                </a:solidFill>
                <a:latin typeface="Assistant Regular"/>
              </a:rPr>
              <a:t>Decreases hyper-autonomic state by facilitating GABA receptor transmission</a:t>
            </a:r>
          </a:p>
          <a:p>
            <a:pPr marL="604519" indent="-302260" lvl="1">
              <a:lnSpc>
                <a:spcPts val="3919"/>
              </a:lnSpc>
              <a:buFont typeface="Arial"/>
              <a:buChar char="•"/>
            </a:pPr>
            <a:r>
              <a:rPr lang="en-US" sz="2799">
                <a:solidFill>
                  <a:srgbClr val="484B4B"/>
                </a:solidFill>
                <a:latin typeface="Assistant Regular"/>
              </a:rPr>
              <a:t>M/C Chlordiazepoxide 40-120 mg/day        </a:t>
            </a:r>
          </a:p>
          <a:p>
            <a:pPr algn="l" marL="604519" indent="-302260" lvl="1">
              <a:lnSpc>
                <a:spcPts val="3919"/>
              </a:lnSpc>
              <a:buFont typeface="Arial"/>
              <a:buChar char="•"/>
            </a:pPr>
            <a:r>
              <a:rPr lang="en-US" sz="2799">
                <a:solidFill>
                  <a:srgbClr val="484B4B"/>
                </a:solidFill>
                <a:latin typeface="Assistant Regular"/>
              </a:rPr>
              <a:t>Diazepam 40-60mg/day </a:t>
            </a:r>
          </a:p>
        </p:txBody>
      </p:sp>
      <p:pic>
        <p:nvPicPr>
          <p:cNvPr name="Picture 6" id="6"/>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028700" y="5711509"/>
            <a:ext cx="363218" cy="419685"/>
          </a:xfrm>
          <a:prstGeom prst="rect">
            <a:avLst/>
          </a:prstGeom>
        </p:spPr>
      </p:pic>
      <p:sp>
        <p:nvSpPr>
          <p:cNvPr name="TextBox 7" id="7"/>
          <p:cNvSpPr txBox="true"/>
          <p:nvPr/>
        </p:nvSpPr>
        <p:spPr>
          <a:xfrm rot="0">
            <a:off x="1613254" y="5592785"/>
            <a:ext cx="7983844" cy="4813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Beta blockers</a:t>
            </a:r>
          </a:p>
        </p:txBody>
      </p:sp>
      <p:sp>
        <p:nvSpPr>
          <p:cNvPr name="TextBox 8" id="8"/>
          <p:cNvSpPr txBox="true"/>
          <p:nvPr/>
        </p:nvSpPr>
        <p:spPr>
          <a:xfrm rot="0">
            <a:off x="1400246" y="6074044"/>
            <a:ext cx="14414696" cy="976630"/>
          </a:xfrm>
          <a:prstGeom prst="rect">
            <a:avLst/>
          </a:prstGeom>
        </p:spPr>
        <p:txBody>
          <a:bodyPr anchor="t" rtlCol="false" tIns="0" lIns="0" bIns="0" rIns="0">
            <a:spAutoFit/>
          </a:bodyPr>
          <a:lstStyle/>
          <a:p>
            <a:pPr marL="604519" indent="-302260" lvl="1">
              <a:lnSpc>
                <a:spcPts val="3919"/>
              </a:lnSpc>
              <a:buFont typeface="Arial"/>
              <a:buChar char="•"/>
            </a:pPr>
            <a:r>
              <a:rPr lang="en-US" sz="2799">
                <a:solidFill>
                  <a:srgbClr val="484B4B"/>
                </a:solidFill>
                <a:latin typeface="Assistant Regular"/>
              </a:rPr>
              <a:t>Improves vital signs</a:t>
            </a:r>
          </a:p>
          <a:p>
            <a:pPr algn="l" marL="604519" indent="-302260" lvl="1">
              <a:lnSpc>
                <a:spcPts val="3919"/>
              </a:lnSpc>
              <a:buFont typeface="Arial"/>
              <a:buChar char="•"/>
            </a:pPr>
            <a:r>
              <a:rPr lang="en-US" sz="2799">
                <a:solidFill>
                  <a:srgbClr val="484B4B"/>
                </a:solidFill>
                <a:latin typeface="Assistant Regular"/>
              </a:rPr>
              <a:t>Reduce craving</a:t>
            </a:r>
          </a:p>
        </p:txBody>
      </p:sp>
      <p:pic>
        <p:nvPicPr>
          <p:cNvPr name="Picture 9" id="9"/>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028700" y="7359898"/>
            <a:ext cx="363218" cy="419685"/>
          </a:xfrm>
          <a:prstGeom prst="rect">
            <a:avLst/>
          </a:prstGeom>
        </p:spPr>
      </p:pic>
      <p:sp>
        <p:nvSpPr>
          <p:cNvPr name="TextBox 10" id="10"/>
          <p:cNvSpPr txBox="true"/>
          <p:nvPr/>
        </p:nvSpPr>
        <p:spPr>
          <a:xfrm rot="0">
            <a:off x="1613254" y="7241174"/>
            <a:ext cx="7983844" cy="4813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Carbamazepine</a:t>
            </a:r>
          </a:p>
        </p:txBody>
      </p:sp>
      <p:sp>
        <p:nvSpPr>
          <p:cNvPr name="TextBox 11" id="11"/>
          <p:cNvSpPr txBox="true"/>
          <p:nvPr/>
        </p:nvSpPr>
        <p:spPr>
          <a:xfrm rot="0">
            <a:off x="1400246" y="7722504"/>
            <a:ext cx="14414696" cy="976630"/>
          </a:xfrm>
          <a:prstGeom prst="rect">
            <a:avLst/>
          </a:prstGeom>
        </p:spPr>
        <p:txBody>
          <a:bodyPr anchor="t" rtlCol="false" tIns="0" lIns="0" bIns="0" rIns="0">
            <a:spAutoFit/>
          </a:bodyPr>
          <a:lstStyle/>
          <a:p>
            <a:pPr marL="604519" indent="-302260" lvl="1">
              <a:lnSpc>
                <a:spcPts val="3919"/>
              </a:lnSpc>
              <a:buFont typeface="Arial"/>
              <a:buChar char="•"/>
            </a:pPr>
            <a:r>
              <a:rPr lang="en-US" sz="2799">
                <a:solidFill>
                  <a:srgbClr val="484B4B"/>
                </a:solidFill>
                <a:latin typeface="Assistant Regular"/>
              </a:rPr>
              <a:t>Decreases severity of withdrawal</a:t>
            </a:r>
          </a:p>
          <a:p>
            <a:pPr algn="l" marL="604519" indent="-302260" lvl="1">
              <a:lnSpc>
                <a:spcPts val="3919"/>
              </a:lnSpc>
              <a:buFont typeface="Arial"/>
              <a:buChar char="•"/>
            </a:pPr>
            <a:r>
              <a:rPr lang="en-US" sz="2799">
                <a:solidFill>
                  <a:srgbClr val="484B4B"/>
                </a:solidFill>
                <a:latin typeface="Assistant Regular"/>
              </a:rPr>
              <a:t>Prevents seizures</a:t>
            </a:r>
          </a:p>
        </p:txBody>
      </p:sp>
      <p:pic>
        <p:nvPicPr>
          <p:cNvPr name="Picture 12" id="12"/>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028700" y="9008358"/>
            <a:ext cx="363218" cy="419685"/>
          </a:xfrm>
          <a:prstGeom prst="rect">
            <a:avLst/>
          </a:prstGeom>
        </p:spPr>
      </p:pic>
      <p:sp>
        <p:nvSpPr>
          <p:cNvPr name="TextBox 13" id="13"/>
          <p:cNvSpPr txBox="true"/>
          <p:nvPr/>
        </p:nvSpPr>
        <p:spPr>
          <a:xfrm rot="0">
            <a:off x="1613254" y="8889634"/>
            <a:ext cx="7983844" cy="4813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Vitamin Thiamine</a:t>
            </a:r>
          </a:p>
        </p:txBody>
      </p:sp>
      <p:grpSp>
        <p:nvGrpSpPr>
          <p:cNvPr name="Group 14" id="14"/>
          <p:cNvGrpSpPr/>
          <p:nvPr/>
        </p:nvGrpSpPr>
        <p:grpSpPr>
          <a:xfrm rot="0">
            <a:off x="0" y="1028700"/>
            <a:ext cx="2571750" cy="2091690"/>
            <a:chOff x="0" y="0"/>
            <a:chExt cx="3429000" cy="2788920"/>
          </a:xfrm>
        </p:grpSpPr>
        <p:grpSp>
          <p:nvGrpSpPr>
            <p:cNvPr name="Group 15" id="15"/>
            <p:cNvGrpSpPr/>
            <p:nvPr/>
          </p:nvGrpSpPr>
          <p:grpSpPr>
            <a:xfrm rot="0">
              <a:off x="0" y="0"/>
              <a:ext cx="3429000" cy="2788920"/>
              <a:chOff x="0" y="0"/>
              <a:chExt cx="677333" cy="550898"/>
            </a:xfrm>
          </p:grpSpPr>
          <p:sp>
            <p:nvSpPr>
              <p:cNvPr name="Freeform 16" id="16"/>
              <p:cNvSpPr/>
              <p:nvPr/>
            </p:nvSpPr>
            <p:spPr>
              <a:xfrm>
                <a:off x="0" y="0"/>
                <a:ext cx="677333" cy="550898"/>
              </a:xfrm>
              <a:custGeom>
                <a:avLst/>
                <a:gdLst/>
                <a:ahLst/>
                <a:cxnLst/>
                <a:rect r="r" b="b" t="t" l="l"/>
                <a:pathLst>
                  <a:path h="550898" w="677333">
                    <a:moveTo>
                      <a:pt x="0" y="0"/>
                    </a:moveTo>
                    <a:lnTo>
                      <a:pt x="677333" y="0"/>
                    </a:lnTo>
                    <a:lnTo>
                      <a:pt x="677333" y="550898"/>
                    </a:lnTo>
                    <a:lnTo>
                      <a:pt x="0" y="550898"/>
                    </a:lnTo>
                    <a:close/>
                  </a:path>
                </a:pathLst>
              </a:custGeom>
              <a:solidFill>
                <a:srgbClr val="91C7E8"/>
              </a:solidFill>
            </p:spPr>
          </p:sp>
          <p:sp>
            <p:nvSpPr>
              <p:cNvPr name="TextBox 17" id="17"/>
              <p:cNvSpPr txBox="true"/>
              <p:nvPr/>
            </p:nvSpPr>
            <p:spPr>
              <a:xfrm>
                <a:off x="0" y="-66675"/>
                <a:ext cx="812800" cy="879475"/>
              </a:xfrm>
              <a:prstGeom prst="rect">
                <a:avLst/>
              </a:prstGeom>
            </p:spPr>
            <p:txBody>
              <a:bodyPr anchor="ctr" rtlCol="false" tIns="50800" lIns="50800" bIns="50800" rIns="50800"/>
              <a:lstStyle/>
              <a:p>
                <a:pPr algn="ctr">
                  <a:lnSpc>
                    <a:spcPts val="3359"/>
                  </a:lnSpc>
                </a:pPr>
              </a:p>
            </p:txBody>
          </p:sp>
        </p:grpSp>
        <p:pic>
          <p:nvPicPr>
            <p:cNvPr name="Picture 18" id="18"/>
            <p:cNvPicPr>
              <a:picLocks noChangeAspect="true"/>
            </p:cNvPicPr>
            <p:nvPr/>
          </p:nvPicPr>
          <p:blipFill>
            <a:blip r:embed="rId4"/>
            <a:srcRect l="9061" t="9931" r="25307" b="9931"/>
            <a:stretch>
              <a:fillRect/>
            </a:stretch>
          </p:blipFill>
          <p:spPr>
            <a:xfrm flipH="false" flipV="false" rot="0">
              <a:off x="320198" y="0"/>
              <a:ext cx="2587095" cy="2788920"/>
            </a:xfrm>
            <a:prstGeom prst="rect">
              <a:avLst/>
            </a:prstGeom>
          </p:spPr>
        </p:pic>
      </p:grpSp>
    </p:spTree>
  </p:cSld>
  <p:clrMapOvr>
    <a:masterClrMapping/>
  </p:clrMapOvr>
</p:sld>
</file>

<file path=ppt/slides/slide4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2830479" y="692511"/>
            <a:ext cx="15124146" cy="3091815"/>
          </a:xfrm>
          <a:prstGeom prst="rect">
            <a:avLst/>
          </a:prstGeom>
        </p:spPr>
        <p:txBody>
          <a:bodyPr anchor="t" rtlCol="false" tIns="0" lIns="0" bIns="0" rIns="0">
            <a:spAutoFit/>
          </a:bodyPr>
          <a:lstStyle/>
          <a:p>
            <a:pPr>
              <a:lnSpc>
                <a:spcPts val="7920"/>
              </a:lnSpc>
            </a:pPr>
            <a:r>
              <a:rPr lang="en-US" sz="7200">
                <a:solidFill>
                  <a:srgbClr val="484B4B"/>
                </a:solidFill>
                <a:latin typeface="Poppins Medium Bold"/>
              </a:rPr>
              <a:t>PHARMACOLOGICAL TREATMENT TO HELP MAINTENANCE OF ABSTINENCE </a:t>
            </a:r>
          </a:p>
        </p:txBody>
      </p:sp>
      <p:pic>
        <p:nvPicPr>
          <p:cNvPr name="Picture 3" id="3"/>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028700" y="3929084"/>
            <a:ext cx="363218" cy="419685"/>
          </a:xfrm>
          <a:prstGeom prst="rect">
            <a:avLst/>
          </a:prstGeom>
        </p:spPr>
      </p:pic>
      <p:sp>
        <p:nvSpPr>
          <p:cNvPr name="TextBox 4" id="4"/>
          <p:cNvSpPr txBox="true"/>
          <p:nvPr/>
        </p:nvSpPr>
        <p:spPr>
          <a:xfrm rot="0">
            <a:off x="1613254" y="3810361"/>
            <a:ext cx="7983844" cy="4813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Disulfiram </a:t>
            </a:r>
          </a:p>
        </p:txBody>
      </p:sp>
      <p:sp>
        <p:nvSpPr>
          <p:cNvPr name="TextBox 5" id="5"/>
          <p:cNvSpPr txBox="true"/>
          <p:nvPr/>
        </p:nvSpPr>
        <p:spPr>
          <a:xfrm rot="0">
            <a:off x="1400246" y="4291619"/>
            <a:ext cx="14414696" cy="481330"/>
          </a:xfrm>
          <a:prstGeom prst="rect">
            <a:avLst/>
          </a:prstGeom>
        </p:spPr>
        <p:txBody>
          <a:bodyPr anchor="t" rtlCol="false" tIns="0" lIns="0" bIns="0" rIns="0">
            <a:spAutoFit/>
          </a:bodyPr>
          <a:lstStyle/>
          <a:p>
            <a:pPr algn="l" marL="604519" indent="-302260" lvl="1">
              <a:lnSpc>
                <a:spcPts val="3919"/>
              </a:lnSpc>
              <a:buFont typeface="Arial"/>
              <a:buChar char="•"/>
            </a:pPr>
            <a:r>
              <a:rPr lang="en-US" sz="2799">
                <a:solidFill>
                  <a:srgbClr val="484B4B"/>
                </a:solidFill>
                <a:latin typeface="Assistant Regular"/>
              </a:rPr>
              <a:t>Consumption of alcohol will cause</a:t>
            </a:r>
          </a:p>
        </p:txBody>
      </p:sp>
      <p:pic>
        <p:nvPicPr>
          <p:cNvPr name="Picture 6" id="6"/>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028700" y="8045698"/>
            <a:ext cx="363218" cy="419685"/>
          </a:xfrm>
          <a:prstGeom prst="rect">
            <a:avLst/>
          </a:prstGeom>
        </p:spPr>
      </p:pic>
      <p:sp>
        <p:nvSpPr>
          <p:cNvPr name="TextBox 7" id="7"/>
          <p:cNvSpPr txBox="true"/>
          <p:nvPr/>
        </p:nvSpPr>
        <p:spPr>
          <a:xfrm rot="0">
            <a:off x="1613254" y="7926974"/>
            <a:ext cx="7983844" cy="4813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Acamprosate</a:t>
            </a:r>
          </a:p>
        </p:txBody>
      </p:sp>
      <p:sp>
        <p:nvSpPr>
          <p:cNvPr name="TextBox 8" id="8"/>
          <p:cNvSpPr txBox="true"/>
          <p:nvPr/>
        </p:nvSpPr>
        <p:spPr>
          <a:xfrm rot="0">
            <a:off x="1400246" y="8408304"/>
            <a:ext cx="14414696" cy="481330"/>
          </a:xfrm>
          <a:prstGeom prst="rect">
            <a:avLst/>
          </a:prstGeom>
        </p:spPr>
        <p:txBody>
          <a:bodyPr anchor="t" rtlCol="false" tIns="0" lIns="0" bIns="0" rIns="0">
            <a:spAutoFit/>
          </a:bodyPr>
          <a:lstStyle/>
          <a:p>
            <a:pPr algn="l" marL="604519" indent="-302260" lvl="1">
              <a:lnSpc>
                <a:spcPts val="3919"/>
              </a:lnSpc>
              <a:buFont typeface="Arial"/>
              <a:buChar char="•"/>
            </a:pPr>
            <a:r>
              <a:rPr lang="en-US" sz="2799">
                <a:solidFill>
                  <a:srgbClr val="484B4B"/>
                </a:solidFill>
                <a:latin typeface="Assistant Regular"/>
              </a:rPr>
              <a:t>Suppresses urge to drink</a:t>
            </a:r>
          </a:p>
        </p:txBody>
      </p:sp>
      <p:sp>
        <p:nvSpPr>
          <p:cNvPr name="TextBox 9" id="9"/>
          <p:cNvSpPr txBox="true"/>
          <p:nvPr/>
        </p:nvSpPr>
        <p:spPr>
          <a:xfrm rot="0">
            <a:off x="1936652" y="4801524"/>
            <a:ext cx="14414696" cy="2957830"/>
          </a:xfrm>
          <a:prstGeom prst="rect">
            <a:avLst/>
          </a:prstGeom>
        </p:spPr>
        <p:txBody>
          <a:bodyPr anchor="t" rtlCol="false" tIns="0" lIns="0" bIns="0" rIns="0">
            <a:spAutoFit/>
          </a:bodyPr>
          <a:lstStyle/>
          <a:p>
            <a:pPr marL="604519" indent="-302260" lvl="1">
              <a:lnSpc>
                <a:spcPts val="3919"/>
              </a:lnSpc>
              <a:buFont typeface="Arial"/>
              <a:buChar char="•"/>
            </a:pPr>
            <a:r>
              <a:rPr lang="en-US" sz="2799">
                <a:solidFill>
                  <a:srgbClr val="484B4B"/>
                </a:solidFill>
                <a:latin typeface="Assistant Regular"/>
              </a:rPr>
              <a:t>Flushing</a:t>
            </a:r>
          </a:p>
          <a:p>
            <a:pPr marL="604519" indent="-302260" lvl="1">
              <a:lnSpc>
                <a:spcPts val="3919"/>
              </a:lnSpc>
              <a:buFont typeface="Arial"/>
              <a:buChar char="•"/>
            </a:pPr>
            <a:r>
              <a:rPr lang="en-US" sz="2799">
                <a:solidFill>
                  <a:srgbClr val="484B4B"/>
                </a:solidFill>
                <a:latin typeface="Assistant Regular"/>
              </a:rPr>
              <a:t>Headache</a:t>
            </a:r>
          </a:p>
          <a:p>
            <a:pPr marL="604519" indent="-302260" lvl="1">
              <a:lnSpc>
                <a:spcPts val="3919"/>
              </a:lnSpc>
              <a:buFont typeface="Arial"/>
              <a:buChar char="•"/>
            </a:pPr>
            <a:r>
              <a:rPr lang="en-US" sz="2799">
                <a:solidFill>
                  <a:srgbClr val="484B4B"/>
                </a:solidFill>
                <a:latin typeface="Assistant Regular"/>
              </a:rPr>
              <a:t>Pounding in chest/head</a:t>
            </a:r>
          </a:p>
          <a:p>
            <a:pPr marL="604519" indent="-302260" lvl="1">
              <a:lnSpc>
                <a:spcPts val="3919"/>
              </a:lnSpc>
              <a:buFont typeface="Arial"/>
              <a:buChar char="•"/>
            </a:pPr>
            <a:r>
              <a:rPr lang="en-US" sz="2799">
                <a:solidFill>
                  <a:srgbClr val="484B4B"/>
                </a:solidFill>
                <a:latin typeface="Assistant Regular"/>
              </a:rPr>
              <a:t>Tightness in chest</a:t>
            </a:r>
          </a:p>
          <a:p>
            <a:pPr marL="604519" indent="-302260" lvl="1">
              <a:lnSpc>
                <a:spcPts val="3919"/>
              </a:lnSpc>
              <a:buFont typeface="Arial"/>
              <a:buChar char="•"/>
            </a:pPr>
            <a:r>
              <a:rPr lang="en-US" sz="2799">
                <a:solidFill>
                  <a:srgbClr val="484B4B"/>
                </a:solidFill>
                <a:latin typeface="Assistant Regular"/>
              </a:rPr>
              <a:t>Nausea/vomiting</a:t>
            </a:r>
          </a:p>
          <a:p>
            <a:pPr algn="l" marL="604519" indent="-302260" lvl="1">
              <a:lnSpc>
                <a:spcPts val="3919"/>
              </a:lnSpc>
              <a:buFont typeface="Arial"/>
              <a:buChar char="•"/>
            </a:pPr>
            <a:r>
              <a:rPr lang="en-US" sz="2799">
                <a:solidFill>
                  <a:srgbClr val="484B4B"/>
                </a:solidFill>
                <a:latin typeface="Assistant Regular"/>
              </a:rPr>
              <a:t>Hypotension</a:t>
            </a:r>
          </a:p>
        </p:txBody>
      </p:sp>
      <p:pic>
        <p:nvPicPr>
          <p:cNvPr name="Picture 10" id="10"/>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028700" y="9236958"/>
            <a:ext cx="363218" cy="419685"/>
          </a:xfrm>
          <a:prstGeom prst="rect">
            <a:avLst/>
          </a:prstGeom>
        </p:spPr>
      </p:pic>
      <p:sp>
        <p:nvSpPr>
          <p:cNvPr name="TextBox 11" id="11"/>
          <p:cNvSpPr txBox="true"/>
          <p:nvPr/>
        </p:nvSpPr>
        <p:spPr>
          <a:xfrm rot="0">
            <a:off x="1613254" y="9118234"/>
            <a:ext cx="7983844" cy="9766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Naltrexone </a:t>
            </a:r>
          </a:p>
          <a:p>
            <a:pPr>
              <a:lnSpc>
                <a:spcPts val="3919"/>
              </a:lnSpc>
            </a:pPr>
          </a:p>
        </p:txBody>
      </p:sp>
      <p:grpSp>
        <p:nvGrpSpPr>
          <p:cNvPr name="Group 12" id="12"/>
          <p:cNvGrpSpPr/>
          <p:nvPr/>
        </p:nvGrpSpPr>
        <p:grpSpPr>
          <a:xfrm rot="0">
            <a:off x="0" y="1192573"/>
            <a:ext cx="2571750" cy="2091690"/>
            <a:chOff x="0" y="0"/>
            <a:chExt cx="3429000" cy="2788920"/>
          </a:xfrm>
        </p:grpSpPr>
        <p:grpSp>
          <p:nvGrpSpPr>
            <p:cNvPr name="Group 13" id="13"/>
            <p:cNvGrpSpPr/>
            <p:nvPr/>
          </p:nvGrpSpPr>
          <p:grpSpPr>
            <a:xfrm rot="0">
              <a:off x="0" y="0"/>
              <a:ext cx="3429000" cy="2788920"/>
              <a:chOff x="0" y="0"/>
              <a:chExt cx="677333" cy="550898"/>
            </a:xfrm>
          </p:grpSpPr>
          <p:sp>
            <p:nvSpPr>
              <p:cNvPr name="Freeform 14" id="14"/>
              <p:cNvSpPr/>
              <p:nvPr/>
            </p:nvSpPr>
            <p:spPr>
              <a:xfrm>
                <a:off x="0" y="0"/>
                <a:ext cx="677333" cy="550898"/>
              </a:xfrm>
              <a:custGeom>
                <a:avLst/>
                <a:gdLst/>
                <a:ahLst/>
                <a:cxnLst/>
                <a:rect r="r" b="b" t="t" l="l"/>
                <a:pathLst>
                  <a:path h="550898" w="677333">
                    <a:moveTo>
                      <a:pt x="0" y="0"/>
                    </a:moveTo>
                    <a:lnTo>
                      <a:pt x="677333" y="0"/>
                    </a:lnTo>
                    <a:lnTo>
                      <a:pt x="677333" y="550898"/>
                    </a:lnTo>
                    <a:lnTo>
                      <a:pt x="0" y="550898"/>
                    </a:lnTo>
                    <a:close/>
                  </a:path>
                </a:pathLst>
              </a:custGeom>
              <a:solidFill>
                <a:srgbClr val="91C7E8"/>
              </a:solidFill>
            </p:spPr>
          </p:sp>
          <p:sp>
            <p:nvSpPr>
              <p:cNvPr name="TextBox 15" id="15"/>
              <p:cNvSpPr txBox="true"/>
              <p:nvPr/>
            </p:nvSpPr>
            <p:spPr>
              <a:xfrm>
                <a:off x="0" y="-66675"/>
                <a:ext cx="812800" cy="879475"/>
              </a:xfrm>
              <a:prstGeom prst="rect">
                <a:avLst/>
              </a:prstGeom>
            </p:spPr>
            <p:txBody>
              <a:bodyPr anchor="ctr" rtlCol="false" tIns="50800" lIns="50800" bIns="50800" rIns="50800"/>
              <a:lstStyle/>
              <a:p>
                <a:pPr algn="ctr">
                  <a:lnSpc>
                    <a:spcPts val="3359"/>
                  </a:lnSpc>
                </a:pPr>
              </a:p>
            </p:txBody>
          </p:sp>
        </p:grpSp>
        <p:pic>
          <p:nvPicPr>
            <p:cNvPr name="Picture 16" id="16"/>
            <p:cNvPicPr>
              <a:picLocks noChangeAspect="true"/>
            </p:cNvPicPr>
            <p:nvPr/>
          </p:nvPicPr>
          <p:blipFill>
            <a:blip r:embed="rId4"/>
            <a:srcRect l="9061" t="9931" r="25307" b="9931"/>
            <a:stretch>
              <a:fillRect/>
            </a:stretch>
          </p:blipFill>
          <p:spPr>
            <a:xfrm flipH="false" flipV="false" rot="0">
              <a:off x="320198" y="0"/>
              <a:ext cx="2587095" cy="2788920"/>
            </a:xfrm>
            <a:prstGeom prst="rect">
              <a:avLst/>
            </a:prstGeom>
          </p:spPr>
        </p:pic>
      </p:grpSp>
    </p:spTree>
  </p:cSld>
  <p:clrMapOvr>
    <a:masterClrMapping/>
  </p:clrMapOvr>
</p:sld>
</file>

<file path=ppt/slides/slide4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028700" y="3929084"/>
            <a:ext cx="363218" cy="419685"/>
          </a:xfrm>
          <a:prstGeom prst="rect">
            <a:avLst/>
          </a:prstGeom>
        </p:spPr>
      </p:pic>
      <p:sp>
        <p:nvSpPr>
          <p:cNvPr name="TextBox 3" id="3"/>
          <p:cNvSpPr txBox="true"/>
          <p:nvPr/>
        </p:nvSpPr>
        <p:spPr>
          <a:xfrm rot="0">
            <a:off x="1613254" y="3810361"/>
            <a:ext cx="7983844" cy="4813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Newer avenues</a:t>
            </a:r>
          </a:p>
        </p:txBody>
      </p:sp>
      <p:sp>
        <p:nvSpPr>
          <p:cNvPr name="TextBox 4" id="4"/>
          <p:cNvSpPr txBox="true"/>
          <p:nvPr/>
        </p:nvSpPr>
        <p:spPr>
          <a:xfrm rot="0">
            <a:off x="1400246" y="4528405"/>
            <a:ext cx="16361601" cy="2957830"/>
          </a:xfrm>
          <a:prstGeom prst="rect">
            <a:avLst/>
          </a:prstGeom>
        </p:spPr>
        <p:txBody>
          <a:bodyPr anchor="t" rtlCol="false" tIns="0" lIns="0" bIns="0" rIns="0">
            <a:spAutoFit/>
          </a:bodyPr>
          <a:lstStyle/>
          <a:p>
            <a:pPr marL="604519" indent="-302260" lvl="1">
              <a:lnSpc>
                <a:spcPts val="3919"/>
              </a:lnSpc>
              <a:buFont typeface="Arial"/>
              <a:buChar char="•"/>
            </a:pPr>
            <a:r>
              <a:rPr lang="en-US" sz="2799">
                <a:solidFill>
                  <a:srgbClr val="484B4B"/>
                </a:solidFill>
                <a:latin typeface="Assistant Regular"/>
              </a:rPr>
              <a:t>Sodium oxybate is the sodium salt of gamma-hydroxybutyric acid (GHB). It is used for both acute alcohol withdrawal and medium to long-term detoxification.</a:t>
            </a:r>
          </a:p>
          <a:p>
            <a:pPr marL="604519" indent="-302260" lvl="1">
              <a:lnSpc>
                <a:spcPts val="3919"/>
              </a:lnSpc>
              <a:buFont typeface="Arial"/>
              <a:buChar char="•"/>
            </a:pPr>
            <a:r>
              <a:rPr lang="en-US" sz="2799">
                <a:solidFill>
                  <a:srgbClr val="484B4B"/>
                </a:solidFill>
                <a:latin typeface="Assistant Regular"/>
              </a:rPr>
              <a:t>This drug enhances GABA neurotransmission and reduces glutamate levels. It is used in Italy in small amounts under the trade name Alcover. </a:t>
            </a:r>
          </a:p>
          <a:p>
            <a:pPr marL="604519" indent="-302260" lvl="1">
              <a:lnSpc>
                <a:spcPts val="3919"/>
              </a:lnSpc>
              <a:buFont typeface="Arial"/>
              <a:buChar char="•"/>
            </a:pPr>
            <a:r>
              <a:rPr lang="en-US" sz="2799">
                <a:solidFill>
                  <a:srgbClr val="484B4B"/>
                </a:solidFill>
                <a:latin typeface="Assistant Regular"/>
              </a:rPr>
              <a:t>Baclofen has been shown in animal studies and in small human studies to enhance detoxification.</a:t>
            </a:r>
          </a:p>
          <a:p>
            <a:pPr algn="l" marL="604519" indent="-302260" lvl="1">
              <a:lnSpc>
                <a:spcPts val="3919"/>
              </a:lnSpc>
              <a:buFont typeface="Arial"/>
              <a:buChar char="•"/>
            </a:pPr>
            <a:r>
              <a:rPr lang="en-US" sz="2799">
                <a:solidFill>
                  <a:srgbClr val="484B4B"/>
                </a:solidFill>
                <a:latin typeface="Assistant Regular"/>
              </a:rPr>
              <a:t>This drug acts as a GABA B receptor agonist and this may be beneficial.</a:t>
            </a:r>
          </a:p>
        </p:txBody>
      </p:sp>
      <p:grpSp>
        <p:nvGrpSpPr>
          <p:cNvPr name="Group 5" id="5"/>
          <p:cNvGrpSpPr/>
          <p:nvPr/>
        </p:nvGrpSpPr>
        <p:grpSpPr>
          <a:xfrm rot="0">
            <a:off x="0" y="616962"/>
            <a:ext cx="2571750" cy="2091690"/>
            <a:chOff x="0" y="0"/>
            <a:chExt cx="3429000" cy="2788920"/>
          </a:xfrm>
        </p:grpSpPr>
        <p:grpSp>
          <p:nvGrpSpPr>
            <p:cNvPr name="Group 6" id="6"/>
            <p:cNvGrpSpPr/>
            <p:nvPr/>
          </p:nvGrpSpPr>
          <p:grpSpPr>
            <a:xfrm rot="0">
              <a:off x="0" y="0"/>
              <a:ext cx="3429000" cy="2788920"/>
              <a:chOff x="0" y="0"/>
              <a:chExt cx="677333" cy="550898"/>
            </a:xfrm>
          </p:grpSpPr>
          <p:sp>
            <p:nvSpPr>
              <p:cNvPr name="Freeform 7" id="7"/>
              <p:cNvSpPr/>
              <p:nvPr/>
            </p:nvSpPr>
            <p:spPr>
              <a:xfrm>
                <a:off x="0" y="0"/>
                <a:ext cx="677333" cy="550898"/>
              </a:xfrm>
              <a:custGeom>
                <a:avLst/>
                <a:gdLst/>
                <a:ahLst/>
                <a:cxnLst/>
                <a:rect r="r" b="b" t="t" l="l"/>
                <a:pathLst>
                  <a:path h="550898" w="677333">
                    <a:moveTo>
                      <a:pt x="0" y="0"/>
                    </a:moveTo>
                    <a:lnTo>
                      <a:pt x="677333" y="0"/>
                    </a:lnTo>
                    <a:lnTo>
                      <a:pt x="677333" y="550898"/>
                    </a:lnTo>
                    <a:lnTo>
                      <a:pt x="0" y="550898"/>
                    </a:lnTo>
                    <a:close/>
                  </a:path>
                </a:pathLst>
              </a:custGeom>
              <a:solidFill>
                <a:srgbClr val="91C7E8"/>
              </a:solidFill>
            </p:spPr>
          </p:sp>
          <p:sp>
            <p:nvSpPr>
              <p:cNvPr name="TextBox 8" id="8"/>
              <p:cNvSpPr txBox="true"/>
              <p:nvPr/>
            </p:nvSpPr>
            <p:spPr>
              <a:xfrm>
                <a:off x="0" y="-66675"/>
                <a:ext cx="812800" cy="879475"/>
              </a:xfrm>
              <a:prstGeom prst="rect">
                <a:avLst/>
              </a:prstGeom>
            </p:spPr>
            <p:txBody>
              <a:bodyPr anchor="ctr" rtlCol="false" tIns="50800" lIns="50800" bIns="50800" rIns="50800"/>
              <a:lstStyle/>
              <a:p>
                <a:pPr algn="ctr">
                  <a:lnSpc>
                    <a:spcPts val="3359"/>
                  </a:lnSpc>
                </a:pPr>
              </a:p>
            </p:txBody>
          </p:sp>
        </p:grpSp>
        <p:pic>
          <p:nvPicPr>
            <p:cNvPr name="Picture 9" id="9"/>
            <p:cNvPicPr>
              <a:picLocks noChangeAspect="true"/>
            </p:cNvPicPr>
            <p:nvPr/>
          </p:nvPicPr>
          <p:blipFill>
            <a:blip r:embed="rId4"/>
            <a:srcRect l="9061" t="9931" r="25307" b="9931"/>
            <a:stretch>
              <a:fillRect/>
            </a:stretch>
          </p:blipFill>
          <p:spPr>
            <a:xfrm flipH="false" flipV="false" rot="0">
              <a:off x="320198" y="0"/>
              <a:ext cx="2587095" cy="2788920"/>
            </a:xfrm>
            <a:prstGeom prst="rect">
              <a:avLst/>
            </a:prstGeom>
          </p:spPr>
        </p:pic>
      </p:grpSp>
    </p:spTree>
  </p:cSld>
  <p:clrMapOvr>
    <a:masterClrMapping/>
  </p:clrMapOvr>
</p:sld>
</file>

<file path=ppt/slides/slide4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028700" y="3929084"/>
            <a:ext cx="363218" cy="419685"/>
          </a:xfrm>
          <a:prstGeom prst="rect">
            <a:avLst/>
          </a:prstGeom>
        </p:spPr>
      </p:pic>
      <p:sp>
        <p:nvSpPr>
          <p:cNvPr name="TextBox 3" id="3"/>
          <p:cNvSpPr txBox="true"/>
          <p:nvPr/>
        </p:nvSpPr>
        <p:spPr>
          <a:xfrm rot="0">
            <a:off x="1613254" y="3810361"/>
            <a:ext cx="16341372" cy="4813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Can enhance pharmacological treatment by increasing compliance, retention in treatment.</a:t>
            </a:r>
          </a:p>
        </p:txBody>
      </p:sp>
      <p:sp>
        <p:nvSpPr>
          <p:cNvPr name="TextBox 4" id="4"/>
          <p:cNvSpPr txBox="true"/>
          <p:nvPr/>
        </p:nvSpPr>
        <p:spPr>
          <a:xfrm rot="0">
            <a:off x="2830479" y="1528762"/>
            <a:ext cx="15124146" cy="1091565"/>
          </a:xfrm>
          <a:prstGeom prst="rect">
            <a:avLst/>
          </a:prstGeom>
        </p:spPr>
        <p:txBody>
          <a:bodyPr anchor="t" rtlCol="false" tIns="0" lIns="0" bIns="0" rIns="0">
            <a:spAutoFit/>
          </a:bodyPr>
          <a:lstStyle/>
          <a:p>
            <a:pPr>
              <a:lnSpc>
                <a:spcPts val="7920"/>
              </a:lnSpc>
            </a:pPr>
            <a:r>
              <a:rPr lang="en-US" sz="7200">
                <a:solidFill>
                  <a:srgbClr val="484B4B"/>
                </a:solidFill>
                <a:latin typeface="Poppins Medium Bold"/>
              </a:rPr>
              <a:t>PSYCHOSOCIAL TREATMENT</a:t>
            </a:r>
          </a:p>
        </p:txBody>
      </p:sp>
      <p:pic>
        <p:nvPicPr>
          <p:cNvPr name="Picture 5" id="5"/>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028700" y="4964444"/>
            <a:ext cx="363218" cy="419685"/>
          </a:xfrm>
          <a:prstGeom prst="rect">
            <a:avLst/>
          </a:prstGeom>
        </p:spPr>
      </p:pic>
      <p:sp>
        <p:nvSpPr>
          <p:cNvPr name="TextBox 6" id="6"/>
          <p:cNvSpPr txBox="true"/>
          <p:nvPr/>
        </p:nvSpPr>
        <p:spPr>
          <a:xfrm rot="0">
            <a:off x="1613254" y="4845721"/>
            <a:ext cx="16341372" cy="4813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GOALS</a:t>
            </a:r>
          </a:p>
        </p:txBody>
      </p:sp>
      <p:sp>
        <p:nvSpPr>
          <p:cNvPr name="TextBox 7" id="7"/>
          <p:cNvSpPr txBox="true"/>
          <p:nvPr/>
        </p:nvSpPr>
        <p:spPr>
          <a:xfrm rot="0">
            <a:off x="1391918" y="5554477"/>
            <a:ext cx="16361601" cy="976630"/>
          </a:xfrm>
          <a:prstGeom prst="rect">
            <a:avLst/>
          </a:prstGeom>
        </p:spPr>
        <p:txBody>
          <a:bodyPr anchor="t" rtlCol="false" tIns="0" lIns="0" bIns="0" rIns="0">
            <a:spAutoFit/>
          </a:bodyPr>
          <a:lstStyle/>
          <a:p>
            <a:pPr marL="604519" indent="-302260" lvl="1">
              <a:lnSpc>
                <a:spcPts val="3919"/>
              </a:lnSpc>
              <a:buFont typeface="Arial"/>
              <a:buChar char="•"/>
            </a:pPr>
            <a:r>
              <a:rPr lang="en-US" sz="2799">
                <a:solidFill>
                  <a:srgbClr val="484B4B"/>
                </a:solidFill>
                <a:latin typeface="Assistant Regular"/>
              </a:rPr>
              <a:t>Short term- strengthening pharmacological efficacy</a:t>
            </a:r>
          </a:p>
          <a:p>
            <a:pPr algn="l" marL="604519" indent="-302260" lvl="1">
              <a:lnSpc>
                <a:spcPts val="3919"/>
              </a:lnSpc>
              <a:buFont typeface="Arial"/>
              <a:buChar char="•"/>
            </a:pPr>
            <a:r>
              <a:rPr lang="en-US" sz="2799">
                <a:solidFill>
                  <a:srgbClr val="484B4B"/>
                </a:solidFill>
                <a:latin typeface="Assistant Regular"/>
              </a:rPr>
              <a:t>Long term- abstinence, maintenance, change in life style     </a:t>
            </a:r>
          </a:p>
        </p:txBody>
      </p:sp>
      <p:grpSp>
        <p:nvGrpSpPr>
          <p:cNvPr name="Group 8" id="8"/>
          <p:cNvGrpSpPr/>
          <p:nvPr/>
        </p:nvGrpSpPr>
        <p:grpSpPr>
          <a:xfrm rot="0">
            <a:off x="0" y="1028700"/>
            <a:ext cx="2571750" cy="2091690"/>
            <a:chOff x="0" y="0"/>
            <a:chExt cx="3429000" cy="2788920"/>
          </a:xfrm>
        </p:grpSpPr>
        <p:grpSp>
          <p:nvGrpSpPr>
            <p:cNvPr name="Group 9" id="9"/>
            <p:cNvGrpSpPr/>
            <p:nvPr/>
          </p:nvGrpSpPr>
          <p:grpSpPr>
            <a:xfrm rot="0">
              <a:off x="0" y="0"/>
              <a:ext cx="3429000" cy="2788920"/>
              <a:chOff x="0" y="0"/>
              <a:chExt cx="677333" cy="550898"/>
            </a:xfrm>
          </p:grpSpPr>
          <p:sp>
            <p:nvSpPr>
              <p:cNvPr name="Freeform 10" id="10"/>
              <p:cNvSpPr/>
              <p:nvPr/>
            </p:nvSpPr>
            <p:spPr>
              <a:xfrm>
                <a:off x="0" y="0"/>
                <a:ext cx="677333" cy="550898"/>
              </a:xfrm>
              <a:custGeom>
                <a:avLst/>
                <a:gdLst/>
                <a:ahLst/>
                <a:cxnLst/>
                <a:rect r="r" b="b" t="t" l="l"/>
                <a:pathLst>
                  <a:path h="550898" w="677333">
                    <a:moveTo>
                      <a:pt x="0" y="0"/>
                    </a:moveTo>
                    <a:lnTo>
                      <a:pt x="677333" y="0"/>
                    </a:lnTo>
                    <a:lnTo>
                      <a:pt x="677333" y="550898"/>
                    </a:lnTo>
                    <a:lnTo>
                      <a:pt x="0" y="550898"/>
                    </a:lnTo>
                    <a:close/>
                  </a:path>
                </a:pathLst>
              </a:custGeom>
              <a:solidFill>
                <a:srgbClr val="91C7E8"/>
              </a:solidFill>
            </p:spPr>
          </p:sp>
          <p:sp>
            <p:nvSpPr>
              <p:cNvPr name="TextBox 11" id="11"/>
              <p:cNvSpPr txBox="true"/>
              <p:nvPr/>
            </p:nvSpPr>
            <p:spPr>
              <a:xfrm>
                <a:off x="0" y="-66675"/>
                <a:ext cx="812800" cy="879475"/>
              </a:xfrm>
              <a:prstGeom prst="rect">
                <a:avLst/>
              </a:prstGeom>
            </p:spPr>
            <p:txBody>
              <a:bodyPr anchor="ctr" rtlCol="false" tIns="50800" lIns="50800" bIns="50800" rIns="50800"/>
              <a:lstStyle/>
              <a:p>
                <a:pPr algn="ctr">
                  <a:lnSpc>
                    <a:spcPts val="3359"/>
                  </a:lnSpc>
                </a:pPr>
              </a:p>
            </p:txBody>
          </p:sp>
        </p:grpSp>
        <p:pic>
          <p:nvPicPr>
            <p:cNvPr name="Picture 12" id="12"/>
            <p:cNvPicPr>
              <a:picLocks noChangeAspect="true"/>
            </p:cNvPicPr>
            <p:nvPr/>
          </p:nvPicPr>
          <p:blipFill>
            <a:blip r:embed="rId4"/>
            <a:srcRect l="9061" t="9931" r="25307" b="9931"/>
            <a:stretch>
              <a:fillRect/>
            </a:stretch>
          </p:blipFill>
          <p:spPr>
            <a:xfrm flipH="false" flipV="false" rot="0">
              <a:off x="320198" y="0"/>
              <a:ext cx="2587095" cy="2788920"/>
            </a:xfrm>
            <a:prstGeom prst="rect">
              <a:avLst/>
            </a:prstGeom>
          </p:spPr>
        </p:pic>
      </p:grpSp>
    </p:spTree>
  </p:cSld>
  <p:clrMapOvr>
    <a:masterClrMapping/>
  </p:clrMapOvr>
</p:sld>
</file>

<file path=ppt/slides/slide4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028700" y="3929084"/>
            <a:ext cx="363218" cy="419685"/>
          </a:xfrm>
          <a:prstGeom prst="rect">
            <a:avLst/>
          </a:prstGeom>
        </p:spPr>
      </p:pic>
      <p:sp>
        <p:nvSpPr>
          <p:cNvPr name="TextBox 3" id="3"/>
          <p:cNvSpPr txBox="true"/>
          <p:nvPr/>
        </p:nvSpPr>
        <p:spPr>
          <a:xfrm rot="0">
            <a:off x="1613254" y="3810361"/>
            <a:ext cx="16341372" cy="4813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Brief intervention</a:t>
            </a:r>
          </a:p>
        </p:txBody>
      </p:sp>
      <p:sp>
        <p:nvSpPr>
          <p:cNvPr name="TextBox 4" id="4"/>
          <p:cNvSpPr txBox="true"/>
          <p:nvPr/>
        </p:nvSpPr>
        <p:spPr>
          <a:xfrm rot="0">
            <a:off x="2830479" y="616962"/>
            <a:ext cx="15124146" cy="2091690"/>
          </a:xfrm>
          <a:prstGeom prst="rect">
            <a:avLst/>
          </a:prstGeom>
        </p:spPr>
        <p:txBody>
          <a:bodyPr anchor="t" rtlCol="false" tIns="0" lIns="0" bIns="0" rIns="0">
            <a:spAutoFit/>
          </a:bodyPr>
          <a:lstStyle/>
          <a:p>
            <a:pPr>
              <a:lnSpc>
                <a:spcPts val="7920"/>
              </a:lnSpc>
            </a:pPr>
            <a:r>
              <a:rPr lang="en-US" sz="7200">
                <a:solidFill>
                  <a:srgbClr val="484B4B"/>
                </a:solidFill>
                <a:latin typeface="Poppins Medium Bold"/>
              </a:rPr>
              <a:t>MODALITIES OF PSYCHOSOCIAL INTERVENTION</a:t>
            </a:r>
          </a:p>
        </p:txBody>
      </p:sp>
      <p:pic>
        <p:nvPicPr>
          <p:cNvPr name="Picture 5" id="5"/>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028700" y="6332540"/>
            <a:ext cx="363218" cy="419685"/>
          </a:xfrm>
          <a:prstGeom prst="rect">
            <a:avLst/>
          </a:prstGeom>
        </p:spPr>
      </p:pic>
      <p:sp>
        <p:nvSpPr>
          <p:cNvPr name="TextBox 6" id="6"/>
          <p:cNvSpPr txBox="true"/>
          <p:nvPr/>
        </p:nvSpPr>
        <p:spPr>
          <a:xfrm rot="0">
            <a:off x="1613254" y="6213816"/>
            <a:ext cx="16341372" cy="4813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Extended interventions</a:t>
            </a:r>
          </a:p>
        </p:txBody>
      </p:sp>
      <p:sp>
        <p:nvSpPr>
          <p:cNvPr name="TextBox 7" id="7"/>
          <p:cNvSpPr txBox="true"/>
          <p:nvPr/>
        </p:nvSpPr>
        <p:spPr>
          <a:xfrm rot="0">
            <a:off x="1391918" y="6922572"/>
            <a:ext cx="16361601" cy="1471930"/>
          </a:xfrm>
          <a:prstGeom prst="rect">
            <a:avLst/>
          </a:prstGeom>
        </p:spPr>
        <p:txBody>
          <a:bodyPr anchor="t" rtlCol="false" tIns="0" lIns="0" bIns="0" rIns="0">
            <a:spAutoFit/>
          </a:bodyPr>
          <a:lstStyle/>
          <a:p>
            <a:pPr marL="604519" indent="-302260" lvl="1">
              <a:lnSpc>
                <a:spcPts val="3919"/>
              </a:lnSpc>
              <a:buFont typeface="Arial"/>
              <a:buChar char="•"/>
            </a:pPr>
            <a:r>
              <a:rPr lang="en-US" sz="2799">
                <a:solidFill>
                  <a:srgbClr val="484B4B"/>
                </a:solidFill>
                <a:latin typeface="Assistant Regular"/>
              </a:rPr>
              <a:t>5-12 sessions</a:t>
            </a:r>
          </a:p>
          <a:p>
            <a:pPr algn="l" marL="604519" indent="-302260" lvl="1">
              <a:lnSpc>
                <a:spcPts val="3919"/>
              </a:lnSpc>
              <a:buFont typeface="Arial"/>
              <a:buChar char="•"/>
            </a:pPr>
            <a:r>
              <a:rPr lang="en-US" sz="2799">
                <a:solidFill>
                  <a:srgbClr val="484B4B"/>
                </a:solidFill>
                <a:latin typeface="Assistant Regular"/>
              </a:rPr>
              <a:t>explain and discuss concept of substance use, adverse health and social consequences, psychological problems, identifying high risk situation.</a:t>
            </a:r>
          </a:p>
        </p:txBody>
      </p:sp>
      <p:sp>
        <p:nvSpPr>
          <p:cNvPr name="TextBox 8" id="8"/>
          <p:cNvSpPr txBox="true"/>
          <p:nvPr/>
        </p:nvSpPr>
        <p:spPr>
          <a:xfrm rot="0">
            <a:off x="1391918" y="4378960"/>
            <a:ext cx="16361601" cy="1471930"/>
          </a:xfrm>
          <a:prstGeom prst="rect">
            <a:avLst/>
          </a:prstGeom>
        </p:spPr>
        <p:txBody>
          <a:bodyPr anchor="t" rtlCol="false" tIns="0" lIns="0" bIns="0" rIns="0">
            <a:spAutoFit/>
          </a:bodyPr>
          <a:lstStyle/>
          <a:p>
            <a:pPr marL="604519" indent="-302260" lvl="1">
              <a:lnSpc>
                <a:spcPts val="3919"/>
              </a:lnSpc>
              <a:buFont typeface="Arial"/>
              <a:buChar char="•"/>
            </a:pPr>
            <a:r>
              <a:rPr lang="en-US" sz="2799">
                <a:solidFill>
                  <a:srgbClr val="484B4B"/>
                </a:solidFill>
                <a:latin typeface="Assistant Regular"/>
              </a:rPr>
              <a:t>1-4 sessIons</a:t>
            </a:r>
          </a:p>
          <a:p>
            <a:pPr marL="604519" indent="-302260" lvl="1">
              <a:lnSpc>
                <a:spcPts val="3919"/>
              </a:lnSpc>
              <a:buFont typeface="Arial"/>
              <a:buChar char="•"/>
            </a:pPr>
            <a:r>
              <a:rPr lang="en-US" sz="2799">
                <a:solidFill>
                  <a:srgbClr val="484B4B"/>
                </a:solidFill>
                <a:latin typeface="Assistant Regular"/>
              </a:rPr>
              <a:t>early stage problems</a:t>
            </a:r>
          </a:p>
          <a:p>
            <a:pPr algn="l" marL="604519" indent="-302260" lvl="1">
              <a:lnSpc>
                <a:spcPts val="3919"/>
              </a:lnSpc>
              <a:buFont typeface="Arial"/>
              <a:buChar char="•"/>
            </a:pPr>
            <a:r>
              <a:rPr lang="en-US" sz="2799">
                <a:solidFill>
                  <a:srgbClr val="484B4B"/>
                </a:solidFill>
                <a:latin typeface="Assistant Regular"/>
              </a:rPr>
              <a:t>increase the motivation</a:t>
            </a:r>
          </a:p>
        </p:txBody>
      </p:sp>
      <p:pic>
        <p:nvPicPr>
          <p:cNvPr name="Picture 9" id="9"/>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028700" y="8875176"/>
            <a:ext cx="363218" cy="419685"/>
          </a:xfrm>
          <a:prstGeom prst="rect">
            <a:avLst/>
          </a:prstGeom>
        </p:spPr>
      </p:pic>
      <p:sp>
        <p:nvSpPr>
          <p:cNvPr name="TextBox 10" id="10"/>
          <p:cNvSpPr txBox="true"/>
          <p:nvPr/>
        </p:nvSpPr>
        <p:spPr>
          <a:xfrm rot="0">
            <a:off x="1613254" y="8756452"/>
            <a:ext cx="16341372" cy="481330"/>
          </a:xfrm>
          <a:prstGeom prst="rect">
            <a:avLst/>
          </a:prstGeom>
        </p:spPr>
        <p:txBody>
          <a:bodyPr anchor="t" rtlCol="false" tIns="0" lIns="0" bIns="0" rIns="0">
            <a:spAutoFit/>
          </a:bodyPr>
          <a:lstStyle/>
          <a:p>
            <a:pPr>
              <a:lnSpc>
                <a:spcPts val="3919"/>
              </a:lnSpc>
            </a:pPr>
            <a:r>
              <a:rPr lang="en-US" sz="2799">
                <a:solidFill>
                  <a:srgbClr val="484B4B"/>
                </a:solidFill>
                <a:latin typeface="Assistant Regular"/>
              </a:rPr>
              <a:t>Self help groups- e.g. Alcohol Anonymous              </a:t>
            </a:r>
          </a:p>
        </p:txBody>
      </p:sp>
      <p:grpSp>
        <p:nvGrpSpPr>
          <p:cNvPr name="Group 11" id="11"/>
          <p:cNvGrpSpPr/>
          <p:nvPr/>
        </p:nvGrpSpPr>
        <p:grpSpPr>
          <a:xfrm rot="0">
            <a:off x="0" y="616962"/>
            <a:ext cx="2571750" cy="2091690"/>
            <a:chOff x="0" y="0"/>
            <a:chExt cx="3429000" cy="2788920"/>
          </a:xfrm>
        </p:grpSpPr>
        <p:grpSp>
          <p:nvGrpSpPr>
            <p:cNvPr name="Group 12" id="12"/>
            <p:cNvGrpSpPr/>
            <p:nvPr/>
          </p:nvGrpSpPr>
          <p:grpSpPr>
            <a:xfrm rot="0">
              <a:off x="0" y="0"/>
              <a:ext cx="3429000" cy="2788920"/>
              <a:chOff x="0" y="0"/>
              <a:chExt cx="677333" cy="550898"/>
            </a:xfrm>
          </p:grpSpPr>
          <p:sp>
            <p:nvSpPr>
              <p:cNvPr name="Freeform 13" id="13"/>
              <p:cNvSpPr/>
              <p:nvPr/>
            </p:nvSpPr>
            <p:spPr>
              <a:xfrm>
                <a:off x="0" y="0"/>
                <a:ext cx="677333" cy="550898"/>
              </a:xfrm>
              <a:custGeom>
                <a:avLst/>
                <a:gdLst/>
                <a:ahLst/>
                <a:cxnLst/>
                <a:rect r="r" b="b" t="t" l="l"/>
                <a:pathLst>
                  <a:path h="550898" w="677333">
                    <a:moveTo>
                      <a:pt x="0" y="0"/>
                    </a:moveTo>
                    <a:lnTo>
                      <a:pt x="677333" y="0"/>
                    </a:lnTo>
                    <a:lnTo>
                      <a:pt x="677333" y="550898"/>
                    </a:lnTo>
                    <a:lnTo>
                      <a:pt x="0" y="550898"/>
                    </a:lnTo>
                    <a:close/>
                  </a:path>
                </a:pathLst>
              </a:custGeom>
              <a:solidFill>
                <a:srgbClr val="91C7E8"/>
              </a:solidFill>
            </p:spPr>
          </p:sp>
          <p:sp>
            <p:nvSpPr>
              <p:cNvPr name="TextBox 14" id="14"/>
              <p:cNvSpPr txBox="true"/>
              <p:nvPr/>
            </p:nvSpPr>
            <p:spPr>
              <a:xfrm>
                <a:off x="0" y="-66675"/>
                <a:ext cx="812800" cy="879475"/>
              </a:xfrm>
              <a:prstGeom prst="rect">
                <a:avLst/>
              </a:prstGeom>
            </p:spPr>
            <p:txBody>
              <a:bodyPr anchor="ctr" rtlCol="false" tIns="50800" lIns="50800" bIns="50800" rIns="50800"/>
              <a:lstStyle/>
              <a:p>
                <a:pPr algn="ctr">
                  <a:lnSpc>
                    <a:spcPts val="3359"/>
                  </a:lnSpc>
                </a:pPr>
              </a:p>
            </p:txBody>
          </p:sp>
        </p:grpSp>
        <p:pic>
          <p:nvPicPr>
            <p:cNvPr name="Picture 15" id="15"/>
            <p:cNvPicPr>
              <a:picLocks noChangeAspect="true"/>
            </p:cNvPicPr>
            <p:nvPr/>
          </p:nvPicPr>
          <p:blipFill>
            <a:blip r:embed="rId4"/>
            <a:srcRect l="9061" t="9931" r="25307" b="9931"/>
            <a:stretch>
              <a:fillRect/>
            </a:stretch>
          </p:blipFill>
          <p:spPr>
            <a:xfrm flipH="false" flipV="false" rot="0">
              <a:off x="320198" y="0"/>
              <a:ext cx="2587095" cy="2788920"/>
            </a:xfrm>
            <a:prstGeom prst="rect">
              <a:avLst/>
            </a:prstGeom>
          </p:spPr>
        </p:pic>
      </p:grpSp>
    </p:spTree>
  </p:cSld>
  <p:clrMapOvr>
    <a:masterClrMapping/>
  </p:clrMapOvr>
</p:sld>
</file>

<file path=ppt/slides/slide45.xml><?xml version="1.0" encoding="utf-8"?>
<p:sld xmlns:p="http://schemas.openxmlformats.org/presentationml/2006/main" xmlns:a="http://schemas.openxmlformats.org/drawingml/2006/main">
  <p:cSld>
    <p:bg>
      <p:bgPr>
        <a:solidFill>
          <a:srgbClr val="91C7E8"/>
        </a:solidFill>
      </p:bgPr>
    </p:bg>
    <p:spTree>
      <p:nvGrpSpPr>
        <p:cNvPr id="1" name=""/>
        <p:cNvGrpSpPr/>
        <p:nvPr/>
      </p:nvGrpSpPr>
      <p:grpSpPr>
        <a:xfrm>
          <a:off x="0" y="0"/>
          <a:ext cx="0" cy="0"/>
          <a:chOff x="0" y="0"/>
          <a:chExt cx="0" cy="0"/>
        </a:xfrm>
      </p:grpSpPr>
      <p:sp>
        <p:nvSpPr>
          <p:cNvPr name="TextBox 2" id="2"/>
          <p:cNvSpPr txBox="true"/>
          <p:nvPr/>
        </p:nvSpPr>
        <p:spPr>
          <a:xfrm rot="0">
            <a:off x="2893910" y="3355975"/>
            <a:ext cx="12500180" cy="3498851"/>
          </a:xfrm>
          <a:prstGeom prst="rect">
            <a:avLst/>
          </a:prstGeom>
        </p:spPr>
        <p:txBody>
          <a:bodyPr anchor="t" rtlCol="false" tIns="0" lIns="0" bIns="0" rIns="0">
            <a:spAutoFit/>
          </a:bodyPr>
          <a:lstStyle/>
          <a:p>
            <a:pPr algn="ctr">
              <a:lnSpc>
                <a:spcPts val="5599"/>
              </a:lnSpc>
            </a:pPr>
            <a:r>
              <a:rPr lang="en-US" sz="3999">
                <a:solidFill>
                  <a:srgbClr val="484B4B"/>
                </a:solidFill>
                <a:latin typeface="Assistant Regular Bold"/>
              </a:rPr>
              <a:t>“The efforts to achieve and maintain a sober lifestyle are not a game in which all benefits are lost with the first sip. Rather recovery is a process of trial and error; patient use slips that occur to identify high risk situations and to develop more appropriate coping techniques”</a:t>
            </a:r>
          </a:p>
        </p:txBody>
      </p:sp>
    </p:spTree>
  </p:cSld>
  <p:clrMapOvr>
    <a:masterClrMapping/>
  </p:clrMapOvr>
</p:sld>
</file>

<file path=ppt/slides/slide46.xml><?xml version="1.0" encoding="utf-8"?>
<p:sld xmlns:p="http://schemas.openxmlformats.org/presentationml/2006/main" xmlns:a="http://schemas.openxmlformats.org/drawingml/2006/main">
  <p:cSld>
    <p:bg>
      <p:bgPr>
        <a:solidFill>
          <a:srgbClr val="91C7E8"/>
        </a:solidFill>
      </p:bgPr>
    </p:bg>
    <p:spTree>
      <p:nvGrpSpPr>
        <p:cNvPr id="1" name=""/>
        <p:cNvGrpSpPr/>
        <p:nvPr/>
      </p:nvGrpSpPr>
      <p:grpSpPr>
        <a:xfrm>
          <a:off x="0" y="0"/>
          <a:ext cx="0" cy="0"/>
          <a:chOff x="0" y="0"/>
          <a:chExt cx="0" cy="0"/>
        </a:xfrm>
      </p:grpSpPr>
      <p:sp>
        <p:nvSpPr>
          <p:cNvPr name="TextBox 2" id="2"/>
          <p:cNvSpPr txBox="true"/>
          <p:nvPr/>
        </p:nvSpPr>
        <p:spPr>
          <a:xfrm rot="0">
            <a:off x="2893910" y="4051935"/>
            <a:ext cx="12500180" cy="1091565"/>
          </a:xfrm>
          <a:prstGeom prst="rect">
            <a:avLst/>
          </a:prstGeom>
        </p:spPr>
        <p:txBody>
          <a:bodyPr anchor="t" rtlCol="false" tIns="0" lIns="0" bIns="0" rIns="0">
            <a:spAutoFit/>
          </a:bodyPr>
          <a:lstStyle/>
          <a:p>
            <a:pPr algn="ctr" marL="0" indent="0" lvl="0">
              <a:lnSpc>
                <a:spcPts val="7920"/>
              </a:lnSpc>
              <a:spcBef>
                <a:spcPct val="0"/>
              </a:spcBef>
            </a:pPr>
            <a:r>
              <a:rPr lang="en-US" sz="7200" u="none">
                <a:solidFill>
                  <a:srgbClr val="484B4B"/>
                </a:solidFill>
                <a:latin typeface="Poppins Medium Bold"/>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DAFdF6WAXug</dc:identifier>
  <dcterms:modified xsi:type="dcterms:W3CDTF">2011-08-01T06:04:30Z</dcterms:modified>
  <cp:revision>1</cp:revision>
  <dc:title>Introduction</dc:title>
</cp:coreProperties>
</file>