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90" r:id="rId10"/>
    <p:sldId id="264" r:id="rId11"/>
    <p:sldId id="289" r:id="rId12"/>
    <p:sldId id="265" r:id="rId13"/>
    <p:sldId id="266" r:id="rId14"/>
    <p:sldId id="291" r:id="rId15"/>
    <p:sldId id="267" r:id="rId16"/>
    <p:sldId id="268" r:id="rId17"/>
    <p:sldId id="269" r:id="rId18"/>
    <p:sldId id="270" r:id="rId19"/>
    <p:sldId id="271" r:id="rId20"/>
    <p:sldId id="272" r:id="rId21"/>
    <p:sldId id="273" r:id="rId22"/>
    <p:sldId id="274" r:id="rId23"/>
    <p:sldId id="275" r:id="rId24"/>
    <p:sldId id="276" r:id="rId25"/>
    <p:sldId id="277" r:id="rId26"/>
    <p:sldId id="292" r:id="rId27"/>
    <p:sldId id="278" r:id="rId28"/>
    <p:sldId id="279" r:id="rId29"/>
    <p:sldId id="280" r:id="rId30"/>
    <p:sldId id="281" r:id="rId31"/>
    <p:sldId id="293" r:id="rId32"/>
    <p:sldId id="282" r:id="rId33"/>
    <p:sldId id="283" r:id="rId34"/>
    <p:sldId id="284" r:id="rId35"/>
    <p:sldId id="285" r:id="rId36"/>
    <p:sldId id="286" r:id="rId37"/>
    <p:sldId id="287" r:id="rId38"/>
    <p:sldId id="28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6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8D87841-E379-48F1-943F-73E7CB4C02C1}" type="datetimeFigureOut">
              <a:rPr lang="en-IN" smtClean="0"/>
              <a:pPr/>
              <a:t>13-05-2023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C985F00-3020-48AA-838D-52958C554690}"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D87841-E379-48F1-943F-73E7CB4C02C1}" type="datetimeFigureOut">
              <a:rPr lang="en-IN" smtClean="0"/>
              <a:pPr/>
              <a:t>13-05-2023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85F00-3020-48AA-838D-52958C554690}"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6857999"/>
          </a:xfrm>
        </p:spPr>
        <p:txBody>
          <a:bodyPr>
            <a:normAutofit/>
          </a:bodyPr>
          <a:lstStyle/>
          <a:p>
            <a:r>
              <a:rPr lang="en-US" sz="9600" b="1" dirty="0" smtClean="0">
                <a:solidFill>
                  <a:srgbClr val="FF0000"/>
                </a:solidFill>
                <a:latin typeface="Times New Roman" pitchFamily="18" charset="0"/>
                <a:cs typeface="Times New Roman" pitchFamily="18" charset="0"/>
              </a:rPr>
              <a:t>HEALTH SYSTEM IN INDIA</a:t>
            </a:r>
            <a:endParaRPr lang="en-IN" sz="9600"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1371600" y="6858000"/>
            <a:ext cx="6400800" cy="171400"/>
          </a:xfrm>
        </p:spPr>
        <p:txBody>
          <a:bodyPr>
            <a:normAutofit fontScale="25000" lnSpcReduction="20000"/>
          </a:bodyPr>
          <a:lstStyle/>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28 States and 7 union territories.</a:t>
            </a:r>
          </a:p>
          <a:p>
            <a:pPr>
              <a:buFont typeface="Wingdings" pitchFamily="2" charset="2"/>
              <a:buChar char="Ø"/>
            </a:pPr>
            <a:r>
              <a:rPr lang="en-US" dirty="0" smtClean="0">
                <a:latin typeface="Times New Roman" pitchFamily="18" charset="0"/>
                <a:cs typeface="Times New Roman" pitchFamily="18" charset="0"/>
              </a:rPr>
              <a:t>States are independent in matter relating to the delivery of health care.</a:t>
            </a:r>
          </a:p>
          <a:p>
            <a:pPr>
              <a:buFont typeface="Wingdings" pitchFamily="2" charset="2"/>
              <a:buChar char="Ø"/>
            </a:pPr>
            <a:r>
              <a:rPr lang="en-US" dirty="0" smtClean="0">
                <a:latin typeface="Times New Roman" pitchFamily="18" charset="0"/>
                <a:cs typeface="Times New Roman" pitchFamily="18" charset="0"/>
              </a:rPr>
              <a:t>Centre mainly policy making, planning guiding, assisting evaluating and coordinating the work of State Health Ministers.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HEATH SYSTEM IN INDIA:</a:t>
            </a:r>
          </a:p>
          <a:p>
            <a:pPr>
              <a:buNone/>
            </a:pPr>
            <a:r>
              <a:rPr lang="en-US" dirty="0" smtClean="0">
                <a:latin typeface="Times New Roman" pitchFamily="18" charset="0"/>
                <a:cs typeface="Times New Roman" pitchFamily="18" charset="0"/>
              </a:rPr>
              <a:t>   1. Central</a:t>
            </a:r>
          </a:p>
          <a:p>
            <a:pPr>
              <a:buNone/>
            </a:pPr>
            <a:r>
              <a:rPr lang="en-US" dirty="0" smtClean="0">
                <a:latin typeface="Times New Roman" pitchFamily="18" charset="0"/>
                <a:cs typeface="Times New Roman" pitchFamily="18" charset="0"/>
              </a:rPr>
              <a:t>   2. State</a:t>
            </a:r>
          </a:p>
          <a:p>
            <a:pPr>
              <a:buNone/>
            </a:pPr>
            <a:r>
              <a:rPr lang="en-US" dirty="0" smtClean="0">
                <a:latin typeface="Times New Roman" pitchFamily="18" charset="0"/>
                <a:cs typeface="Times New Roman" pitchFamily="18" charset="0"/>
              </a:rPr>
              <a:t>   3. Local or peripheral</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 AT THE CENTRE:</a:t>
            </a:r>
          </a:p>
          <a:p>
            <a:pPr>
              <a:buFont typeface="Wingdings" pitchFamily="2" charset="2"/>
              <a:buChar char="Ø"/>
            </a:pP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 The Ministry of Health and Family Welfare</a:t>
            </a:r>
          </a:p>
          <a:p>
            <a:pPr>
              <a:buFont typeface="Wingdings" pitchFamily="2" charset="2"/>
              <a:buChar char="Ø"/>
            </a:pPr>
            <a:r>
              <a:rPr lang="en-US" dirty="0">
                <a:latin typeface="Times New Roman" pitchFamily="18" charset="0"/>
                <a:cs typeface="Times New Roman" pitchFamily="18" charset="0"/>
              </a:rPr>
              <a:t>b</a:t>
            </a:r>
            <a:r>
              <a:rPr lang="en-US" dirty="0" smtClean="0">
                <a:latin typeface="Times New Roman" pitchFamily="18" charset="0"/>
                <a:cs typeface="Times New Roman" pitchFamily="18" charset="0"/>
              </a:rPr>
              <a:t>) The Directorate General of Health Services</a:t>
            </a:r>
          </a:p>
          <a:p>
            <a:pPr>
              <a:buFont typeface="Wingdings" pitchFamily="2" charset="2"/>
              <a:buChar char="Ø"/>
            </a:pPr>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 The Central Council of Health and Family Welfare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5257800"/>
          </a:xfrm>
        </p:spPr>
        <p:txBody>
          <a:bodyPr>
            <a:normAutofit lnSpcReduction="1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A) THE MINISTRY OF HEALTH AND FAMILY WELFARE:</a:t>
            </a:r>
          </a:p>
          <a:p>
            <a:pPr>
              <a:buNone/>
            </a:pPr>
            <a:r>
              <a:rPr lang="en-US" dirty="0" smtClean="0">
                <a:latin typeface="Times New Roman" pitchFamily="18" charset="0"/>
                <a:cs typeface="Times New Roman" pitchFamily="18" charset="0"/>
              </a:rPr>
              <a:t>      </a:t>
            </a:r>
            <a:r>
              <a:rPr lang="en-US" b="1" u="sng" dirty="0" smtClean="0">
                <a:solidFill>
                  <a:srgbClr val="7030A0"/>
                </a:solidFill>
                <a:latin typeface="Times New Roman" pitchFamily="18" charset="0"/>
                <a:cs typeface="Times New Roman" pitchFamily="18" charset="0"/>
              </a:rPr>
              <a:t>1. ORGANIZATION:</a:t>
            </a:r>
          </a:p>
          <a:p>
            <a:pPr>
              <a:buFont typeface="Wingdings" pitchFamily="2" charset="2"/>
              <a:buChar char="Ø"/>
            </a:pPr>
            <a:r>
              <a:rPr lang="en-US" dirty="0" smtClean="0">
                <a:latin typeface="Times New Roman" pitchFamily="18" charset="0"/>
                <a:cs typeface="Times New Roman" pitchFamily="18" charset="0"/>
              </a:rPr>
              <a:t>Headed by cabinet minister, Minister of State and a Deputy Health Minister-political appointment.</a:t>
            </a:r>
          </a:p>
          <a:p>
            <a:pPr>
              <a:buFont typeface="Wingdings" pitchFamily="2" charset="2"/>
              <a:buChar char="Ø"/>
            </a:pPr>
            <a:r>
              <a:rPr lang="en-US" b="1" u="sng" dirty="0" smtClean="0">
                <a:solidFill>
                  <a:srgbClr val="00B050"/>
                </a:solidFill>
                <a:latin typeface="Times New Roman" pitchFamily="18" charset="0"/>
                <a:cs typeface="Times New Roman" pitchFamily="18" charset="0"/>
              </a:rPr>
              <a:t>DEPARTMENTS OF UNION HEALTH MINISTRY:</a:t>
            </a:r>
          </a:p>
          <a:p>
            <a:pPr>
              <a:buFont typeface="Wingdings" pitchFamily="2" charset="2"/>
              <a:buChar char="Ø"/>
            </a:pPr>
            <a:r>
              <a:rPr lang="en-US" dirty="0" smtClean="0">
                <a:latin typeface="Times New Roman" pitchFamily="18" charset="0"/>
                <a:cs typeface="Times New Roman" pitchFamily="18" charset="0"/>
              </a:rPr>
              <a:t>1. Department of Health</a:t>
            </a:r>
          </a:p>
          <a:p>
            <a:pPr>
              <a:buFont typeface="Wingdings" pitchFamily="2" charset="2"/>
              <a:buChar char="Ø"/>
            </a:pPr>
            <a:r>
              <a:rPr lang="en-US" dirty="0" smtClean="0">
                <a:latin typeface="Times New Roman" pitchFamily="18" charset="0"/>
                <a:cs typeface="Times New Roman" pitchFamily="18" charset="0"/>
              </a:rPr>
              <a:t>2.Department of Family Welfare.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539552" y="1844824"/>
            <a:ext cx="8229600" cy="4525963"/>
          </a:xfrm>
        </p:spPr>
        <p:txBody>
          <a:bodyPr>
            <a:normAutofit lnSpcReduction="10000"/>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 DEPARTMENT OF HEALTH:</a:t>
            </a:r>
          </a:p>
          <a:p>
            <a:pPr>
              <a:buFont typeface="Wingdings" pitchFamily="2" charset="2"/>
              <a:buChar char="Ø"/>
            </a:pPr>
            <a:r>
              <a:rPr lang="en-US" dirty="0" smtClean="0">
                <a:latin typeface="Times New Roman" pitchFamily="18" charset="0"/>
                <a:cs typeface="Times New Roman" pitchFamily="18" charset="0"/>
              </a:rPr>
              <a:t>Headed by secretary to the GOI assisted by Joint Secretary, Deputy Secretary and a large administrative staff.</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2.DEPARTMENT OF FAMILY WELFARE:</a:t>
            </a:r>
            <a:endParaRPr lang="en-IN" b="1" u="sng" dirty="0" smtClean="0">
              <a:solidFill>
                <a:srgbClr val="FF0000"/>
              </a:solidFill>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 Created in 1966.</a:t>
            </a:r>
          </a:p>
          <a:p>
            <a:pPr>
              <a:buFont typeface="Wingdings" pitchFamily="2" charset="2"/>
              <a:buChar char="Ø"/>
            </a:pPr>
            <a:r>
              <a:rPr lang="en-US" dirty="0" smtClean="0">
                <a:latin typeface="Times New Roman" pitchFamily="18" charset="0"/>
                <a:cs typeface="Times New Roman" pitchFamily="18" charset="0"/>
              </a:rPr>
              <a:t>Secretary to GOI in MOHFW is overall charge assisted by Additional secretary and Commissioner (FW) and one Joint Secretary.</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FUNCTIONS:</a:t>
            </a:r>
          </a:p>
          <a:p>
            <a:pPr>
              <a:buFont typeface="Wingdings" pitchFamily="2" charset="2"/>
              <a:buChar char="Ø"/>
            </a:pPr>
            <a:r>
              <a:rPr lang="en-US" dirty="0" smtClean="0">
                <a:latin typeface="Times New Roman" pitchFamily="18" charset="0"/>
                <a:cs typeface="Times New Roman" pitchFamily="18" charset="0"/>
              </a:rPr>
              <a:t>1. Union list</a:t>
            </a:r>
          </a:p>
          <a:p>
            <a:pPr>
              <a:buFont typeface="Wingdings" pitchFamily="2" charset="2"/>
              <a:buChar char="Ø"/>
            </a:pPr>
            <a:r>
              <a:rPr lang="en-US" dirty="0" smtClean="0">
                <a:latin typeface="Times New Roman" pitchFamily="18" charset="0"/>
                <a:cs typeface="Times New Roman" pitchFamily="18" charset="0"/>
              </a:rPr>
              <a:t>2. Concurrent list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 UNION LIST</a:t>
            </a:r>
          </a:p>
          <a:p>
            <a:pPr algn="ctr">
              <a:buNone/>
            </a:pPr>
            <a:endParaRPr lang="en-US" b="1" u="sng" dirty="0" smtClean="0">
              <a:solidFill>
                <a:srgbClr val="FF0000"/>
              </a:solidFill>
              <a:latin typeface="Times New Roman" pitchFamily="18" charset="0"/>
              <a:cs typeface="Times New Roman" pitchFamily="18" charset="0"/>
            </a:endParaRPr>
          </a:p>
          <a:p>
            <a:pPr marL="514350" indent="-514350">
              <a:buFont typeface="+mj-lt"/>
              <a:buAutoNum type="alphaLcParenR"/>
            </a:pPr>
            <a:r>
              <a:rPr lang="en-US" dirty="0" smtClean="0">
                <a:latin typeface="Times New Roman" pitchFamily="18" charset="0"/>
                <a:cs typeface="Times New Roman" pitchFamily="18" charset="0"/>
              </a:rPr>
              <a:t>International health relations and administration of port quarantine</a:t>
            </a:r>
          </a:p>
          <a:p>
            <a:pPr marL="514350" indent="-514350">
              <a:buFont typeface="+mj-lt"/>
              <a:buAutoNum type="alphaLcParenR"/>
            </a:pPr>
            <a:r>
              <a:rPr lang="en-US" dirty="0" smtClean="0">
                <a:latin typeface="Times New Roman" pitchFamily="18" charset="0"/>
                <a:cs typeface="Times New Roman" pitchFamily="18" charset="0"/>
              </a:rPr>
              <a:t>Administration of central institute</a:t>
            </a:r>
          </a:p>
          <a:p>
            <a:pPr marL="514350" indent="-514350">
              <a:buFont typeface="+mj-lt"/>
              <a:buAutoNum type="alphaLcParenR"/>
            </a:pPr>
            <a:r>
              <a:rPr lang="en-US" dirty="0" smtClean="0">
                <a:latin typeface="Times New Roman" pitchFamily="18" charset="0"/>
                <a:cs typeface="Times New Roman" pitchFamily="18" charset="0"/>
              </a:rPr>
              <a:t>Pro centers motion of research and other bodies</a:t>
            </a:r>
          </a:p>
          <a:p>
            <a:pPr marL="514350" indent="-514350">
              <a:buFont typeface="+mj-lt"/>
              <a:buAutoNum type="alphaLcParenR"/>
            </a:pPr>
            <a:r>
              <a:rPr lang="en-US" dirty="0" smtClean="0">
                <a:latin typeface="Times New Roman" pitchFamily="18" charset="0"/>
                <a:cs typeface="Times New Roman" pitchFamily="18" charset="0"/>
              </a:rPr>
              <a:t>Regulation and development of medical, pharmaceutical, dental and nursing professions</a:t>
            </a:r>
          </a:p>
          <a:p>
            <a:pPr marL="514350" indent="-514350">
              <a:buFont typeface="+mj-lt"/>
              <a:buAutoNum type="alphaLcParenR"/>
            </a:pPr>
            <a:r>
              <a:rPr lang="en-US" dirty="0" smtClean="0">
                <a:latin typeface="Times New Roman" pitchFamily="18" charset="0"/>
                <a:cs typeface="Times New Roman" pitchFamily="18" charset="0"/>
              </a:rPr>
              <a:t>Establishment and maintenance of drug standards</a:t>
            </a:r>
          </a:p>
          <a:p>
            <a:pPr marL="514350" indent="-514350">
              <a:buFont typeface="+mj-lt"/>
              <a:buAutoNum type="alphaLcParenR"/>
            </a:pPr>
            <a:r>
              <a:rPr lang="en-US" dirty="0" smtClean="0">
                <a:latin typeface="Times New Roman" pitchFamily="18" charset="0"/>
                <a:cs typeface="Times New Roman" pitchFamily="18" charset="0"/>
              </a:rPr>
              <a:t>Census and collection of other statistical data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514350" indent="-514350">
              <a:buNone/>
            </a:pPr>
            <a:r>
              <a:rPr lang="en-US" dirty="0" smtClean="0">
                <a:latin typeface="Times New Roman" pitchFamily="18" charset="0"/>
                <a:cs typeface="Times New Roman" pitchFamily="18" charset="0"/>
              </a:rPr>
              <a:t> g)Immigration and emigration</a:t>
            </a:r>
          </a:p>
          <a:p>
            <a:pPr marL="514350" indent="-514350">
              <a:buNone/>
            </a:pPr>
            <a:r>
              <a:rPr lang="en-US" dirty="0" smtClean="0">
                <a:latin typeface="Times New Roman" pitchFamily="18" charset="0"/>
                <a:cs typeface="Times New Roman" pitchFamily="18" charset="0"/>
              </a:rPr>
              <a:t> h) Regulation of labour in the working mines and oil fields</a:t>
            </a:r>
          </a:p>
          <a:p>
            <a:pPr marL="514350" indent="-514350">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)Coordination with States and with other ministries for promotion of health</a:t>
            </a:r>
          </a:p>
          <a:p>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2. CONCURRENT LIST:</a:t>
            </a:r>
          </a:p>
          <a:p>
            <a:pPr marL="514350" indent="-514350">
              <a:buFont typeface="+mj-lt"/>
              <a:buAutoNum type="alphaLcParenR"/>
            </a:pPr>
            <a:r>
              <a:rPr lang="en-US" dirty="0" smtClean="0">
                <a:latin typeface="Times New Roman" pitchFamily="18" charset="0"/>
                <a:cs typeface="Times New Roman" pitchFamily="18" charset="0"/>
              </a:rPr>
              <a:t>Responsibility of both the Union and State government.</a:t>
            </a:r>
          </a:p>
          <a:p>
            <a:pPr marL="514350" indent="-514350">
              <a:buFont typeface="+mj-lt"/>
              <a:buAutoNum type="alphaLcParenR"/>
            </a:pPr>
            <a:r>
              <a:rPr lang="en-US" dirty="0" smtClean="0">
                <a:latin typeface="Times New Roman" pitchFamily="18" charset="0"/>
                <a:cs typeface="Times New Roman" pitchFamily="18" charset="0"/>
              </a:rPr>
              <a:t>Centre and State have simultaneous power of legistration. Power of latter restricted to the framework by the centre.</a:t>
            </a:r>
          </a:p>
          <a:p>
            <a:pPr marL="514350" indent="-514350">
              <a:buFont typeface="+mj-lt"/>
              <a:buAutoNum type="alphaLcParenR"/>
            </a:pPr>
            <a:r>
              <a:rPr lang="en-US" dirty="0" smtClean="0">
                <a:latin typeface="Times New Roman" pitchFamily="18" charset="0"/>
                <a:cs typeface="Times New Roman" pitchFamily="18" charset="0"/>
              </a:rPr>
              <a:t>Prevention of communicable diseases from one unit to another.</a:t>
            </a:r>
          </a:p>
          <a:p>
            <a:pPr marL="514350" indent="-514350">
              <a:buFont typeface="+mj-lt"/>
              <a:buAutoNum type="alphaLcParenR"/>
            </a:pPr>
            <a:r>
              <a:rPr lang="en-US" dirty="0" smtClean="0">
                <a:latin typeface="Times New Roman" pitchFamily="18" charset="0"/>
                <a:cs typeface="Times New Roman" pitchFamily="18" charset="0"/>
              </a:rPr>
              <a:t>Prevention of adulteration of foodstuff</a:t>
            </a:r>
          </a:p>
          <a:p>
            <a:pPr marL="514350" indent="-514350">
              <a:buFont typeface="+mj-lt"/>
              <a:buAutoNum type="alphaLcParenR"/>
            </a:pPr>
            <a:r>
              <a:rPr lang="en-US" dirty="0" smtClean="0">
                <a:latin typeface="Times New Roman" pitchFamily="18" charset="0"/>
                <a:cs typeface="Times New Roman" pitchFamily="18" charset="0"/>
              </a:rPr>
              <a:t>Control of drugs and poisons</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514350" indent="-514350">
              <a:buNone/>
            </a:pPr>
            <a:r>
              <a:rPr lang="en-US" dirty="0" smtClean="0">
                <a:latin typeface="Times New Roman" pitchFamily="18" charset="0"/>
                <a:cs typeface="Times New Roman" pitchFamily="18" charset="0"/>
              </a:rPr>
              <a:t>f)  Vital statistics</a:t>
            </a:r>
          </a:p>
          <a:p>
            <a:pPr marL="514350" indent="-514350">
              <a:buNone/>
            </a:pPr>
            <a:r>
              <a:rPr lang="en-US" dirty="0" smtClean="0">
                <a:latin typeface="Times New Roman" pitchFamily="18" charset="0"/>
                <a:cs typeface="Times New Roman" pitchFamily="18" charset="0"/>
              </a:rPr>
              <a:t>g) Labour welfare</a:t>
            </a:r>
          </a:p>
          <a:p>
            <a:pPr marL="514350" indent="-514350">
              <a:buNone/>
            </a:pPr>
            <a:r>
              <a:rPr lang="en-US" dirty="0" smtClean="0">
                <a:latin typeface="Times New Roman" pitchFamily="18" charset="0"/>
                <a:cs typeface="Times New Roman" pitchFamily="18" charset="0"/>
              </a:rPr>
              <a:t> h) Ports other than major</a:t>
            </a:r>
          </a:p>
          <a:p>
            <a:pPr marL="514350" indent="-514350">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Economic and social planning</a:t>
            </a:r>
          </a:p>
          <a:p>
            <a:pPr marL="514350" indent="-514350">
              <a:buNone/>
            </a:pPr>
            <a:r>
              <a:rPr lang="en-US" dirty="0" smtClean="0">
                <a:latin typeface="Times New Roman" pitchFamily="18" charset="0"/>
                <a:cs typeface="Times New Roman" pitchFamily="18" charset="0"/>
              </a:rPr>
              <a:t> j) Population control and family welfare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B) THE DIRECTORATE GENERAL OF HEALTH SERVICES:</a:t>
            </a:r>
          </a:p>
          <a:p>
            <a:pPr marL="514350" indent="-514350">
              <a:buNone/>
            </a:pPr>
            <a:r>
              <a:rPr lang="en-US" dirty="0" smtClean="0">
                <a:latin typeface="Times New Roman" pitchFamily="18" charset="0"/>
                <a:cs typeface="Times New Roman" pitchFamily="18" charset="0"/>
              </a:rPr>
              <a:t>      </a:t>
            </a:r>
            <a:r>
              <a:rPr lang="en-US" b="1" u="sng" dirty="0" smtClean="0">
                <a:solidFill>
                  <a:srgbClr val="7030A0"/>
                </a:solidFill>
                <a:latin typeface="Times New Roman" pitchFamily="18" charset="0"/>
                <a:cs typeface="Times New Roman" pitchFamily="18" charset="0"/>
              </a:rPr>
              <a:t>ORGANIZATION:</a:t>
            </a:r>
          </a:p>
          <a:p>
            <a:pPr marL="514350" indent="-514350">
              <a:buFont typeface="+mj-lt"/>
              <a:buAutoNum type="arabicPeriod"/>
            </a:pPr>
            <a:r>
              <a:rPr lang="en-US" dirty="0" smtClean="0">
                <a:latin typeface="Times New Roman" pitchFamily="18" charset="0"/>
                <a:cs typeface="Times New Roman" pitchFamily="18" charset="0"/>
              </a:rPr>
              <a:t>Principal advisor to Union Government in both medical and public health matters.</a:t>
            </a:r>
          </a:p>
          <a:p>
            <a:pPr marL="514350" indent="-514350">
              <a:buFont typeface="+mj-lt"/>
              <a:buAutoNum type="arabicPeriod"/>
            </a:pPr>
            <a:r>
              <a:rPr lang="en-US" dirty="0" smtClean="0">
                <a:latin typeface="Times New Roman" pitchFamily="18" charset="0"/>
                <a:cs typeface="Times New Roman" pitchFamily="18" charset="0"/>
              </a:rPr>
              <a:t>Assisted by an Additional Director General of Health Services, team of Deputies and large administrative staff</a:t>
            </a:r>
          </a:p>
          <a:p>
            <a:pPr marL="514350" indent="-514350">
              <a:buFont typeface="+mj-lt"/>
              <a:buAutoNum type="arabicPeriod"/>
            </a:pPr>
            <a:r>
              <a:rPr lang="en-US" dirty="0" smtClean="0">
                <a:latin typeface="Times New Roman" pitchFamily="18" charset="0"/>
                <a:cs typeface="Times New Roman" pitchFamily="18" charset="0"/>
              </a:rPr>
              <a:t>Comprises of three main units-medical care and hospitals, public health and general administration.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lgn="ctr">
              <a:buNone/>
            </a:pPr>
            <a:r>
              <a:rPr lang="en-US" b="1" u="sng" dirty="0" smtClean="0">
                <a:solidFill>
                  <a:srgbClr val="7030A0"/>
                </a:solidFill>
                <a:latin typeface="Times New Roman" pitchFamily="18" charset="0"/>
                <a:cs typeface="Times New Roman" pitchFamily="18" charset="0"/>
              </a:rPr>
              <a:t>FUNCTIONS:</a:t>
            </a:r>
          </a:p>
          <a:p>
            <a:pPr>
              <a:buFont typeface="Wingdings" pitchFamily="2" charset="2"/>
              <a:buChar char="Ø"/>
            </a:pPr>
            <a:r>
              <a:rPr lang="en-US" dirty="0" smtClean="0">
                <a:latin typeface="Times New Roman" pitchFamily="18" charset="0"/>
                <a:cs typeface="Times New Roman" pitchFamily="18" charset="0"/>
              </a:rPr>
              <a:t>Surveys, planning, coordination, programming and appraisal of all heath matters</a:t>
            </a:r>
          </a:p>
          <a:p>
            <a:pPr>
              <a:buFont typeface="Wingdings" pitchFamily="2" charset="2"/>
              <a:buChar char="Ø"/>
            </a:pPr>
            <a:r>
              <a:rPr lang="en-US" dirty="0" smtClean="0">
                <a:latin typeface="Times New Roman" pitchFamily="18" charset="0"/>
                <a:cs typeface="Times New Roman" pitchFamily="18" charset="0"/>
              </a:rPr>
              <a:t>International health relations and quarantine</a:t>
            </a:r>
          </a:p>
          <a:p>
            <a:pPr>
              <a:buFont typeface="Wingdings" pitchFamily="2" charset="2"/>
              <a:buChar char="Ø"/>
            </a:pPr>
            <a:r>
              <a:rPr lang="en-US" dirty="0" smtClean="0">
                <a:latin typeface="Times New Roman" pitchFamily="18" charset="0"/>
                <a:cs typeface="Times New Roman" pitchFamily="18" charset="0"/>
              </a:rPr>
              <a:t>Control of drug standards</a:t>
            </a:r>
          </a:p>
          <a:p>
            <a:pPr>
              <a:buFont typeface="Wingdings" pitchFamily="2" charset="2"/>
              <a:buChar char="Ø"/>
            </a:pPr>
            <a:r>
              <a:rPr lang="en-US" dirty="0" smtClean="0">
                <a:latin typeface="Times New Roman" pitchFamily="18" charset="0"/>
                <a:cs typeface="Times New Roman" pitchFamily="18" charset="0"/>
              </a:rPr>
              <a:t>Medical store depot</a:t>
            </a:r>
          </a:p>
          <a:p>
            <a:pPr>
              <a:buFont typeface="Wingdings" pitchFamily="2" charset="2"/>
              <a:buChar char="Ø"/>
            </a:pPr>
            <a:r>
              <a:rPr lang="en-US" dirty="0" smtClean="0">
                <a:latin typeface="Times New Roman" pitchFamily="18" charset="0"/>
                <a:cs typeface="Times New Roman" pitchFamily="18" charset="0"/>
              </a:rPr>
              <a:t>Post graduate training</a:t>
            </a:r>
          </a:p>
          <a:p>
            <a:pPr>
              <a:buFont typeface="Wingdings" pitchFamily="2" charset="2"/>
              <a:buChar char="Ø"/>
            </a:pPr>
            <a:r>
              <a:rPr lang="en-US" dirty="0" smtClean="0">
                <a:latin typeface="Times New Roman" pitchFamily="18" charset="0"/>
                <a:cs typeface="Times New Roman" pitchFamily="18" charset="0"/>
              </a:rPr>
              <a:t>Medical education</a:t>
            </a:r>
          </a:p>
          <a:p>
            <a:pPr>
              <a:buFont typeface="Wingdings" pitchFamily="2" charset="2"/>
              <a:buChar char="Ø"/>
            </a:pPr>
            <a:r>
              <a:rPr lang="en-US" dirty="0" smtClean="0">
                <a:latin typeface="Times New Roman" pitchFamily="18" charset="0"/>
                <a:cs typeface="Times New Roman" pitchFamily="18" charset="0"/>
              </a:rPr>
              <a:t>Medical research</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Central government health schemes</a:t>
            </a:r>
          </a:p>
          <a:p>
            <a:pPr>
              <a:buFont typeface="Wingdings" pitchFamily="2" charset="2"/>
              <a:buChar char="Ø"/>
            </a:pPr>
            <a:r>
              <a:rPr lang="en-US" dirty="0" smtClean="0">
                <a:latin typeface="Times New Roman" pitchFamily="18" charset="0"/>
                <a:cs typeface="Times New Roman" pitchFamily="18" charset="0"/>
              </a:rPr>
              <a:t>National Health Programmes</a:t>
            </a:r>
          </a:p>
          <a:p>
            <a:pPr>
              <a:buFont typeface="Wingdings" pitchFamily="2" charset="2"/>
              <a:buChar char="Ø"/>
            </a:pPr>
            <a:r>
              <a:rPr lang="en-US" dirty="0" smtClean="0">
                <a:latin typeface="Times New Roman" pitchFamily="18" charset="0"/>
                <a:cs typeface="Times New Roman" pitchFamily="18" charset="0"/>
              </a:rPr>
              <a:t>Central Health Education Bureau</a:t>
            </a:r>
          </a:p>
          <a:p>
            <a:pPr>
              <a:buFont typeface="Wingdings" pitchFamily="2" charset="2"/>
              <a:buChar char="Ø"/>
            </a:pPr>
            <a:r>
              <a:rPr lang="en-US" dirty="0" smtClean="0">
                <a:latin typeface="Times New Roman" pitchFamily="18" charset="0"/>
                <a:cs typeface="Times New Roman" pitchFamily="18" charset="0"/>
              </a:rPr>
              <a:t>Health Intelligence</a:t>
            </a:r>
          </a:p>
          <a:p>
            <a:pPr>
              <a:buFont typeface="Wingdings" pitchFamily="2" charset="2"/>
              <a:buChar char="Ø"/>
            </a:pPr>
            <a:r>
              <a:rPr lang="en-US" dirty="0" smtClean="0">
                <a:latin typeface="Times New Roman" pitchFamily="18" charset="0"/>
                <a:cs typeface="Times New Roman" pitchFamily="18" charset="0"/>
              </a:rPr>
              <a:t>National medical library</a:t>
            </a:r>
            <a:endParaRPr lang="en-IN" dirty="0" smtClean="0">
              <a:latin typeface="Times New Roman" pitchFamily="18" charset="0"/>
              <a:cs typeface="Times New Roman" pitchFamily="18" charset="0"/>
            </a:endParaRPr>
          </a:p>
          <a:p>
            <a:pPr>
              <a:buNone/>
            </a:pP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C) THE CENTRAL COUNCIL OF HEALTH AND FAMILY WELFARE:</a:t>
            </a:r>
          </a:p>
          <a:p>
            <a:pPr>
              <a:buFont typeface="Wingdings" pitchFamily="2" charset="2"/>
              <a:buChar char="Ø"/>
            </a:pPr>
            <a:r>
              <a:rPr lang="en-US" dirty="0" smtClean="0">
                <a:latin typeface="Times New Roman" pitchFamily="18" charset="0"/>
                <a:cs typeface="Times New Roman" pitchFamily="18" charset="0"/>
              </a:rPr>
              <a:t>Set up on August 9, 1952 for promoting coordinated and concerned action between Centre and States</a:t>
            </a:r>
          </a:p>
          <a:p>
            <a:pPr>
              <a:buFont typeface="Wingdings" pitchFamily="2" charset="2"/>
              <a:buChar char="Ø"/>
            </a:pPr>
            <a:r>
              <a:rPr lang="en-US" dirty="0" smtClean="0">
                <a:latin typeface="Times New Roman" pitchFamily="18" charset="0"/>
                <a:cs typeface="Times New Roman" pitchFamily="18" charset="0"/>
              </a:rPr>
              <a:t>Union Heath Minister is chairman and State Health Minister are members.</a:t>
            </a:r>
            <a:endParaRPr lang="en-IN" dirty="0" smtClean="0">
              <a:latin typeface="Times New Roman" pitchFamily="18" charset="0"/>
              <a:cs typeface="Times New Roman" pitchFamily="18" charset="0"/>
            </a:endParaRP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lnSpcReduction="10000"/>
          </a:bodyPr>
          <a:lstStyle/>
          <a:p>
            <a:pPr algn="ctr">
              <a:buNone/>
            </a:pPr>
            <a:r>
              <a:rPr lang="en-US" b="1" u="sng" dirty="0" smtClean="0">
                <a:solidFill>
                  <a:srgbClr val="FF0000"/>
                </a:solidFill>
                <a:latin typeface="Times New Roman" pitchFamily="18" charset="0"/>
                <a:cs typeface="Times New Roman" pitchFamily="18" charset="0"/>
              </a:rPr>
              <a:t>FUNCTIONS:</a:t>
            </a:r>
          </a:p>
          <a:p>
            <a:pPr marL="514350" indent="-514350">
              <a:buFont typeface="+mj-lt"/>
              <a:buAutoNum type="arabicPeriod"/>
            </a:pPr>
            <a:r>
              <a:rPr lang="en-US" dirty="0" smtClean="0">
                <a:latin typeface="Times New Roman" pitchFamily="18" charset="0"/>
                <a:cs typeface="Times New Roman" pitchFamily="18" charset="0"/>
              </a:rPr>
              <a:t>To consider and recommend broad outlines of policy in regards to matter concerning health in all its aspects</a:t>
            </a:r>
          </a:p>
          <a:p>
            <a:pPr marL="514350" indent="-514350">
              <a:buFont typeface="+mj-lt"/>
              <a:buAutoNum type="arabicPeriod"/>
            </a:pPr>
            <a:r>
              <a:rPr lang="en-US" dirty="0" smtClean="0">
                <a:latin typeface="Times New Roman" pitchFamily="18" charset="0"/>
                <a:cs typeface="Times New Roman" pitchFamily="18" charset="0"/>
              </a:rPr>
              <a:t>To make proposals for legistration in field of activity relating to medical and public health matters and to lay down the pattern of development for country as a whole.</a:t>
            </a:r>
          </a:p>
          <a:p>
            <a:pPr marL="514350" indent="-514350">
              <a:buFont typeface="+mj-lt"/>
              <a:buAutoNum type="arabicPeriod"/>
            </a:pPr>
            <a:r>
              <a:rPr lang="en-US" dirty="0" smtClean="0">
                <a:latin typeface="Times New Roman" pitchFamily="18" charset="0"/>
                <a:cs typeface="Times New Roman" pitchFamily="18" charset="0"/>
              </a:rPr>
              <a:t>To make recommendation to centre government regarding distribution of grants-in-aids to the States and review periodically</a:t>
            </a:r>
          </a:p>
          <a:p>
            <a:pPr marL="514350" indent="-514350">
              <a:buFont typeface="+mj-lt"/>
              <a:buAutoNum type="arabicPeriod"/>
            </a:pPr>
            <a:r>
              <a:rPr lang="en-US" dirty="0" smtClean="0">
                <a:latin typeface="Times New Roman" pitchFamily="18" charset="0"/>
                <a:cs typeface="Times New Roman" pitchFamily="18" charset="0"/>
              </a:rPr>
              <a:t>To established any organization for promoting and maintaining cooperation between Central and State Administrations.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r>
              <a:rPr lang="en-US" b="1" dirty="0" smtClean="0">
                <a:solidFill>
                  <a:srgbClr val="FF0000"/>
                </a:solidFill>
                <a:latin typeface="Times New Roman" pitchFamily="18" charset="0"/>
                <a:cs typeface="Times New Roman" pitchFamily="18" charset="0"/>
              </a:rPr>
              <a:t>AT THE STATE LEVEL</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rmAutofit lnSpcReduction="10000"/>
          </a:bodyPr>
          <a:lstStyle/>
          <a:p>
            <a:pPr>
              <a:buFont typeface="Wingdings" pitchFamily="2" charset="2"/>
              <a:buChar char="Ø"/>
            </a:pPr>
            <a:r>
              <a:rPr lang="en-IN" dirty="0" smtClean="0">
                <a:latin typeface="Times New Roman" pitchFamily="18" charset="0"/>
                <a:cs typeface="Times New Roman" pitchFamily="18" charset="0"/>
              </a:rPr>
              <a:t>The organization at State level is under the State Department of  Health and Family Welfare in each State headed by Minister and with a Secretariat under the charge of Secretary/Commissioner (Health and Family Welfare). The State Directorate of Health Services, as the technical wing, is an attached office of the State Department of Health and Family Welfare and is headed by a Director of Health Services.</a:t>
            </a:r>
          </a:p>
          <a:p>
            <a:pPr>
              <a:buFont typeface="Wingdings" pitchFamily="2" charset="2"/>
              <a:buChar char="Ø"/>
            </a:pPr>
            <a:r>
              <a:rPr lang="en-IN" dirty="0" smtClean="0">
                <a:latin typeface="Times New Roman" pitchFamily="18" charset="0"/>
                <a:cs typeface="Times New Roman" pitchFamily="18" charset="0"/>
              </a:rPr>
              <a:t> The area of medical education which is with the Directorate of Health Services at the State, is known as Directorate of Medical Education and Research.</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Font typeface="Wingdings" pitchFamily="2" charset="2"/>
              <a:buChar char="Ø"/>
            </a:pPr>
            <a:r>
              <a:rPr lang="en-IN" dirty="0" smtClean="0">
                <a:latin typeface="Times New Roman" pitchFamily="18" charset="0"/>
                <a:cs typeface="Times New Roman" pitchFamily="18" charset="0"/>
              </a:rPr>
              <a:t>This Directorate is under the charge of Director of Medical Education, who is answerable directly to the Health Secretary/ Commissioner of the State. Some states have created the posts of Director (Ayurveda) and Director (Homeopathy). These officers enjoy a larger autonomy, although sometimes they still fall under the Directorate of Health Services of the State.</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IN" b="1" dirty="0" smtClean="0">
                <a:solidFill>
                  <a:srgbClr val="FF0000"/>
                </a:solidFill>
                <a:latin typeface="Times New Roman" pitchFamily="18" charset="0"/>
                <a:cs typeface="Times New Roman" pitchFamily="18" charset="0"/>
              </a:rPr>
              <a:t>REGIONAL LEVEL</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a:bodyPr>
          <a:lstStyle/>
          <a:p>
            <a:endParaRPr lang="en-IN" b="1" dirty="0" smtClean="0"/>
          </a:p>
          <a:p>
            <a:pPr>
              <a:buFont typeface="Wingdings" pitchFamily="2" charset="2"/>
              <a:buChar char="Ø"/>
            </a:pPr>
            <a:r>
              <a:rPr lang="en-IN" dirty="0" smtClean="0">
                <a:latin typeface="Times New Roman" pitchFamily="18" charset="0"/>
                <a:cs typeface="Times New Roman" pitchFamily="18" charset="0"/>
              </a:rPr>
              <a:t>In some states like Bihar, Madhya Pradesh, Uttar Pradesh, Andhra Pradesh, Karnataka and others, zonal or regional or divisional set-ups have been created between the State Directorate of Health Services and District Health Administration. Each regional/zonal set-up covers three to five districts and acts under authority delegated by the State Directorate of Health Services.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IN" b="1" dirty="0" smtClean="0">
                <a:solidFill>
                  <a:srgbClr val="FF0000"/>
                </a:solidFill>
                <a:latin typeface="Times New Roman" pitchFamily="18" charset="0"/>
                <a:cs typeface="Times New Roman" pitchFamily="18" charset="0"/>
              </a:rPr>
              <a:t>DISTRICT LEVEL</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783357"/>
            <a:ext cx="8229600" cy="4525963"/>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All health care programmes in a district are placed under a unified control. It is a link between the State/ regional structure on one side and the peripheral level structures such as PHC/sub-centre on the other side. The district officer with the overall control is designated as the Chief Medical and Health Officer (CM &amp; HO) or as the District Medical and Health Officer (DM&amp; HO).</a:t>
            </a:r>
          </a:p>
          <a:p>
            <a:pPr>
              <a:buFont typeface="Wingdings" pitchFamily="2" charset="2"/>
              <a:buChar char="Ø"/>
            </a:pPr>
            <a:endParaRPr lang="en-IN"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67544" y="836711"/>
            <a:ext cx="8208912" cy="5289451"/>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These officers are popularly known as DMOs or CMOs, and are overall in-charge of the health and family welfare programmes in the district. These DMOs/CMOs are assisted by Dy. CMOs and programme officers.</a:t>
            </a:r>
          </a:p>
          <a:p>
            <a:endParaRPr lang="en-IN"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solidFill>
                  <a:srgbClr val="FF0000"/>
                </a:solidFill>
                <a:latin typeface="Times New Roman" pitchFamily="18" charset="0"/>
                <a:cs typeface="Times New Roman" pitchFamily="18" charset="0"/>
              </a:rPr>
              <a:t>COMMUNITY LEVEL</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069160"/>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For a successful primary health care programme, effective referral support is to be provided. For this purpose one Community Health Centre (CHC) has been established for every 80, 000 to 1, 20, 000 population, and this centre provides the basic specialty services in general medicine, paediatrics, surgery, obstetrics and gynaecology.</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PANCHAYATI RAJ</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3-tier structure of rural local self-government in India.</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INSTITUTIONS:</a:t>
            </a:r>
          </a:p>
          <a:p>
            <a:pPr marL="514350" indent="-514350">
              <a:buFont typeface="+mj-lt"/>
              <a:buAutoNum type="arabicPeriod"/>
            </a:pPr>
            <a:r>
              <a:rPr lang="en-US" dirty="0" err="1" smtClean="0">
                <a:latin typeface="Times New Roman" pitchFamily="18" charset="0"/>
                <a:cs typeface="Times New Roman" pitchFamily="18" charset="0"/>
              </a:rPr>
              <a:t>Panchyat</a:t>
            </a:r>
            <a:r>
              <a:rPr lang="en-US" dirty="0" smtClean="0">
                <a:latin typeface="Times New Roman" pitchFamily="18" charset="0"/>
                <a:cs typeface="Times New Roman" pitchFamily="18" charset="0"/>
              </a:rPr>
              <a:t>-at the village level</a:t>
            </a:r>
          </a:p>
          <a:p>
            <a:pPr marL="514350" indent="-514350">
              <a:buFont typeface="+mj-lt"/>
              <a:buAutoNum type="arabicPeriod"/>
            </a:pPr>
            <a:r>
              <a:rPr lang="en-US" dirty="0" err="1" smtClean="0">
                <a:latin typeface="Times New Roman" pitchFamily="18" charset="0"/>
                <a:cs typeface="Times New Roman" pitchFamily="18" charset="0"/>
              </a:rPr>
              <a:t>Pachayat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samiti</a:t>
            </a:r>
            <a:r>
              <a:rPr lang="en-US" dirty="0" smtClean="0">
                <a:latin typeface="Times New Roman" pitchFamily="18" charset="0"/>
                <a:cs typeface="Times New Roman" pitchFamily="18" charset="0"/>
              </a:rPr>
              <a:t>- at block level</a:t>
            </a:r>
          </a:p>
          <a:p>
            <a:pPr marL="514350" indent="-514350">
              <a:buFont typeface="+mj-lt"/>
              <a:buAutoNum type="arabicPeriod"/>
            </a:pPr>
            <a:r>
              <a:rPr lang="en-US" dirty="0" smtClean="0">
                <a:latin typeface="Times New Roman" pitchFamily="18" charset="0"/>
                <a:cs typeface="Times New Roman" pitchFamily="18" charset="0"/>
              </a:rPr>
              <a:t>Zilla </a:t>
            </a:r>
            <a:r>
              <a:rPr lang="en-US" dirty="0" err="1" smtClean="0">
                <a:latin typeface="Times New Roman" pitchFamily="18" charset="0"/>
                <a:cs typeface="Times New Roman" pitchFamily="18" charset="0"/>
              </a:rPr>
              <a:t>Parishad</a:t>
            </a:r>
            <a:r>
              <a:rPr lang="en-US" dirty="0" smtClean="0">
                <a:latin typeface="Times New Roman" pitchFamily="18" charset="0"/>
                <a:cs typeface="Times New Roman" pitchFamily="18" charset="0"/>
              </a:rPr>
              <a:t>-at district level</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b="1" dirty="0" smtClean="0">
                <a:solidFill>
                  <a:srgbClr val="FF0000"/>
                </a:solidFill>
                <a:latin typeface="Times New Roman" pitchFamily="18" charset="0"/>
                <a:cs typeface="Times New Roman" pitchFamily="18" charset="0"/>
              </a:rPr>
              <a:t>3 LEVELS </a:t>
            </a:r>
          </a:p>
          <a:p>
            <a:pPr marL="514350" indent="-514350">
              <a:buFont typeface="+mj-lt"/>
              <a:buAutoNum type="arabicPeriod"/>
            </a:pPr>
            <a:r>
              <a:rPr lang="en-US" dirty="0" smtClean="0">
                <a:latin typeface="Times New Roman" pitchFamily="18" charset="0"/>
                <a:cs typeface="Times New Roman" pitchFamily="18" charset="0"/>
              </a:rPr>
              <a:t>Primary level</a:t>
            </a:r>
          </a:p>
          <a:p>
            <a:pPr marL="514350" indent="-514350">
              <a:buFont typeface="+mj-lt"/>
              <a:buAutoNum type="arabicPeriod"/>
            </a:pPr>
            <a:r>
              <a:rPr lang="en-US" dirty="0" smtClean="0">
                <a:latin typeface="Times New Roman" pitchFamily="18" charset="0"/>
                <a:cs typeface="Times New Roman" pitchFamily="18" charset="0"/>
              </a:rPr>
              <a:t>Secondary level</a:t>
            </a:r>
          </a:p>
          <a:p>
            <a:pPr marL="514350" indent="-514350">
              <a:buFont typeface="+mj-lt"/>
              <a:buAutoNum type="arabicPeriod"/>
            </a:pPr>
            <a:r>
              <a:rPr lang="en-US" dirty="0" smtClean="0">
                <a:latin typeface="Times New Roman" pitchFamily="18" charset="0"/>
                <a:cs typeface="Times New Roman" pitchFamily="18" charset="0"/>
              </a:rPr>
              <a:t>Tertiary level</a:t>
            </a:r>
            <a:endParaRPr lang="en-IN"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LEVELS OF HEALTH CARE</a:t>
            </a:r>
            <a:endParaRPr lang="en-IN"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80728"/>
            <a:ext cx="9144000" cy="5877272"/>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First level of contact of individual, family and community with national health system </a:t>
            </a:r>
          </a:p>
          <a:p>
            <a:pPr>
              <a:buFont typeface="Wingdings" pitchFamily="2" charset="2"/>
              <a:buChar char="Ø"/>
            </a:pPr>
            <a:r>
              <a:rPr lang="en-US" dirty="0" smtClean="0">
                <a:latin typeface="Times New Roman" pitchFamily="18" charset="0"/>
                <a:cs typeface="Times New Roman" pitchFamily="18" charset="0"/>
              </a:rPr>
              <a:t>Primary health care is provided </a:t>
            </a:r>
          </a:p>
          <a:p>
            <a:pPr>
              <a:buFont typeface="Wingdings" pitchFamily="2" charset="2"/>
              <a:buChar char="Ø"/>
            </a:pPr>
            <a:r>
              <a:rPr lang="en-US" dirty="0" smtClean="0">
                <a:latin typeface="Times New Roman" pitchFamily="18" charset="0"/>
                <a:cs typeface="Times New Roman" pitchFamily="18" charset="0"/>
              </a:rPr>
              <a:t>Close to people most of health problems dealt and resolved</a:t>
            </a:r>
          </a:p>
          <a:p>
            <a:pPr>
              <a:buFont typeface="Wingdings" pitchFamily="2" charset="2"/>
              <a:buChar char="Ø"/>
            </a:pPr>
            <a:r>
              <a:rPr lang="en-US" dirty="0" smtClean="0">
                <a:latin typeface="Times New Roman" pitchFamily="18" charset="0"/>
                <a:cs typeface="Times New Roman" pitchFamily="18" charset="0"/>
              </a:rPr>
              <a:t>Health care most effective </a:t>
            </a:r>
          </a:p>
          <a:p>
            <a:pPr>
              <a:buFont typeface="Wingdings" pitchFamily="2" charset="2"/>
              <a:buChar char="Ø"/>
            </a:pPr>
            <a:r>
              <a:rPr lang="en-US" dirty="0" smtClean="0">
                <a:latin typeface="Times New Roman" pitchFamily="18" charset="0"/>
                <a:cs typeface="Times New Roman" pitchFamily="18" charset="0"/>
              </a:rPr>
              <a:t>In India complex of primary health centers and sub-centers through multipurpose health workers , village guides and trained dais </a:t>
            </a:r>
          </a:p>
        </p:txBody>
      </p:sp>
      <p:sp>
        <p:nvSpPr>
          <p:cNvPr id="2" name="Title 1"/>
          <p:cNvSpPr>
            <a:spLocks noGrp="1"/>
          </p:cNvSpPr>
          <p:nvPr>
            <p:ph type="title"/>
          </p:nvPr>
        </p:nvSpPr>
        <p:spPr>
          <a:xfrm>
            <a:off x="457200" y="0"/>
            <a:ext cx="8229600" cy="908720"/>
          </a:xfrm>
        </p:spPr>
        <p:txBody>
          <a:bodyPr>
            <a:normAutofit/>
          </a:bodyPr>
          <a:lstStyle/>
          <a:p>
            <a:r>
              <a:rPr lang="en-US" b="1" dirty="0" smtClean="0">
                <a:solidFill>
                  <a:srgbClr val="FF0000"/>
                </a:solidFill>
                <a:latin typeface="Times New Roman" pitchFamily="18" charset="0"/>
                <a:cs typeface="Times New Roman" pitchFamily="18" charset="0"/>
              </a:rPr>
              <a:t>PRIMARY CARE LEVEL</a:t>
            </a:r>
            <a:endParaRPr lang="en-IN"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Bridges communication gap between rural people and organized health sector</a:t>
            </a:r>
          </a:p>
          <a:p>
            <a:pPr>
              <a:buFont typeface="Wingdings" pitchFamily="2" charset="2"/>
              <a:buChar char="Ø"/>
            </a:pPr>
            <a:r>
              <a:rPr lang="en-US" dirty="0" smtClean="0">
                <a:latin typeface="Times New Roman" pitchFamily="18" charset="0"/>
                <a:cs typeface="Times New Roman" pitchFamily="18" charset="0"/>
              </a:rPr>
              <a:t>India opted for “Health for All 2000 AD primary health care system reorganized and re-strengthened to make primary health delivery system more effective</a:t>
            </a:r>
            <a:endParaRPr lang="en-IN"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At this level more complex problems are dealt with </a:t>
            </a:r>
          </a:p>
          <a:p>
            <a:pPr>
              <a:buFont typeface="Wingdings" pitchFamily="2" charset="2"/>
              <a:buChar char="Ø"/>
            </a:pPr>
            <a:r>
              <a:rPr lang="en-US" dirty="0" smtClean="0">
                <a:latin typeface="Times New Roman" pitchFamily="18" charset="0"/>
                <a:cs typeface="Times New Roman" pitchFamily="18" charset="0"/>
              </a:rPr>
              <a:t>Provided in district hospitals and community heath centers </a:t>
            </a:r>
          </a:p>
          <a:p>
            <a:pPr>
              <a:buFont typeface="Wingdings" pitchFamily="2" charset="2"/>
              <a:buChar char="Ø"/>
            </a:pPr>
            <a:r>
              <a:rPr lang="en-US" dirty="0" smtClean="0">
                <a:latin typeface="Times New Roman" pitchFamily="18" charset="0"/>
                <a:cs typeface="Times New Roman" pitchFamily="18" charset="0"/>
              </a:rPr>
              <a:t>Serves as first referral level</a:t>
            </a:r>
            <a:endParaRPr lang="en-IN"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SECONDARY CARE LEVEL</a:t>
            </a:r>
            <a:endParaRPr lang="en-IN"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More specialized requires specific facilities and attention of highly specialized health workers </a:t>
            </a:r>
          </a:p>
          <a:p>
            <a:pPr>
              <a:buFont typeface="Wingdings" pitchFamily="2" charset="2"/>
              <a:buChar char="Ø"/>
            </a:pPr>
            <a:r>
              <a:rPr lang="en-US" dirty="0" smtClean="0">
                <a:latin typeface="Times New Roman" pitchFamily="18" charset="0"/>
                <a:cs typeface="Times New Roman" pitchFamily="18" charset="0"/>
              </a:rPr>
              <a:t>Provided by regional or central level institutions –medical college hospitals, All India Institutes, Regional hospitals, specialized hospitals and other Apex Institutions </a:t>
            </a:r>
            <a:endParaRPr lang="en-IN"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TERTIARY CARE LEVEL</a:t>
            </a:r>
            <a:r>
              <a:rPr lang="en-US" dirty="0" smtClean="0"/>
              <a:t> </a:t>
            </a:r>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Fundamental and necessary function of health care system is to provide referral system </a:t>
            </a:r>
          </a:p>
          <a:p>
            <a:pPr>
              <a:buFont typeface="Wingdings" pitchFamily="2" charset="2"/>
              <a:buChar char="Ø"/>
            </a:pPr>
            <a:r>
              <a:rPr lang="en-US" dirty="0" smtClean="0">
                <a:latin typeface="Times New Roman" pitchFamily="18" charset="0"/>
                <a:cs typeface="Times New Roman" pitchFamily="18" charset="0"/>
              </a:rPr>
              <a:t>A two way exchange of information and returning patient to those who referred them for follow up care  </a:t>
            </a:r>
            <a:endParaRPr lang="en-IN"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 </a:t>
            </a:r>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6712"/>
            <a:ext cx="9144000" cy="6021288"/>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Comprehensive health care-</a:t>
            </a:r>
          </a:p>
          <a:p>
            <a:pPr>
              <a:buFont typeface="Wingdings" pitchFamily="2" charset="2"/>
              <a:buChar char="Ø"/>
            </a:pPr>
            <a:r>
              <a:rPr lang="en-US" dirty="0" smtClean="0">
                <a:latin typeface="Times New Roman" pitchFamily="18" charset="0"/>
                <a:cs typeface="Times New Roman" pitchFamily="18" charset="0"/>
              </a:rPr>
              <a:t>First use by </a:t>
            </a:r>
            <a:r>
              <a:rPr lang="en-US" dirty="0" err="1" smtClean="0">
                <a:latin typeface="Times New Roman" pitchFamily="18" charset="0"/>
                <a:cs typeface="Times New Roman" pitchFamily="18" charset="0"/>
              </a:rPr>
              <a:t>Bhore</a:t>
            </a:r>
            <a:r>
              <a:rPr lang="en-US" dirty="0" smtClean="0">
                <a:latin typeface="Times New Roman" pitchFamily="18" charset="0"/>
                <a:cs typeface="Times New Roman" pitchFamily="18" charset="0"/>
              </a:rPr>
              <a:t> committee in 1946</a:t>
            </a:r>
          </a:p>
          <a:p>
            <a:pPr>
              <a:buFont typeface="Wingdings" pitchFamily="2" charset="2"/>
              <a:buChar char="Ø"/>
            </a:pPr>
            <a:r>
              <a:rPr lang="en-US" dirty="0" smtClean="0">
                <a:latin typeface="Times New Roman" pitchFamily="18" charset="0"/>
                <a:cs typeface="Times New Roman" pitchFamily="18" charset="0"/>
              </a:rPr>
              <a:t>Provision of integrated preventive, curative and promotional health services from “womb to tomb” to every individual residing in a defined geographical area </a:t>
            </a:r>
          </a:p>
        </p:txBody>
      </p:sp>
      <p:sp>
        <p:nvSpPr>
          <p:cNvPr id="2" name="Title 1"/>
          <p:cNvSpPr>
            <a:spLocks noGrp="1"/>
          </p:cNvSpPr>
          <p:nvPr>
            <p:ph type="title"/>
          </p:nvPr>
        </p:nvSpPr>
        <p:spPr>
          <a:xfrm>
            <a:off x="457200" y="0"/>
            <a:ext cx="8229600" cy="980728"/>
          </a:xfrm>
        </p:spPr>
        <p:txBody>
          <a:bodyPr>
            <a:normAutofit/>
          </a:bodyPr>
          <a:lstStyle/>
          <a:p>
            <a:r>
              <a:rPr lang="en-US" b="1" dirty="0" smtClean="0">
                <a:solidFill>
                  <a:srgbClr val="FF0000"/>
                </a:solidFill>
                <a:latin typeface="Times New Roman" pitchFamily="18" charset="0"/>
                <a:cs typeface="Times New Roman" pitchFamily="18" charset="0"/>
              </a:rPr>
              <a:t>CHANGING CONCEPT</a:t>
            </a:r>
            <a:endParaRPr lang="en-IN"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latin typeface="Times New Roman" pitchFamily="18" charset="0"/>
                <a:cs typeface="Times New Roman" pitchFamily="18" charset="0"/>
              </a:rPr>
              <a:t>1-Provide adequate preventive, curative and promotive health services</a:t>
            </a:r>
          </a:p>
          <a:p>
            <a:pPr>
              <a:buNone/>
            </a:pPr>
            <a:r>
              <a:rPr lang="en-US" dirty="0" smtClean="0">
                <a:latin typeface="Times New Roman" pitchFamily="18" charset="0"/>
                <a:cs typeface="Times New Roman" pitchFamily="18" charset="0"/>
              </a:rPr>
              <a:t>2-Be as close to the beneficiaries as possible</a:t>
            </a:r>
          </a:p>
          <a:p>
            <a:pPr>
              <a:buNone/>
            </a:pPr>
            <a:r>
              <a:rPr lang="en-US" dirty="0" smtClean="0">
                <a:latin typeface="Times New Roman" pitchFamily="18" charset="0"/>
                <a:cs typeface="Times New Roman" pitchFamily="18" charset="0"/>
              </a:rPr>
              <a:t>3-Widest co-operation between people, service and the profession</a:t>
            </a:r>
          </a:p>
          <a:p>
            <a:pPr>
              <a:buNone/>
            </a:pPr>
            <a:r>
              <a:rPr lang="en-US" dirty="0" smtClean="0">
                <a:latin typeface="Times New Roman" pitchFamily="18" charset="0"/>
                <a:cs typeface="Times New Roman" pitchFamily="18" charset="0"/>
              </a:rPr>
              <a:t>4-Available to all irrespective of their ability to pay</a:t>
            </a:r>
          </a:p>
          <a:p>
            <a:pPr>
              <a:buNone/>
            </a:pPr>
            <a:r>
              <a:rPr lang="en-US" dirty="0" smtClean="0">
                <a:latin typeface="Times New Roman" pitchFamily="18" charset="0"/>
                <a:cs typeface="Times New Roman" pitchFamily="18" charset="0"/>
              </a:rPr>
              <a:t>5-Look after vulnerable and weaker section of community</a:t>
            </a:r>
          </a:p>
          <a:p>
            <a:pPr>
              <a:buNone/>
            </a:pPr>
            <a:r>
              <a:rPr lang="en-US" dirty="0" smtClean="0">
                <a:latin typeface="Times New Roman" pitchFamily="18" charset="0"/>
                <a:cs typeface="Times New Roman" pitchFamily="18" charset="0"/>
              </a:rPr>
              <a:t>6-Create and maintain a healthy environment both in home and working place</a:t>
            </a:r>
            <a:endParaRPr lang="en-IN" dirty="0" smtClean="0">
              <a:latin typeface="Times New Roman" pitchFamily="18" charset="0"/>
              <a:cs typeface="Times New Roman" pitchFamily="18" charset="0"/>
            </a:endParaRPr>
          </a:p>
          <a:p>
            <a:pPr>
              <a:buNone/>
            </a:pPr>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0"/>
            <a:ext cx="9144000" cy="68580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Concept of </a:t>
            </a:r>
            <a:r>
              <a:rPr lang="en-US" dirty="0" err="1" smtClean="0">
                <a:latin typeface="Times New Roman" pitchFamily="18" charset="0"/>
                <a:cs typeface="Times New Roman" pitchFamily="18" charset="0"/>
              </a:rPr>
              <a:t>Bhore</a:t>
            </a:r>
            <a:r>
              <a:rPr lang="en-US" dirty="0" smtClean="0">
                <a:latin typeface="Times New Roman" pitchFamily="18" charset="0"/>
                <a:cs typeface="Times New Roman" pitchFamily="18" charset="0"/>
              </a:rPr>
              <a:t> Committee form basis of national health planning in India</a:t>
            </a:r>
          </a:p>
          <a:p>
            <a:pPr>
              <a:buFont typeface="Wingdings" pitchFamily="2" charset="2"/>
              <a:buChar char="Ø"/>
            </a:pPr>
            <a:r>
              <a:rPr lang="en-US" dirty="0" smtClean="0">
                <a:latin typeface="Times New Roman" pitchFamily="18" charset="0"/>
                <a:cs typeface="Times New Roman" pitchFamily="18" charset="0"/>
              </a:rPr>
              <a:t>Network of primary health centre and sub-centre</a:t>
            </a:r>
          </a:p>
          <a:p>
            <a:pPr>
              <a:buFont typeface="Wingdings" pitchFamily="2" charset="2"/>
              <a:buChar char="Ø"/>
            </a:pPr>
            <a:r>
              <a:rPr lang="en-US" dirty="0" smtClean="0">
                <a:latin typeface="Times New Roman" pitchFamily="18" charset="0"/>
                <a:cs typeface="Times New Roman" pitchFamily="18" charset="0"/>
              </a:rPr>
              <a:t>Government of India built up vast infrastructure of rural health services based on primary health centers and sub-</a:t>
            </a:r>
            <a:r>
              <a:rPr lang="en-US" dirty="0" err="1" smtClean="0">
                <a:latin typeface="Times New Roman" pitchFamily="18" charset="0"/>
                <a:cs typeface="Times New Roman" pitchFamily="18" charset="0"/>
              </a:rPr>
              <a:t>centres</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P.H.C. not effectively cover population under their jurisdiction and service did not extend beyond 2-5 Km. radius</a:t>
            </a:r>
          </a:p>
          <a:p>
            <a:pPr>
              <a:buFont typeface="Wingdings" pitchFamily="2" charset="2"/>
              <a:buChar char="Ø"/>
            </a:pPr>
            <a:r>
              <a:rPr lang="en-US" dirty="0" smtClean="0">
                <a:latin typeface="Times New Roman" pitchFamily="18" charset="0"/>
                <a:cs typeface="Times New Roman" pitchFamily="18" charset="0"/>
              </a:rPr>
              <a:t>Did not have confidence of people due to under staff and poorly supplied medicines and equipments resulting in dissatisfaction with delivery of health services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pPr eaLnBrk="1" hangingPunct="1"/>
            <a:r>
              <a:rPr lang="en-US" b="1" dirty="0" smtClean="0">
                <a:solidFill>
                  <a:srgbClr val="FF0000"/>
                </a:solidFill>
                <a:latin typeface="Times New Roman" pitchFamily="18" charset="0"/>
                <a:cs typeface="Times New Roman" pitchFamily="18" charset="0"/>
              </a:rPr>
              <a:t>HEALTH CARE SYSTEM</a:t>
            </a:r>
            <a:r>
              <a:rPr lang="en-US" dirty="0" smtClean="0"/>
              <a:t> </a:t>
            </a:r>
          </a:p>
        </p:txBody>
      </p:sp>
      <p:sp>
        <p:nvSpPr>
          <p:cNvPr id="10243" name="Rectangle 3"/>
          <p:cNvSpPr>
            <a:spLocks noGrp="1" noRot="1" noChangeArrowheads="1"/>
          </p:cNvSpPr>
          <p:nvPr>
            <p:ph idx="1"/>
          </p:nvPr>
        </p:nvSpPr>
        <p:spPr>
          <a:xfrm>
            <a:off x="457200" y="1600200"/>
            <a:ext cx="8229600" cy="5257800"/>
          </a:xfrm>
        </p:spPr>
        <p:txBody>
          <a:bodyPr>
            <a:normAutofit/>
          </a:bodyPr>
          <a:lstStyle/>
          <a:p>
            <a:pPr algn="ctr" eaLnBrk="1" hangingPunct="1">
              <a:lnSpc>
                <a:spcPct val="80000"/>
              </a:lnSpc>
              <a:buNone/>
            </a:pPr>
            <a:r>
              <a:rPr lang="en-US" b="1" dirty="0" smtClean="0">
                <a:solidFill>
                  <a:srgbClr val="FF0000"/>
                </a:solidFill>
                <a:latin typeface="Times New Roman" pitchFamily="18" charset="0"/>
                <a:cs typeface="Times New Roman" pitchFamily="18" charset="0"/>
              </a:rPr>
              <a:t>1- PUBLIC HEALTH SECTOR-</a:t>
            </a:r>
          </a:p>
          <a:p>
            <a:pPr eaLnBrk="1" hangingPunct="1">
              <a:lnSpc>
                <a:spcPct val="80000"/>
              </a:lnSpc>
              <a:buFont typeface="Wingdings" pitchFamily="2" charset="2"/>
              <a:buNone/>
            </a:pPr>
            <a:r>
              <a:rPr lang="en-US" b="1" dirty="0" smtClean="0">
                <a:solidFill>
                  <a:srgbClr val="00B050"/>
                </a:solidFill>
                <a:latin typeface="Times New Roman" pitchFamily="18" charset="0"/>
                <a:cs typeface="Times New Roman" pitchFamily="18" charset="0"/>
              </a:rPr>
              <a:t>(A )PRIMARY HEALTH CARE</a:t>
            </a:r>
          </a:p>
          <a:p>
            <a:pPr eaLnBrk="1" hangingPunct="1">
              <a:lnSpc>
                <a:spcPct val="80000"/>
              </a:lnSpc>
              <a:buFont typeface="Wingdings" pitchFamily="2" charset="2"/>
              <a:buNone/>
            </a:pPr>
            <a:r>
              <a:rPr lang="en-US" dirty="0" smtClean="0">
                <a:latin typeface="Times New Roman" pitchFamily="18" charset="0"/>
                <a:cs typeface="Times New Roman" pitchFamily="18" charset="0"/>
              </a:rPr>
              <a:t>         Primary health centers</a:t>
            </a:r>
          </a:p>
          <a:p>
            <a:pPr eaLnBrk="1" hangingPunct="1">
              <a:lnSpc>
                <a:spcPct val="80000"/>
              </a:lnSpc>
              <a:buFont typeface="Wingdings" pitchFamily="2" charset="2"/>
              <a:buNone/>
            </a:pPr>
            <a:r>
              <a:rPr lang="en-US" dirty="0" smtClean="0">
                <a:latin typeface="Times New Roman" pitchFamily="18" charset="0"/>
                <a:cs typeface="Times New Roman" pitchFamily="18" charset="0"/>
              </a:rPr>
              <a:t>        Sub centers</a:t>
            </a:r>
          </a:p>
          <a:p>
            <a:pPr eaLnBrk="1" hangingPunct="1">
              <a:lnSpc>
                <a:spcPct val="80000"/>
              </a:lnSpc>
              <a:buFont typeface="Wingdings" pitchFamily="2" charset="2"/>
              <a:buNone/>
            </a:pPr>
            <a:r>
              <a:rPr lang="en-US" b="1" dirty="0" smtClean="0">
                <a:solidFill>
                  <a:srgbClr val="00B050"/>
                </a:solidFill>
                <a:latin typeface="Times New Roman" pitchFamily="18" charset="0"/>
                <a:cs typeface="Times New Roman" pitchFamily="18" charset="0"/>
              </a:rPr>
              <a:t>(B) HOSPITALS/HEALTH CENTRE</a:t>
            </a:r>
          </a:p>
          <a:p>
            <a:pPr eaLnBrk="1" hangingPunct="1">
              <a:lnSpc>
                <a:spcPct val="80000"/>
              </a:lnSpc>
              <a:buFont typeface="Wingdings" pitchFamily="2" charset="2"/>
              <a:buNone/>
            </a:pPr>
            <a:r>
              <a:rPr lang="en-US" dirty="0" smtClean="0">
                <a:latin typeface="Times New Roman" pitchFamily="18" charset="0"/>
                <a:cs typeface="Times New Roman" pitchFamily="18" charset="0"/>
              </a:rPr>
              <a:t>          Community health centre</a:t>
            </a:r>
          </a:p>
          <a:p>
            <a:pPr eaLnBrk="1" hangingPunct="1">
              <a:lnSpc>
                <a:spcPct val="80000"/>
              </a:lnSpc>
              <a:buFont typeface="Wingdings" pitchFamily="2" charset="2"/>
              <a:buNone/>
            </a:pPr>
            <a:r>
              <a:rPr lang="en-US" dirty="0" smtClean="0">
                <a:latin typeface="Times New Roman" pitchFamily="18" charset="0"/>
                <a:cs typeface="Times New Roman" pitchFamily="18" charset="0"/>
              </a:rPr>
              <a:t>          Rural hospitals</a:t>
            </a:r>
          </a:p>
          <a:p>
            <a:pPr eaLnBrk="1" hangingPunct="1">
              <a:lnSpc>
                <a:spcPct val="80000"/>
              </a:lnSpc>
              <a:buFont typeface="Wingdings" pitchFamily="2" charset="2"/>
              <a:buNone/>
            </a:pPr>
            <a:r>
              <a:rPr lang="en-US" dirty="0" smtClean="0">
                <a:latin typeface="Times New Roman" pitchFamily="18" charset="0"/>
                <a:cs typeface="Times New Roman" pitchFamily="18" charset="0"/>
              </a:rPr>
              <a:t>          District hospital/Health centre</a:t>
            </a:r>
          </a:p>
          <a:p>
            <a:pPr eaLnBrk="1" hangingPunct="1">
              <a:lnSpc>
                <a:spcPct val="80000"/>
              </a:lnSpc>
              <a:buFont typeface="Wingdings" pitchFamily="2" charset="2"/>
              <a:buNone/>
            </a:pPr>
            <a:r>
              <a:rPr lang="en-US" dirty="0" smtClean="0">
                <a:latin typeface="Times New Roman" pitchFamily="18" charset="0"/>
                <a:cs typeface="Times New Roman" pitchFamily="18" charset="0"/>
              </a:rPr>
              <a:t>          Specialist hospitals</a:t>
            </a:r>
          </a:p>
          <a:p>
            <a:pPr eaLnBrk="1" hangingPunct="1">
              <a:lnSpc>
                <a:spcPct val="80000"/>
              </a:lnSpc>
              <a:buFont typeface="Wingdings" pitchFamily="2" charset="2"/>
              <a:buNone/>
            </a:pPr>
            <a:r>
              <a:rPr lang="en-US" dirty="0" smtClean="0">
                <a:latin typeface="Times New Roman" pitchFamily="18" charset="0"/>
                <a:cs typeface="Times New Roman" pitchFamily="18" charset="0"/>
              </a:rPr>
              <a:t>          Teaching hospitals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pPr eaLnBrk="1" hangingPunct="1"/>
            <a:r>
              <a:rPr lang="en-US" b="1" dirty="0" smtClean="0">
                <a:solidFill>
                  <a:srgbClr val="FF0000"/>
                </a:solidFill>
                <a:latin typeface="Times New Roman" pitchFamily="18" charset="0"/>
                <a:cs typeface="Times New Roman" pitchFamily="18" charset="0"/>
              </a:rPr>
              <a:t>HEALTH CARE SYSTEM </a:t>
            </a:r>
          </a:p>
        </p:txBody>
      </p:sp>
      <p:sp>
        <p:nvSpPr>
          <p:cNvPr id="11267" name="Rectangle 3"/>
          <p:cNvSpPr>
            <a:spLocks noGrp="1" noRot="1" noChangeArrowheads="1"/>
          </p:cNvSpPr>
          <p:nvPr>
            <p:ph idx="1"/>
          </p:nvPr>
        </p:nvSpPr>
        <p:spPr/>
        <p:txBody>
          <a:bodyPr/>
          <a:lstStyle/>
          <a:p>
            <a:pPr eaLnBrk="1" hangingPunct="1">
              <a:buNone/>
            </a:pPr>
            <a:r>
              <a:rPr lang="en-US" b="1" dirty="0" smtClean="0">
                <a:solidFill>
                  <a:srgbClr val="00B050"/>
                </a:solidFill>
                <a:latin typeface="Times New Roman" pitchFamily="18" charset="0"/>
                <a:cs typeface="Times New Roman" pitchFamily="18" charset="0"/>
              </a:rPr>
              <a:t> (C)-HEALTH INSURANCE SCHEMES</a:t>
            </a:r>
          </a:p>
          <a:p>
            <a:pPr eaLnBrk="1" hangingPunct="1">
              <a:buFont typeface="Wingdings" pitchFamily="2" charset="2"/>
              <a:buNone/>
            </a:pPr>
            <a:r>
              <a:rPr lang="en-US" dirty="0" smtClean="0">
                <a:latin typeface="Times New Roman" pitchFamily="18" charset="0"/>
                <a:cs typeface="Times New Roman" pitchFamily="18" charset="0"/>
              </a:rPr>
              <a:t>             Employees State Insurance </a:t>
            </a:r>
          </a:p>
          <a:p>
            <a:pPr eaLnBrk="1" hangingPunct="1">
              <a:buFont typeface="Wingdings" pitchFamily="2" charset="2"/>
              <a:buNone/>
            </a:pPr>
            <a:r>
              <a:rPr lang="en-US" dirty="0" smtClean="0">
                <a:latin typeface="Times New Roman" pitchFamily="18" charset="0"/>
                <a:cs typeface="Times New Roman" pitchFamily="18" charset="0"/>
              </a:rPr>
              <a:t>            Central Govt. Health Scheme </a:t>
            </a:r>
          </a:p>
          <a:p>
            <a:pPr eaLnBrk="1" hangingPunct="1">
              <a:buNone/>
            </a:pPr>
            <a:r>
              <a:rPr lang="en-US" b="1" dirty="0" smtClean="0">
                <a:solidFill>
                  <a:srgbClr val="00B050"/>
                </a:solidFill>
                <a:latin typeface="Times New Roman" pitchFamily="18" charset="0"/>
                <a:cs typeface="Times New Roman" pitchFamily="18" charset="0"/>
              </a:rPr>
              <a:t>   (D) OTHER AGENCIES </a:t>
            </a:r>
          </a:p>
          <a:p>
            <a:pPr eaLnBrk="1" hangingPunct="1">
              <a:buFont typeface="Wingdings" pitchFamily="2" charset="2"/>
              <a:buNone/>
            </a:pPr>
            <a:r>
              <a:rPr lang="en-US" dirty="0" smtClean="0">
                <a:latin typeface="Times New Roman" pitchFamily="18" charset="0"/>
                <a:cs typeface="Times New Roman" pitchFamily="18" charset="0"/>
              </a:rPr>
              <a:t>               Defense services </a:t>
            </a:r>
          </a:p>
          <a:p>
            <a:pPr eaLnBrk="1" hangingPunct="1">
              <a:buFont typeface="Wingdings" pitchFamily="2" charset="2"/>
              <a:buNone/>
            </a:pPr>
            <a:r>
              <a:rPr lang="en-US" dirty="0" smtClean="0">
                <a:latin typeface="Times New Roman" pitchFamily="18" charset="0"/>
                <a:cs typeface="Times New Roman" pitchFamily="18" charset="0"/>
              </a:rPr>
              <a:t>               Railways </a:t>
            </a:r>
          </a:p>
          <a:p>
            <a:pPr eaLnBrk="1" hangingPunct="1">
              <a:buFont typeface="Wingdings" pitchFamily="2" charset="2"/>
              <a:buNone/>
            </a:pPr>
            <a:r>
              <a:rPr lang="en-US" dirty="0" smtClean="0"/>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457200" y="0"/>
            <a:ext cx="8229600" cy="980728"/>
          </a:xfrm>
        </p:spPr>
        <p:txBody>
          <a:bodyPr/>
          <a:lstStyle/>
          <a:p>
            <a:pPr eaLnBrk="1" hangingPunct="1"/>
            <a:r>
              <a:rPr lang="en-US" b="1" dirty="0" smtClean="0">
                <a:solidFill>
                  <a:srgbClr val="FF0000"/>
                </a:solidFill>
                <a:latin typeface="Times New Roman" pitchFamily="18" charset="0"/>
                <a:cs typeface="Times New Roman" pitchFamily="18" charset="0"/>
              </a:rPr>
              <a:t>HEALTH CARE SYSTEM </a:t>
            </a:r>
          </a:p>
        </p:txBody>
      </p:sp>
      <p:sp>
        <p:nvSpPr>
          <p:cNvPr id="12291" name="Rectangle 3"/>
          <p:cNvSpPr>
            <a:spLocks noGrp="1" noRot="1" noChangeArrowheads="1"/>
          </p:cNvSpPr>
          <p:nvPr>
            <p:ph idx="1"/>
          </p:nvPr>
        </p:nvSpPr>
        <p:spPr>
          <a:xfrm>
            <a:off x="0" y="980728"/>
            <a:ext cx="9144000" cy="5877272"/>
          </a:xfrm>
        </p:spPr>
        <p:txBody>
          <a:bodyPr>
            <a:normAutofit/>
          </a:bodyPr>
          <a:lstStyle/>
          <a:p>
            <a:pPr algn="ctr" eaLnBrk="1" hangingPunct="1">
              <a:lnSpc>
                <a:spcPct val="90000"/>
              </a:lnSpc>
              <a:buNone/>
            </a:pPr>
            <a:r>
              <a:rPr lang="en-US" b="1" dirty="0" smtClean="0">
                <a:solidFill>
                  <a:srgbClr val="FF0000"/>
                </a:solidFill>
                <a:latin typeface="Times New Roman" pitchFamily="18" charset="0"/>
                <a:cs typeface="Times New Roman" pitchFamily="18" charset="0"/>
              </a:rPr>
              <a:t>2- PRIVATE SECTOR </a:t>
            </a:r>
          </a:p>
          <a:p>
            <a:pPr eaLnBrk="1" hangingPunct="1">
              <a:lnSpc>
                <a:spcPct val="90000"/>
              </a:lnSpc>
              <a:buFont typeface="Wingdings" pitchFamily="2" charset="2"/>
              <a:buNone/>
            </a:pPr>
            <a:r>
              <a:rPr lang="en-US" dirty="0" smtClean="0">
                <a:latin typeface="Times New Roman" pitchFamily="18" charset="0"/>
                <a:cs typeface="Times New Roman" pitchFamily="18" charset="0"/>
              </a:rPr>
              <a:t>    (a) Private hospitals, polyclinics, Nursing homes &amp;dispensaries</a:t>
            </a:r>
          </a:p>
          <a:p>
            <a:pPr eaLnBrk="1" hangingPunct="1">
              <a:lnSpc>
                <a:spcPct val="90000"/>
              </a:lnSpc>
              <a:buFont typeface="Wingdings" pitchFamily="2" charset="2"/>
              <a:buNone/>
            </a:pPr>
            <a:r>
              <a:rPr lang="en-US" dirty="0" smtClean="0">
                <a:latin typeface="Times New Roman" pitchFamily="18" charset="0"/>
                <a:cs typeface="Times New Roman" pitchFamily="18" charset="0"/>
              </a:rPr>
              <a:t>    (b) General practioners &amp; clinics</a:t>
            </a:r>
          </a:p>
          <a:p>
            <a:pPr algn="ctr" eaLnBrk="1" hangingPunct="1">
              <a:lnSpc>
                <a:spcPct val="90000"/>
              </a:lnSpc>
              <a:buNone/>
            </a:pPr>
            <a:r>
              <a:rPr lang="en-US" b="1" dirty="0" smtClean="0">
                <a:solidFill>
                  <a:srgbClr val="FF0000"/>
                </a:solidFill>
                <a:latin typeface="Times New Roman" pitchFamily="18" charset="0"/>
                <a:cs typeface="Times New Roman" pitchFamily="18" charset="0"/>
              </a:rPr>
              <a:t>3-INDIGENOUS SYSTEMS OF MEDICINE</a:t>
            </a:r>
          </a:p>
          <a:p>
            <a:pPr eaLnBrk="1" hangingPunct="1">
              <a:lnSpc>
                <a:spcPct val="90000"/>
              </a:lnSpc>
              <a:buFont typeface="Wingdings" pitchFamily="2" charset="2"/>
              <a:buNone/>
            </a:pPr>
            <a:r>
              <a:rPr lang="en-US" dirty="0" smtClean="0">
                <a:latin typeface="Times New Roman" pitchFamily="18" charset="0"/>
                <a:cs typeface="Times New Roman" pitchFamily="18" charset="0"/>
              </a:rPr>
              <a:t>          Ayurveda &amp; </a:t>
            </a:r>
            <a:r>
              <a:rPr lang="en-US" dirty="0" err="1" smtClean="0">
                <a:latin typeface="Times New Roman" pitchFamily="18" charset="0"/>
                <a:cs typeface="Times New Roman" pitchFamily="18" charset="0"/>
              </a:rPr>
              <a:t>Siddha</a:t>
            </a:r>
            <a:endParaRPr lang="en-US" dirty="0" smtClean="0">
              <a:latin typeface="Times New Roman" pitchFamily="18" charset="0"/>
              <a:cs typeface="Times New Roman" pitchFamily="18" charset="0"/>
            </a:endParaRPr>
          </a:p>
          <a:p>
            <a:pPr eaLnBrk="1" hangingPunct="1">
              <a:lnSpc>
                <a:spcPct val="90000"/>
              </a:lnSpc>
              <a:buFont typeface="Wingdings" pitchFamily="2" charset="2"/>
              <a:buNone/>
            </a:pPr>
            <a:r>
              <a:rPr lang="en-US" dirty="0" smtClean="0">
                <a:latin typeface="Times New Roman" pitchFamily="18" charset="0"/>
                <a:cs typeface="Times New Roman" pitchFamily="18" charset="0"/>
              </a:rPr>
              <a:t>          Unani &amp; </a:t>
            </a:r>
            <a:r>
              <a:rPr lang="en-US" dirty="0" err="1" smtClean="0">
                <a:latin typeface="Times New Roman" pitchFamily="18" charset="0"/>
                <a:cs typeface="Times New Roman" pitchFamily="18" charset="0"/>
              </a:rPr>
              <a:t>Tibbi</a:t>
            </a:r>
            <a:endParaRPr lang="en-US" dirty="0" smtClean="0">
              <a:latin typeface="Times New Roman" pitchFamily="18" charset="0"/>
              <a:cs typeface="Times New Roman" pitchFamily="18" charset="0"/>
            </a:endParaRPr>
          </a:p>
          <a:p>
            <a:pPr eaLnBrk="1" hangingPunct="1">
              <a:lnSpc>
                <a:spcPct val="90000"/>
              </a:lnSpc>
              <a:buFont typeface="Wingdings" pitchFamily="2" charset="2"/>
              <a:buNone/>
            </a:pPr>
            <a:r>
              <a:rPr lang="en-US" dirty="0" smtClean="0">
                <a:latin typeface="Times New Roman" pitchFamily="18" charset="0"/>
                <a:cs typeface="Times New Roman" pitchFamily="18" charset="0"/>
              </a:rPr>
              <a:t>          Homeopathy</a:t>
            </a:r>
          </a:p>
          <a:p>
            <a:pPr eaLnBrk="1" hangingPunct="1">
              <a:lnSpc>
                <a:spcPct val="90000"/>
              </a:lnSpc>
              <a:buFont typeface="Wingdings" pitchFamily="2" charset="2"/>
              <a:buNone/>
            </a:pPr>
            <a:r>
              <a:rPr lang="en-US" dirty="0" smtClean="0">
                <a:latin typeface="Times New Roman" pitchFamily="18" charset="0"/>
                <a:cs typeface="Times New Roman" pitchFamily="18" charset="0"/>
              </a:rPr>
              <a:t>         Unregistered practioners </a:t>
            </a:r>
          </a:p>
          <a:p>
            <a:pPr algn="ctr" eaLnBrk="1" hangingPunct="1">
              <a:lnSpc>
                <a:spcPct val="90000"/>
              </a:lnSpc>
              <a:buNone/>
            </a:pPr>
            <a:r>
              <a:rPr lang="en-US" b="1" dirty="0" smtClean="0">
                <a:solidFill>
                  <a:srgbClr val="FF0000"/>
                </a:solidFill>
                <a:latin typeface="Times New Roman" pitchFamily="18" charset="0"/>
                <a:cs typeface="Times New Roman" pitchFamily="18" charset="0"/>
              </a:rPr>
              <a:t>4-VOLUNTARY HEALTH AGENCIES</a:t>
            </a:r>
          </a:p>
          <a:p>
            <a:pPr algn="ctr" eaLnBrk="1" hangingPunct="1">
              <a:lnSpc>
                <a:spcPct val="90000"/>
              </a:lnSpc>
              <a:buNone/>
            </a:pPr>
            <a:r>
              <a:rPr lang="en-US" b="1" dirty="0" smtClean="0">
                <a:solidFill>
                  <a:srgbClr val="FF0000"/>
                </a:solidFill>
                <a:latin typeface="Times New Roman" pitchFamily="18" charset="0"/>
                <a:cs typeface="Times New Roman" pitchFamily="18" charset="0"/>
              </a:rPr>
              <a:t>    5- NATIONAL HEALTH PROGRAMMES </a:t>
            </a:r>
          </a:p>
          <a:p>
            <a:pPr eaLnBrk="1" hangingPunct="1">
              <a:lnSpc>
                <a:spcPct val="90000"/>
              </a:lnSpc>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fontScale="90000"/>
          </a:bodyPr>
          <a:lstStyle/>
          <a:p>
            <a:pPr eaLnBrk="1" hangingPunct="1"/>
            <a:r>
              <a:rPr lang="en-US" b="1" dirty="0" smtClean="0">
                <a:solidFill>
                  <a:srgbClr val="FF0000"/>
                </a:solidFill>
                <a:latin typeface="Times New Roman" pitchFamily="18" charset="0"/>
                <a:cs typeface="Times New Roman" pitchFamily="18" charset="0"/>
              </a:rPr>
              <a:t>ELEMENT OF PRIMARY HEALTH CARE</a:t>
            </a:r>
            <a:endParaRPr lang="en-IN" b="1" dirty="0" smtClean="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marL="274320" indent="-274320" eaLnBrk="1" fontAlgn="auto" hangingPunct="1">
              <a:spcAft>
                <a:spcPts val="0"/>
              </a:spcAft>
              <a:buClr>
                <a:schemeClr val="accent3"/>
              </a:buClr>
              <a:buNone/>
              <a:defRPr/>
            </a:pPr>
            <a:r>
              <a:rPr lang="en-US" sz="3200" dirty="0" smtClean="0">
                <a:latin typeface="Times New Roman" pitchFamily="18" charset="0"/>
                <a:cs typeface="Times New Roman" pitchFamily="18" charset="0"/>
              </a:rPr>
              <a:t>Alma-Ata Declaration outlined 8 essential components of primary health care-</a:t>
            </a:r>
          </a:p>
          <a:p>
            <a:pPr marL="274320" indent="-274320" eaLnBrk="1" fontAlgn="auto" hangingPunct="1">
              <a:spcAft>
                <a:spcPts val="0"/>
              </a:spcAft>
              <a:buClr>
                <a:schemeClr val="accent3"/>
              </a:buClr>
              <a:buNone/>
              <a:defRPr/>
            </a:pPr>
            <a:r>
              <a:rPr lang="en-US" sz="3200" dirty="0" smtClean="0">
                <a:latin typeface="Times New Roman" pitchFamily="18" charset="0"/>
                <a:cs typeface="Times New Roman" pitchFamily="18" charset="0"/>
              </a:rPr>
              <a:t>1-</a:t>
            </a:r>
            <a:r>
              <a:rPr lang="en-US" sz="3200" b="1" u="sng" dirty="0" smtClean="0">
                <a:solidFill>
                  <a:srgbClr val="FF0000"/>
                </a:solidFill>
                <a:latin typeface="Times New Roman" pitchFamily="18" charset="0"/>
                <a:cs typeface="Times New Roman" pitchFamily="18" charset="0"/>
              </a:rPr>
              <a:t>Education-</a:t>
            </a:r>
            <a:r>
              <a:rPr lang="en-US" dirty="0" smtClean="0">
                <a:latin typeface="Times New Roman" pitchFamily="18" charset="0"/>
                <a:cs typeface="Times New Roman" pitchFamily="18" charset="0"/>
              </a:rPr>
              <a:t>P</a:t>
            </a:r>
            <a:r>
              <a:rPr lang="en-US" sz="3200" dirty="0" smtClean="0">
                <a:latin typeface="Times New Roman" pitchFamily="18" charset="0"/>
                <a:cs typeface="Times New Roman" pitchFamily="18" charset="0"/>
              </a:rPr>
              <a:t>revailing health problems and methods of preventing and controlling.</a:t>
            </a:r>
          </a:p>
          <a:p>
            <a:pPr marL="274320" indent="-274320" eaLnBrk="1" fontAlgn="auto" hangingPunct="1">
              <a:spcAft>
                <a:spcPts val="0"/>
              </a:spcAft>
              <a:buClr>
                <a:schemeClr val="accent3"/>
              </a:buClr>
              <a:buNone/>
              <a:defRPr/>
            </a:pPr>
            <a:r>
              <a:rPr lang="en-US" sz="3200" dirty="0" smtClean="0">
                <a:latin typeface="Times New Roman" pitchFamily="18" charset="0"/>
                <a:cs typeface="Times New Roman" pitchFamily="18" charset="0"/>
              </a:rPr>
              <a:t>2-</a:t>
            </a:r>
            <a:r>
              <a:rPr lang="en-US" sz="3200" b="1" dirty="0" smtClean="0">
                <a:solidFill>
                  <a:srgbClr val="FF0000"/>
                </a:solidFill>
                <a:latin typeface="Times New Roman" pitchFamily="18" charset="0"/>
                <a:cs typeface="Times New Roman" pitchFamily="18" charset="0"/>
              </a:rPr>
              <a:t>Nutrition-</a:t>
            </a:r>
            <a:r>
              <a:rPr lang="en-US" dirty="0" smtClean="0">
                <a:latin typeface="Times New Roman" pitchFamily="18" charset="0"/>
                <a:cs typeface="Times New Roman" pitchFamily="18" charset="0"/>
              </a:rPr>
              <a:t>P</a:t>
            </a:r>
            <a:r>
              <a:rPr lang="en-US" sz="3200" dirty="0" smtClean="0">
                <a:latin typeface="Times New Roman" pitchFamily="18" charset="0"/>
                <a:cs typeface="Times New Roman" pitchFamily="18" charset="0"/>
              </a:rPr>
              <a:t>romotion of food supply and proper nutrition.</a:t>
            </a:r>
          </a:p>
          <a:p>
            <a:pPr marL="274320" indent="-274320" eaLnBrk="1" fontAlgn="auto" hangingPunct="1">
              <a:spcAft>
                <a:spcPts val="0"/>
              </a:spcAft>
              <a:buClr>
                <a:schemeClr val="accent3"/>
              </a:buClr>
              <a:buNone/>
              <a:defRPr/>
            </a:pPr>
            <a:r>
              <a:rPr lang="en-US" sz="3200" dirty="0" smtClean="0">
                <a:latin typeface="Times New Roman" pitchFamily="18" charset="0"/>
                <a:cs typeface="Times New Roman" pitchFamily="18" charset="0"/>
              </a:rPr>
              <a:t>3-</a:t>
            </a:r>
            <a:r>
              <a:rPr lang="en-US" sz="3200" b="1" u="sng" dirty="0" smtClean="0">
                <a:solidFill>
                  <a:srgbClr val="FF0000"/>
                </a:solidFill>
                <a:latin typeface="Times New Roman" pitchFamily="18" charset="0"/>
                <a:cs typeface="Times New Roman" pitchFamily="18" charset="0"/>
              </a:rPr>
              <a:t>Immunization-</a:t>
            </a:r>
            <a:r>
              <a:rPr lang="en-US" dirty="0" smtClean="0">
                <a:latin typeface="Times New Roman" pitchFamily="18" charset="0"/>
                <a:cs typeface="Times New Roman" pitchFamily="18" charset="0"/>
              </a:rPr>
              <a:t>A</a:t>
            </a:r>
            <a:r>
              <a:rPr lang="en-US" sz="3200" dirty="0" smtClean="0">
                <a:latin typeface="Times New Roman" pitchFamily="18" charset="0"/>
                <a:cs typeface="Times New Roman" pitchFamily="18" charset="0"/>
              </a:rPr>
              <a:t>gainst major infectious diseases.</a:t>
            </a:r>
          </a:p>
          <a:p>
            <a:pPr marL="274320" indent="-274320" eaLnBrk="1" fontAlgn="auto" hangingPunct="1">
              <a:spcAft>
                <a:spcPts val="0"/>
              </a:spcAft>
              <a:buClr>
                <a:schemeClr val="accent3"/>
              </a:buClr>
              <a:buNone/>
              <a:defRPr/>
            </a:pPr>
            <a:r>
              <a:rPr lang="en-US" sz="3200" dirty="0" smtClean="0">
                <a:latin typeface="Times New Roman" pitchFamily="18" charset="0"/>
                <a:cs typeface="Times New Roman" pitchFamily="18" charset="0"/>
              </a:rPr>
              <a:t>4-</a:t>
            </a:r>
            <a:r>
              <a:rPr lang="en-US" sz="3200" b="1" u="sng" dirty="0" smtClean="0">
                <a:solidFill>
                  <a:srgbClr val="FF0000"/>
                </a:solidFill>
                <a:latin typeface="Times New Roman" pitchFamily="18" charset="0"/>
                <a:cs typeface="Times New Roman" pitchFamily="18" charset="0"/>
              </a:rPr>
              <a:t>Maternal and child health care and family planning.</a:t>
            </a:r>
            <a:r>
              <a:rPr lang="en-US" sz="3200" dirty="0" smtClean="0">
                <a:latin typeface="Times New Roman" pitchFamily="18" charset="0"/>
                <a:cs typeface="Times New Roman" pitchFamily="18" charset="0"/>
              </a:rPr>
              <a:t> </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endParaRPr lang="en-IN" smtClean="0"/>
          </a:p>
        </p:txBody>
      </p:sp>
      <p:sp>
        <p:nvSpPr>
          <p:cNvPr id="14339" name="Content Placeholder 2"/>
          <p:cNvSpPr>
            <a:spLocks noGrp="1"/>
          </p:cNvSpPr>
          <p:nvPr>
            <p:ph idx="1"/>
          </p:nvPr>
        </p:nvSpPr>
        <p:spPr/>
        <p:txBody>
          <a:bodyPr/>
          <a:lstStyle/>
          <a:p>
            <a:pPr eaLnBrk="1" hangingPunct="1">
              <a:buNone/>
            </a:pPr>
            <a:r>
              <a:rPr lang="en-US" sz="3200" dirty="0" smtClean="0">
                <a:latin typeface="Times New Roman" pitchFamily="18" charset="0"/>
                <a:cs typeface="Times New Roman" pitchFamily="18" charset="0"/>
              </a:rPr>
              <a:t>5-</a:t>
            </a:r>
            <a:r>
              <a:rPr lang="en-US" sz="3200" b="1" u="sng" dirty="0" smtClean="0">
                <a:solidFill>
                  <a:srgbClr val="FF0000"/>
                </a:solidFill>
                <a:latin typeface="Times New Roman" pitchFamily="18" charset="0"/>
                <a:cs typeface="Times New Roman" pitchFamily="18" charset="0"/>
              </a:rPr>
              <a:t>Safe water and basic sanitation-</a:t>
            </a:r>
          </a:p>
          <a:p>
            <a:pPr eaLnBrk="1" hangingPunct="1">
              <a:buNone/>
            </a:pPr>
            <a:r>
              <a:rPr lang="en-US" sz="3200" dirty="0" smtClean="0">
                <a:latin typeface="Times New Roman" pitchFamily="18" charset="0"/>
                <a:cs typeface="Times New Roman" pitchFamily="18" charset="0"/>
              </a:rPr>
              <a:t>6-</a:t>
            </a:r>
            <a:r>
              <a:rPr lang="en-US" sz="3200" b="1" u="sng" dirty="0" smtClean="0">
                <a:solidFill>
                  <a:srgbClr val="FF0000"/>
                </a:solidFill>
                <a:latin typeface="Times New Roman" pitchFamily="18" charset="0"/>
                <a:cs typeface="Times New Roman" pitchFamily="18" charset="0"/>
              </a:rPr>
              <a:t> Prevention and control of locally endemic diseases.</a:t>
            </a:r>
          </a:p>
          <a:p>
            <a:pPr eaLnBrk="1" hangingPunct="1">
              <a:buNone/>
            </a:pPr>
            <a:r>
              <a:rPr lang="en-US" sz="3200" dirty="0" smtClean="0">
                <a:latin typeface="Times New Roman" pitchFamily="18" charset="0"/>
                <a:cs typeface="Times New Roman" pitchFamily="18" charset="0"/>
              </a:rPr>
              <a:t>7-</a:t>
            </a:r>
            <a:r>
              <a:rPr lang="en-US" sz="3200" b="1" u="sng" dirty="0" smtClean="0">
                <a:solidFill>
                  <a:srgbClr val="FF0000"/>
                </a:solidFill>
                <a:latin typeface="Times New Roman" pitchFamily="18" charset="0"/>
                <a:cs typeface="Times New Roman" pitchFamily="18" charset="0"/>
              </a:rPr>
              <a:t>Appropiate treatment of common diseases.</a:t>
            </a:r>
          </a:p>
          <a:p>
            <a:pPr eaLnBrk="1" hangingPunct="1">
              <a:buNone/>
            </a:pPr>
            <a:r>
              <a:rPr lang="en-US" sz="3200" dirty="0" smtClean="0">
                <a:latin typeface="Times New Roman" pitchFamily="18" charset="0"/>
                <a:cs typeface="Times New Roman" pitchFamily="18" charset="0"/>
              </a:rPr>
              <a:t>8-</a:t>
            </a:r>
            <a:r>
              <a:rPr lang="en-US" sz="3200" b="1" u="sng" dirty="0" smtClean="0">
                <a:solidFill>
                  <a:srgbClr val="FF0000"/>
                </a:solidFill>
                <a:latin typeface="Times New Roman" pitchFamily="18" charset="0"/>
                <a:cs typeface="Times New Roman" pitchFamily="18" charset="0"/>
              </a:rPr>
              <a:t>Provission of essential drugs.</a:t>
            </a:r>
            <a:endParaRPr lang="en-IN" sz="3200" b="1" u="sng"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dirty="0" smtClean="0">
                <a:solidFill>
                  <a:srgbClr val="FF0000"/>
                </a:solidFill>
                <a:latin typeface="Times New Roman" pitchFamily="18" charset="0"/>
                <a:cs typeface="Times New Roman" pitchFamily="18" charset="0"/>
              </a:rPr>
              <a:t>PRINCIPALS OF PRIMARY HEALTH CARE</a:t>
            </a:r>
            <a:endParaRPr lang="en-IN" b="1" dirty="0">
              <a:solidFill>
                <a:srgbClr val="FF0000"/>
              </a:solidFill>
              <a:latin typeface="Times New Roman" pitchFamily="18" charset="0"/>
              <a:cs typeface="Times New Roman" pitchFamily="18" charset="0"/>
            </a:endParaRPr>
          </a:p>
        </p:txBody>
      </p:sp>
      <p:sp>
        <p:nvSpPr>
          <p:cNvPr id="15363" name="Content Placeholder 2"/>
          <p:cNvSpPr>
            <a:spLocks noGrp="1"/>
          </p:cNvSpPr>
          <p:nvPr>
            <p:ph idx="1"/>
          </p:nvPr>
        </p:nvSpPr>
        <p:spPr/>
        <p:txBody>
          <a:bodyPr/>
          <a:lstStyle/>
          <a:p>
            <a:pPr eaLnBrk="1" hangingPunct="1">
              <a:buFont typeface="Wingdings 2" pitchFamily="18" charset="2"/>
              <a:buNone/>
            </a:pPr>
            <a:r>
              <a:rPr lang="en-US" sz="3200" dirty="0" smtClean="0">
                <a:latin typeface="Times New Roman" pitchFamily="18" charset="0"/>
                <a:cs typeface="Times New Roman" pitchFamily="18" charset="0"/>
              </a:rPr>
              <a:t>   1-Equitable Distribution.</a:t>
            </a:r>
          </a:p>
          <a:p>
            <a:pPr eaLnBrk="1" hangingPunct="1">
              <a:buFont typeface="Wingdings 2" pitchFamily="18" charset="2"/>
              <a:buNone/>
            </a:pPr>
            <a:r>
              <a:rPr lang="en-US" sz="3200" dirty="0" smtClean="0">
                <a:latin typeface="Times New Roman" pitchFamily="18" charset="0"/>
                <a:cs typeface="Times New Roman" pitchFamily="18" charset="0"/>
              </a:rPr>
              <a:t>  2-Community Participation</a:t>
            </a:r>
          </a:p>
          <a:p>
            <a:pPr eaLnBrk="1" hangingPunct="1">
              <a:buFont typeface="Wingdings 2" pitchFamily="18" charset="2"/>
              <a:buNone/>
            </a:pPr>
            <a:r>
              <a:rPr lang="en-US" sz="3200" dirty="0" smtClean="0">
                <a:latin typeface="Times New Roman" pitchFamily="18" charset="0"/>
                <a:cs typeface="Times New Roman" pitchFamily="18" charset="0"/>
              </a:rPr>
              <a:t>  3-Intersectoral Co-ordination.</a:t>
            </a:r>
          </a:p>
          <a:p>
            <a:pPr eaLnBrk="1" hangingPunct="1">
              <a:buFont typeface="Wingdings 2" pitchFamily="18" charset="2"/>
              <a:buNone/>
            </a:pPr>
            <a:r>
              <a:rPr lang="en-US" sz="3200" dirty="0" smtClean="0">
                <a:latin typeface="Times New Roman" pitchFamily="18" charset="0"/>
                <a:cs typeface="Times New Roman" pitchFamily="18" charset="0"/>
              </a:rPr>
              <a:t>  4-Appropriate technology.</a:t>
            </a:r>
          </a:p>
          <a:p>
            <a:pPr eaLnBrk="1" hangingPunct="1"/>
            <a:endParaRPr lang="en-IN"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815</TotalTime>
  <Words>1630</Words>
  <Application>Microsoft Office PowerPoint</Application>
  <PresentationFormat>On-screen Show (4:3)</PresentationFormat>
  <Paragraphs>175</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HEALTH SYSTEM IN INDIA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 THE STATE LEVEL</vt:lpstr>
      <vt:lpstr>PowerPoint Presentation</vt:lpstr>
      <vt:lpstr>REGIONAL LEVEL</vt:lpstr>
      <vt:lpstr>DISTRICT LEVEL</vt:lpstr>
      <vt:lpstr>PowerPoint Presentation</vt:lpstr>
      <vt:lpstr>COMMUNITY LEVEL</vt:lpstr>
      <vt:lpstr>PANCHAYATI RAJ</vt:lpstr>
      <vt:lpstr>LEVELS OF HEALTH CARE</vt:lpstr>
      <vt:lpstr>PRIMARY CARE LEVEL</vt:lpstr>
      <vt:lpstr>PowerPoint Presentation</vt:lpstr>
      <vt:lpstr>SECONDARY CARE LEVEL</vt:lpstr>
      <vt:lpstr>TERTIARY CARE LEVEL </vt:lpstr>
      <vt:lpstr> </vt:lpstr>
      <vt:lpstr>CHANGING CONCEPT</vt:lpstr>
      <vt:lpstr>PowerPoint Presentation</vt:lpstr>
      <vt:lpstr>PowerPoint Presentation</vt:lpstr>
      <vt:lpstr>HEALTH CARE SYSTEM </vt:lpstr>
      <vt:lpstr>HEALTH CARE SYSTEM </vt:lpstr>
      <vt:lpstr>HEALTH CARE SYSTEM </vt:lpstr>
      <vt:lpstr>ELEMENT OF PRIMARY HEALTH CARE</vt:lpstr>
      <vt:lpstr>PowerPoint Presentation</vt:lpstr>
      <vt:lpstr>PRINCIPALS OF PRIMARY HEALTH CARE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SYSTEM IN INDIA</dc:title>
  <dc:creator>Dr.Ajay Agarwal</dc:creator>
  <cp:lastModifiedBy>SPM</cp:lastModifiedBy>
  <cp:revision>41</cp:revision>
  <dcterms:created xsi:type="dcterms:W3CDTF">2017-07-03T03:38:01Z</dcterms:created>
  <dcterms:modified xsi:type="dcterms:W3CDTF">2023-05-13T09:38:38Z</dcterms:modified>
</cp:coreProperties>
</file>